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43891200" cy="32918400"/>
  <p:notesSz cx="7315200" cy="9601200"/>
  <p:defaultTextStyle>
    <a:defPPr>
      <a:defRPr lang="en-US"/>
    </a:defPPr>
    <a:lvl1pPr algn="l" rtl="0" eaLnBrk="0" fontAlgn="base" hangingPunct="0">
      <a:spcBef>
        <a:spcPct val="0"/>
      </a:spcBef>
      <a:spcAft>
        <a:spcPct val="0"/>
      </a:spcAft>
      <a:defRPr sz="2800" kern="1200">
        <a:solidFill>
          <a:schemeClr val="tx1"/>
        </a:solidFill>
        <a:latin typeface="Geneva" pitchFamily="96" charset="0"/>
        <a:ea typeface="+mn-ea"/>
        <a:cs typeface="+mn-cs"/>
      </a:defRPr>
    </a:lvl1pPr>
    <a:lvl2pPr marL="531221" algn="l" rtl="0" eaLnBrk="0" fontAlgn="base" hangingPunct="0">
      <a:spcBef>
        <a:spcPct val="0"/>
      </a:spcBef>
      <a:spcAft>
        <a:spcPct val="0"/>
      </a:spcAft>
      <a:defRPr sz="2800" kern="1200">
        <a:solidFill>
          <a:schemeClr val="tx1"/>
        </a:solidFill>
        <a:latin typeface="Geneva" pitchFamily="96" charset="0"/>
        <a:ea typeface="+mn-ea"/>
        <a:cs typeface="+mn-cs"/>
      </a:defRPr>
    </a:lvl2pPr>
    <a:lvl3pPr marL="1062441" algn="l" rtl="0" eaLnBrk="0" fontAlgn="base" hangingPunct="0">
      <a:spcBef>
        <a:spcPct val="0"/>
      </a:spcBef>
      <a:spcAft>
        <a:spcPct val="0"/>
      </a:spcAft>
      <a:defRPr sz="2800" kern="1200">
        <a:solidFill>
          <a:schemeClr val="tx1"/>
        </a:solidFill>
        <a:latin typeface="Geneva" pitchFamily="96" charset="0"/>
        <a:ea typeface="+mn-ea"/>
        <a:cs typeface="+mn-cs"/>
      </a:defRPr>
    </a:lvl3pPr>
    <a:lvl4pPr marL="1593662" algn="l" rtl="0" eaLnBrk="0" fontAlgn="base" hangingPunct="0">
      <a:spcBef>
        <a:spcPct val="0"/>
      </a:spcBef>
      <a:spcAft>
        <a:spcPct val="0"/>
      </a:spcAft>
      <a:defRPr sz="2800" kern="1200">
        <a:solidFill>
          <a:schemeClr val="tx1"/>
        </a:solidFill>
        <a:latin typeface="Geneva" pitchFamily="96" charset="0"/>
        <a:ea typeface="+mn-ea"/>
        <a:cs typeface="+mn-cs"/>
      </a:defRPr>
    </a:lvl4pPr>
    <a:lvl5pPr marL="2124883" algn="l" rtl="0" eaLnBrk="0" fontAlgn="base" hangingPunct="0">
      <a:spcBef>
        <a:spcPct val="0"/>
      </a:spcBef>
      <a:spcAft>
        <a:spcPct val="0"/>
      </a:spcAft>
      <a:defRPr sz="2800" kern="1200">
        <a:solidFill>
          <a:schemeClr val="tx1"/>
        </a:solidFill>
        <a:latin typeface="Geneva" pitchFamily="96" charset="0"/>
        <a:ea typeface="+mn-ea"/>
        <a:cs typeface="+mn-cs"/>
      </a:defRPr>
    </a:lvl5pPr>
    <a:lvl6pPr marL="2656103" algn="l" defTabSz="1062441" rtl="0" eaLnBrk="1" latinLnBrk="0" hangingPunct="1">
      <a:defRPr sz="2800" kern="1200">
        <a:solidFill>
          <a:schemeClr val="tx1"/>
        </a:solidFill>
        <a:latin typeface="Geneva" pitchFamily="96" charset="0"/>
        <a:ea typeface="+mn-ea"/>
        <a:cs typeface="+mn-cs"/>
      </a:defRPr>
    </a:lvl6pPr>
    <a:lvl7pPr marL="3187324" algn="l" defTabSz="1062441" rtl="0" eaLnBrk="1" latinLnBrk="0" hangingPunct="1">
      <a:defRPr sz="2800" kern="1200">
        <a:solidFill>
          <a:schemeClr val="tx1"/>
        </a:solidFill>
        <a:latin typeface="Geneva" pitchFamily="96" charset="0"/>
        <a:ea typeface="+mn-ea"/>
        <a:cs typeface="+mn-cs"/>
      </a:defRPr>
    </a:lvl7pPr>
    <a:lvl8pPr marL="3718545" algn="l" defTabSz="1062441" rtl="0" eaLnBrk="1" latinLnBrk="0" hangingPunct="1">
      <a:defRPr sz="2800" kern="1200">
        <a:solidFill>
          <a:schemeClr val="tx1"/>
        </a:solidFill>
        <a:latin typeface="Geneva" pitchFamily="96" charset="0"/>
        <a:ea typeface="+mn-ea"/>
        <a:cs typeface="+mn-cs"/>
      </a:defRPr>
    </a:lvl8pPr>
    <a:lvl9pPr marL="4249765" algn="l" defTabSz="1062441" rtl="0" eaLnBrk="1" latinLnBrk="0" hangingPunct="1">
      <a:defRPr sz="2800" kern="1200">
        <a:solidFill>
          <a:schemeClr val="tx1"/>
        </a:solidFill>
        <a:latin typeface="Geneva" pitchFamily="9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3800"/>
    <a:srgbClr val="90D333"/>
    <a:srgbClr val="A7D0A6"/>
    <a:srgbClr val="E7E7A8"/>
    <a:srgbClr val="E3C0AD"/>
    <a:srgbClr val="3366FF"/>
    <a:srgbClr val="003300"/>
    <a:srgbClr val="800000"/>
    <a:srgbClr val="4C4C4C"/>
    <a:srgbClr val="0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32787"/>
    <p:restoredTop sz="90929"/>
  </p:normalViewPr>
  <p:slideViewPr>
    <p:cSldViewPr>
      <p:cViewPr>
        <p:scale>
          <a:sx n="75" d="100"/>
          <a:sy n="75" d="100"/>
        </p:scale>
        <p:origin x="8480" y="6112"/>
      </p:cViewPr>
      <p:guideLst>
        <p:guide orient="horz" pos="3840"/>
        <p:guide pos="2875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6C9E4611-97F1-0946-8321-4CEAB35CBA46}" type="datetimeFigureOut">
              <a:rPr lang="en-US" smtClean="0"/>
              <a:pPr/>
              <a:t>14-11-13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45CD5F16-9527-474F-9664-D01C38AF01D0}" type="slidenum">
              <a:rPr lang="en-US" smtClean="0"/>
              <a:pPr/>
              <a:t>‹#›</a:t>
            </a:fld>
            <a:endParaRPr lang="en-US"/>
          </a:p>
        </p:txBody>
      </p:sp>
    </p:spTree>
    <p:extLst>
      <p:ext uri="{BB962C8B-B14F-4D97-AF65-F5344CB8AC3E}">
        <p14:creationId xmlns:p14="http://schemas.microsoft.com/office/powerpoint/2010/main" val="3028840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endParaRPr lang="en-US" dirty="0"/>
          </a:p>
        </p:txBody>
      </p:sp>
      <p:sp>
        <p:nvSpPr>
          <p:cNvPr id="5123"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endParaRPr lang="en-US" dirty="0"/>
          </a:p>
        </p:txBody>
      </p:sp>
      <p:sp>
        <p:nvSpPr>
          <p:cNvPr id="51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endParaRPr lang="en-US" dirty="0"/>
          </a:p>
        </p:txBody>
      </p:sp>
      <p:sp>
        <p:nvSpPr>
          <p:cNvPr id="5127"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948A598A-8737-46DD-9711-8F49C9A0C1C4}" type="slidenum">
              <a:rPr lang="en-US"/>
              <a:pPr/>
              <a:t>‹#›</a:t>
            </a:fld>
            <a:endParaRPr lang="en-US" dirty="0"/>
          </a:p>
        </p:txBody>
      </p:sp>
    </p:spTree>
    <p:extLst>
      <p:ext uri="{BB962C8B-B14F-4D97-AF65-F5344CB8AC3E}">
        <p14:creationId xmlns:p14="http://schemas.microsoft.com/office/powerpoint/2010/main" val="42541128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400" kern="1200">
        <a:solidFill>
          <a:schemeClr val="tx1"/>
        </a:solidFill>
        <a:latin typeface="Times" pitchFamily="96" charset="0"/>
        <a:ea typeface="+mn-ea"/>
        <a:cs typeface="+mn-cs"/>
      </a:defRPr>
    </a:lvl1pPr>
    <a:lvl2pPr marL="531221" algn="l" rtl="0" fontAlgn="base">
      <a:spcBef>
        <a:spcPct val="30000"/>
      </a:spcBef>
      <a:spcAft>
        <a:spcPct val="0"/>
      </a:spcAft>
      <a:defRPr sz="1400" kern="1200">
        <a:solidFill>
          <a:schemeClr val="tx1"/>
        </a:solidFill>
        <a:latin typeface="Times" pitchFamily="96" charset="0"/>
        <a:ea typeface="+mn-ea"/>
        <a:cs typeface="+mn-cs"/>
      </a:defRPr>
    </a:lvl2pPr>
    <a:lvl3pPr marL="1062441" algn="l" rtl="0" fontAlgn="base">
      <a:spcBef>
        <a:spcPct val="30000"/>
      </a:spcBef>
      <a:spcAft>
        <a:spcPct val="0"/>
      </a:spcAft>
      <a:defRPr sz="1400" kern="1200">
        <a:solidFill>
          <a:schemeClr val="tx1"/>
        </a:solidFill>
        <a:latin typeface="Times" pitchFamily="96" charset="0"/>
        <a:ea typeface="+mn-ea"/>
        <a:cs typeface="+mn-cs"/>
      </a:defRPr>
    </a:lvl3pPr>
    <a:lvl4pPr marL="1593662" algn="l" rtl="0" fontAlgn="base">
      <a:spcBef>
        <a:spcPct val="30000"/>
      </a:spcBef>
      <a:spcAft>
        <a:spcPct val="0"/>
      </a:spcAft>
      <a:defRPr sz="1400" kern="1200">
        <a:solidFill>
          <a:schemeClr val="tx1"/>
        </a:solidFill>
        <a:latin typeface="Times" pitchFamily="96" charset="0"/>
        <a:ea typeface="+mn-ea"/>
        <a:cs typeface="+mn-cs"/>
      </a:defRPr>
    </a:lvl4pPr>
    <a:lvl5pPr marL="2124883" algn="l" rtl="0" fontAlgn="base">
      <a:spcBef>
        <a:spcPct val="30000"/>
      </a:spcBef>
      <a:spcAft>
        <a:spcPct val="0"/>
      </a:spcAft>
      <a:defRPr sz="1400" kern="1200">
        <a:solidFill>
          <a:schemeClr val="tx1"/>
        </a:solidFill>
        <a:latin typeface="Times" pitchFamily="96" charset="0"/>
        <a:ea typeface="+mn-ea"/>
        <a:cs typeface="+mn-cs"/>
      </a:defRPr>
    </a:lvl5pPr>
    <a:lvl6pPr marL="2656103" algn="l" defTabSz="1062441" rtl="0" eaLnBrk="1" latinLnBrk="0" hangingPunct="1">
      <a:defRPr sz="1400" kern="1200">
        <a:solidFill>
          <a:schemeClr val="tx1"/>
        </a:solidFill>
        <a:latin typeface="+mn-lt"/>
        <a:ea typeface="+mn-ea"/>
        <a:cs typeface="+mn-cs"/>
      </a:defRPr>
    </a:lvl6pPr>
    <a:lvl7pPr marL="3187324" algn="l" defTabSz="1062441" rtl="0" eaLnBrk="1" latinLnBrk="0" hangingPunct="1">
      <a:defRPr sz="1400" kern="1200">
        <a:solidFill>
          <a:schemeClr val="tx1"/>
        </a:solidFill>
        <a:latin typeface="+mn-lt"/>
        <a:ea typeface="+mn-ea"/>
        <a:cs typeface="+mn-cs"/>
      </a:defRPr>
    </a:lvl7pPr>
    <a:lvl8pPr marL="3718545" algn="l" defTabSz="1062441" rtl="0" eaLnBrk="1" latinLnBrk="0" hangingPunct="1">
      <a:defRPr sz="1400" kern="1200">
        <a:solidFill>
          <a:schemeClr val="tx1"/>
        </a:solidFill>
        <a:latin typeface="+mn-lt"/>
        <a:ea typeface="+mn-ea"/>
        <a:cs typeface="+mn-cs"/>
      </a:defRPr>
    </a:lvl8pPr>
    <a:lvl9pPr marL="4249765" algn="l" defTabSz="1062441"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080E11-5F89-4770-8D35-ABF1B94D60FC}" type="slidenum">
              <a:rPr lang="en-US"/>
              <a:pPr/>
              <a:t>1</a:t>
            </a:fld>
            <a:endParaRPr lang="en-US" dirty="0"/>
          </a:p>
        </p:txBody>
      </p:sp>
      <p:sp>
        <p:nvSpPr>
          <p:cNvPr id="6146" name="Rectangle 2"/>
          <p:cNvSpPr>
            <a:spLocks noGrp="1" noRot="1" noChangeAspect="1" noChangeArrowheads="1" noTextEdit="1"/>
          </p:cNvSpPr>
          <p:nvPr>
            <p:ph type="sldImg"/>
          </p:nvPr>
        </p:nvSpPr>
        <p:spPr>
          <a:xfrm>
            <a:off x="1257300" y="720725"/>
            <a:ext cx="4800600" cy="3600450"/>
          </a:xfrm>
          <a:ln/>
        </p:spPr>
      </p:sp>
      <p:sp>
        <p:nvSpPr>
          <p:cNvPr id="6147" name="Rectangle 3"/>
          <p:cNvSpPr>
            <a:spLocks noGrp="1" noChangeArrowheads="1"/>
          </p:cNvSpPr>
          <p:nvPr>
            <p:ph type="body" idx="1"/>
          </p:nvPr>
        </p:nvSpPr>
        <p:spPr/>
        <p:txBody>
          <a:bodyPr/>
          <a:lstStyle/>
          <a:p>
            <a:pPr>
              <a:buFontTx/>
              <a:buNone/>
            </a:pPr>
            <a:r>
              <a:rPr lang="en-CA" baseline="0" dirty="0" smtClean="0"/>
              <a:t>BACKGROUND</a:t>
            </a:r>
          </a:p>
          <a:p>
            <a:pPr>
              <a:buFontTx/>
              <a:buChar char="-"/>
            </a:pPr>
            <a:r>
              <a:rPr lang="en-CA" baseline="0" dirty="0" smtClean="0"/>
              <a:t> It has been established that memories reorganize with time.</a:t>
            </a:r>
          </a:p>
          <a:p>
            <a:pPr>
              <a:buFontTx/>
              <a:buChar char="-"/>
            </a:pPr>
            <a:r>
              <a:rPr lang="en-CA" baseline="0" dirty="0" smtClean="0"/>
              <a:t> The theory of systems consolidation suggests that memories are initially dependent on the HPC, gradually become independent of it, and entirely dependent on the ACC where they are more permanently stored.</a:t>
            </a:r>
          </a:p>
          <a:p>
            <a:pPr>
              <a:buFontTx/>
              <a:buChar char="-"/>
            </a:pPr>
            <a:r>
              <a:rPr lang="en-CA" baseline="0" dirty="0" smtClean="0"/>
              <a:t> Evidence for this demonstrates an increase in HPC activation at a recent, but not remote, time and an increase in ACC at a remote, but not recent, time. </a:t>
            </a:r>
          </a:p>
          <a:p>
            <a:pPr>
              <a:buFontTx/>
              <a:buChar char="-"/>
            </a:pPr>
            <a:r>
              <a:rPr lang="en-CA" baseline="0" dirty="0" smtClean="0"/>
              <a:t> Similarly, damage to the HPC causes RA for recent memories leaving remote memories intact and damage to the ACC causes RA for remote memories leaving recent memories intact.</a:t>
            </a:r>
          </a:p>
          <a:p>
            <a:pPr>
              <a:buFontTx/>
              <a:buChar char="-"/>
            </a:pPr>
            <a:r>
              <a:rPr lang="en-CA" baseline="0" dirty="0" smtClean="0"/>
              <a:t> Although these results provide evidence for systems consolidation, it is possible that this increase in ACC activation at a remote time is not a reflection of systems consolidation but is a reflection of greater cognitive processing needed to retrieve older memories (e.g., of forgetting).</a:t>
            </a:r>
          </a:p>
          <a:p>
            <a:pPr>
              <a:buFontTx/>
              <a:buChar char="-"/>
            </a:pPr>
            <a:r>
              <a:rPr lang="en-CA" baseline="0" dirty="0" smtClean="0"/>
              <a:t> Therefore, the current study examined…</a:t>
            </a:r>
          </a:p>
          <a:p>
            <a:pPr>
              <a:buFontTx/>
              <a:buChar char="-"/>
            </a:pPr>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123" y="10225670"/>
            <a:ext cx="37306956" cy="7055934"/>
          </a:xfrm>
        </p:spPr>
        <p:txBody>
          <a:bodyPr/>
          <a:lstStyle/>
          <a:p>
            <a:r>
              <a:rPr lang="en-US" smtClean="0"/>
              <a:t>Click to edit Master title style</a:t>
            </a:r>
            <a:endParaRPr lang="en-CA"/>
          </a:p>
        </p:txBody>
      </p:sp>
      <p:sp>
        <p:nvSpPr>
          <p:cNvPr id="3" name="Subtitle 2"/>
          <p:cNvSpPr>
            <a:spLocks noGrp="1"/>
          </p:cNvSpPr>
          <p:nvPr>
            <p:ph type="subTitle" idx="1"/>
          </p:nvPr>
        </p:nvSpPr>
        <p:spPr>
          <a:xfrm>
            <a:off x="6584246" y="18653203"/>
            <a:ext cx="30722711" cy="8413595"/>
          </a:xfrm>
        </p:spPr>
        <p:txBody>
          <a:bodyPr/>
          <a:lstStyle>
            <a:lvl1pPr marL="0" indent="0" algn="ctr">
              <a:buNone/>
              <a:defRPr/>
            </a:lvl1pPr>
            <a:lvl2pPr marL="531221" indent="0" algn="ctr">
              <a:buNone/>
              <a:defRPr/>
            </a:lvl2pPr>
            <a:lvl3pPr marL="1062441" indent="0" algn="ctr">
              <a:buNone/>
              <a:defRPr/>
            </a:lvl3pPr>
            <a:lvl4pPr marL="1593662" indent="0" algn="ctr">
              <a:buNone/>
              <a:defRPr/>
            </a:lvl4pPr>
            <a:lvl5pPr marL="2124883" indent="0" algn="ctr">
              <a:buNone/>
              <a:defRPr/>
            </a:lvl5pPr>
            <a:lvl6pPr marL="2656103" indent="0" algn="ctr">
              <a:buNone/>
              <a:defRPr/>
            </a:lvl6pPr>
            <a:lvl7pPr marL="3187324" indent="0" algn="ctr">
              <a:buNone/>
              <a:defRPr/>
            </a:lvl7pPr>
            <a:lvl8pPr marL="3718545" indent="0" algn="ctr">
              <a:buNone/>
              <a:defRPr/>
            </a:lvl8pPr>
            <a:lvl9pPr marL="4249765"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1D5B11D-E1CE-45B7-8D66-C51BA88FDD88}"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720053A-5D99-4A17-A2BE-4F96279B01F7}"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3045" y="2925803"/>
            <a:ext cx="9326034" cy="26334999"/>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292123" y="2925803"/>
            <a:ext cx="27845456" cy="263349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B77A4D5-A478-4889-B5A1-226016A233E0}"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2B6631A-0F52-44A4-ACA7-008871B69759}"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2470"/>
            <a:ext cx="37306956" cy="6538796"/>
          </a:xfrm>
        </p:spPr>
        <p:txBody>
          <a:bodyPr anchor="t"/>
          <a:lstStyle>
            <a:lvl1pPr algn="l">
              <a:defRPr sz="4600" b="1" cap="all"/>
            </a:lvl1pPr>
          </a:lstStyle>
          <a:p>
            <a:r>
              <a:rPr lang="en-US" smtClean="0"/>
              <a:t>Click to edit Master title style</a:t>
            </a:r>
            <a:endParaRPr lang="en-CA"/>
          </a:p>
        </p:txBody>
      </p:sp>
      <p:sp>
        <p:nvSpPr>
          <p:cNvPr id="3" name="Text Placeholder 2"/>
          <p:cNvSpPr>
            <a:spLocks noGrp="1"/>
          </p:cNvSpPr>
          <p:nvPr>
            <p:ph type="body" idx="1"/>
          </p:nvPr>
        </p:nvSpPr>
        <p:spPr>
          <a:xfrm>
            <a:off x="3467101" y="13951571"/>
            <a:ext cx="37306956" cy="7200900"/>
          </a:xfrm>
        </p:spPr>
        <p:txBody>
          <a:bodyPr anchor="b"/>
          <a:lstStyle>
            <a:lvl1pPr marL="0" indent="0">
              <a:buNone/>
              <a:defRPr sz="2300"/>
            </a:lvl1pPr>
            <a:lvl2pPr marL="531221" indent="0">
              <a:buNone/>
              <a:defRPr sz="2100"/>
            </a:lvl2pPr>
            <a:lvl3pPr marL="1062441" indent="0">
              <a:buNone/>
              <a:defRPr sz="1900"/>
            </a:lvl3pPr>
            <a:lvl4pPr marL="1593662" indent="0">
              <a:buNone/>
              <a:defRPr sz="1600"/>
            </a:lvl4pPr>
            <a:lvl5pPr marL="2124883" indent="0">
              <a:buNone/>
              <a:defRPr sz="1600"/>
            </a:lvl5pPr>
            <a:lvl6pPr marL="2656103" indent="0">
              <a:buNone/>
              <a:defRPr sz="1600"/>
            </a:lvl6pPr>
            <a:lvl7pPr marL="3187324" indent="0">
              <a:buNone/>
              <a:defRPr sz="1600"/>
            </a:lvl7pPr>
            <a:lvl8pPr marL="3718545" indent="0">
              <a:buNone/>
              <a:defRPr sz="1600"/>
            </a:lvl8pPr>
            <a:lvl9pPr marL="4249765"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EA4DD53-25F3-4CFC-8BED-27DB9E15B253}"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292123" y="9509204"/>
            <a:ext cx="18585744" cy="19751598"/>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22013334" y="9509204"/>
            <a:ext cx="18585745" cy="19751598"/>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03220F9-10DB-4E61-9AFF-E29466598DC0}"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280" y="1318632"/>
            <a:ext cx="39502644" cy="54864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2194280" y="7368170"/>
            <a:ext cx="19392899" cy="3070767"/>
          </a:xfrm>
        </p:spPr>
        <p:txBody>
          <a:bodyPr anchor="b"/>
          <a:lstStyle>
            <a:lvl1pPr marL="0" indent="0">
              <a:buNone/>
              <a:defRPr sz="2800" b="1"/>
            </a:lvl1pPr>
            <a:lvl2pPr marL="531221" indent="0">
              <a:buNone/>
              <a:defRPr sz="2300" b="1"/>
            </a:lvl2pPr>
            <a:lvl3pPr marL="1062441" indent="0">
              <a:buNone/>
              <a:defRPr sz="2100" b="1"/>
            </a:lvl3pPr>
            <a:lvl4pPr marL="1593662" indent="0">
              <a:buNone/>
              <a:defRPr sz="1900" b="1"/>
            </a:lvl4pPr>
            <a:lvl5pPr marL="2124883" indent="0">
              <a:buNone/>
              <a:defRPr sz="1900" b="1"/>
            </a:lvl5pPr>
            <a:lvl6pPr marL="2656103" indent="0">
              <a:buNone/>
              <a:defRPr sz="1900" b="1"/>
            </a:lvl6pPr>
            <a:lvl7pPr marL="3187324" indent="0">
              <a:buNone/>
              <a:defRPr sz="1900" b="1"/>
            </a:lvl7pPr>
            <a:lvl8pPr marL="3718545" indent="0">
              <a:buNone/>
              <a:defRPr sz="1900" b="1"/>
            </a:lvl8pPr>
            <a:lvl9pPr marL="4249765"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2194280" y="10438936"/>
            <a:ext cx="19392899" cy="18966830"/>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22295555" y="7368170"/>
            <a:ext cx="19401367" cy="3070767"/>
          </a:xfrm>
        </p:spPr>
        <p:txBody>
          <a:bodyPr anchor="b"/>
          <a:lstStyle>
            <a:lvl1pPr marL="0" indent="0">
              <a:buNone/>
              <a:defRPr sz="2800" b="1"/>
            </a:lvl1pPr>
            <a:lvl2pPr marL="531221" indent="0">
              <a:buNone/>
              <a:defRPr sz="2300" b="1"/>
            </a:lvl2pPr>
            <a:lvl3pPr marL="1062441" indent="0">
              <a:buNone/>
              <a:defRPr sz="2100" b="1"/>
            </a:lvl3pPr>
            <a:lvl4pPr marL="1593662" indent="0">
              <a:buNone/>
              <a:defRPr sz="1900" b="1"/>
            </a:lvl4pPr>
            <a:lvl5pPr marL="2124883" indent="0">
              <a:buNone/>
              <a:defRPr sz="1900" b="1"/>
            </a:lvl5pPr>
            <a:lvl6pPr marL="2656103" indent="0">
              <a:buNone/>
              <a:defRPr sz="1900" b="1"/>
            </a:lvl6pPr>
            <a:lvl7pPr marL="3187324" indent="0">
              <a:buNone/>
              <a:defRPr sz="1900" b="1"/>
            </a:lvl7pPr>
            <a:lvl8pPr marL="3718545" indent="0">
              <a:buNone/>
              <a:defRPr sz="1900" b="1"/>
            </a:lvl8pPr>
            <a:lvl9pPr marL="4249765"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22295555" y="10438936"/>
            <a:ext cx="19401367" cy="18966830"/>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608E8399-9843-4BA7-9395-C4B3BD017B3C}"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98379F72-442A-43F2-8827-58C6A04FA661}"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D8050109-60ED-4392-BB09-794F5224C6CC}"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280" y="1310270"/>
            <a:ext cx="14439900" cy="5578397"/>
          </a:xfrm>
        </p:spPr>
        <p:txBody>
          <a:bodyPr anchor="b"/>
          <a:lstStyle>
            <a:lvl1pPr algn="l">
              <a:defRPr sz="2300" b="1"/>
            </a:lvl1pPr>
          </a:lstStyle>
          <a:p>
            <a:r>
              <a:rPr lang="en-US" smtClean="0"/>
              <a:t>Click to edit Master title style</a:t>
            </a:r>
            <a:endParaRPr lang="en-CA"/>
          </a:p>
        </p:txBody>
      </p:sp>
      <p:sp>
        <p:nvSpPr>
          <p:cNvPr id="3" name="Content Placeholder 2"/>
          <p:cNvSpPr>
            <a:spLocks noGrp="1"/>
          </p:cNvSpPr>
          <p:nvPr>
            <p:ph idx="1"/>
          </p:nvPr>
        </p:nvSpPr>
        <p:spPr>
          <a:xfrm>
            <a:off x="17160523" y="1310268"/>
            <a:ext cx="24536400" cy="28095498"/>
          </a:xfrm>
        </p:spPr>
        <p:txBody>
          <a:bodyPr/>
          <a:lstStyle>
            <a:lvl1pPr>
              <a:defRPr sz="37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2194280" y="6888667"/>
            <a:ext cx="14439900" cy="22517100"/>
          </a:xfrm>
        </p:spPr>
        <p:txBody>
          <a:bodyPr/>
          <a:lstStyle>
            <a:lvl1pPr marL="0" indent="0">
              <a:buNone/>
              <a:defRPr sz="1600"/>
            </a:lvl1pPr>
            <a:lvl2pPr marL="531221" indent="0">
              <a:buNone/>
              <a:defRPr sz="1400"/>
            </a:lvl2pPr>
            <a:lvl3pPr marL="1062441" indent="0">
              <a:buNone/>
              <a:defRPr sz="1200"/>
            </a:lvl3pPr>
            <a:lvl4pPr marL="1593662" indent="0">
              <a:buNone/>
              <a:defRPr sz="1000"/>
            </a:lvl4pPr>
            <a:lvl5pPr marL="2124883" indent="0">
              <a:buNone/>
              <a:defRPr sz="1000"/>
            </a:lvl5pPr>
            <a:lvl6pPr marL="2656103" indent="0">
              <a:buNone/>
              <a:defRPr sz="1000"/>
            </a:lvl6pPr>
            <a:lvl7pPr marL="3187324" indent="0">
              <a:buNone/>
              <a:defRPr sz="1000"/>
            </a:lvl7pPr>
            <a:lvl8pPr marL="3718545" indent="0">
              <a:buNone/>
              <a:defRPr sz="1000"/>
            </a:lvl8pPr>
            <a:lvl9pPr marL="424976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82B96DE-43F3-47A4-A457-7C85C3DCDF36}"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546" y="23042601"/>
            <a:ext cx="26334156" cy="2720898"/>
          </a:xfrm>
        </p:spPr>
        <p:txBody>
          <a:bodyPr anchor="b"/>
          <a:lstStyle>
            <a:lvl1pPr algn="l">
              <a:defRPr sz="2300" b="1"/>
            </a:lvl1pPr>
          </a:lstStyle>
          <a:p>
            <a:r>
              <a:rPr lang="en-US" smtClean="0"/>
              <a:t>Click to edit Master title style</a:t>
            </a:r>
            <a:endParaRPr lang="en-CA"/>
          </a:p>
        </p:txBody>
      </p:sp>
      <p:sp>
        <p:nvSpPr>
          <p:cNvPr id="3" name="Picture Placeholder 2"/>
          <p:cNvSpPr>
            <a:spLocks noGrp="1"/>
          </p:cNvSpPr>
          <p:nvPr>
            <p:ph type="pic" idx="1"/>
          </p:nvPr>
        </p:nvSpPr>
        <p:spPr>
          <a:xfrm>
            <a:off x="8603546" y="2941136"/>
            <a:ext cx="26334156" cy="19751598"/>
          </a:xfrm>
        </p:spPr>
        <p:txBody>
          <a:bodyPr/>
          <a:lstStyle>
            <a:lvl1pPr marL="0" indent="0">
              <a:buNone/>
              <a:defRPr sz="3700"/>
            </a:lvl1pPr>
            <a:lvl2pPr marL="531221" indent="0">
              <a:buNone/>
              <a:defRPr sz="3300"/>
            </a:lvl2pPr>
            <a:lvl3pPr marL="1062441" indent="0">
              <a:buNone/>
              <a:defRPr sz="2800"/>
            </a:lvl3pPr>
            <a:lvl4pPr marL="1593662" indent="0">
              <a:buNone/>
              <a:defRPr sz="2300"/>
            </a:lvl4pPr>
            <a:lvl5pPr marL="2124883" indent="0">
              <a:buNone/>
              <a:defRPr sz="2300"/>
            </a:lvl5pPr>
            <a:lvl6pPr marL="2656103" indent="0">
              <a:buNone/>
              <a:defRPr sz="2300"/>
            </a:lvl6pPr>
            <a:lvl7pPr marL="3187324" indent="0">
              <a:buNone/>
              <a:defRPr sz="2300"/>
            </a:lvl7pPr>
            <a:lvl8pPr marL="3718545" indent="0">
              <a:buNone/>
              <a:defRPr sz="2300"/>
            </a:lvl8pPr>
            <a:lvl9pPr marL="4249765" indent="0">
              <a:buNone/>
              <a:defRPr sz="2300"/>
            </a:lvl9pPr>
          </a:lstStyle>
          <a:p>
            <a:endParaRPr lang="en-CA" dirty="0"/>
          </a:p>
        </p:txBody>
      </p:sp>
      <p:sp>
        <p:nvSpPr>
          <p:cNvPr id="4" name="Text Placeholder 3"/>
          <p:cNvSpPr>
            <a:spLocks noGrp="1"/>
          </p:cNvSpPr>
          <p:nvPr>
            <p:ph type="body" sz="half" idx="2"/>
          </p:nvPr>
        </p:nvSpPr>
        <p:spPr>
          <a:xfrm>
            <a:off x="8603546" y="25763499"/>
            <a:ext cx="26334156" cy="3862503"/>
          </a:xfrm>
        </p:spPr>
        <p:txBody>
          <a:bodyPr/>
          <a:lstStyle>
            <a:lvl1pPr marL="0" indent="0">
              <a:buNone/>
              <a:defRPr sz="1600"/>
            </a:lvl1pPr>
            <a:lvl2pPr marL="531221" indent="0">
              <a:buNone/>
              <a:defRPr sz="1400"/>
            </a:lvl2pPr>
            <a:lvl3pPr marL="1062441" indent="0">
              <a:buNone/>
              <a:defRPr sz="1200"/>
            </a:lvl3pPr>
            <a:lvl4pPr marL="1593662" indent="0">
              <a:buNone/>
              <a:defRPr sz="1000"/>
            </a:lvl4pPr>
            <a:lvl5pPr marL="2124883" indent="0">
              <a:buNone/>
              <a:defRPr sz="1000"/>
            </a:lvl5pPr>
            <a:lvl6pPr marL="2656103" indent="0">
              <a:buNone/>
              <a:defRPr sz="1000"/>
            </a:lvl6pPr>
            <a:lvl7pPr marL="3187324" indent="0">
              <a:buNone/>
              <a:defRPr sz="1000"/>
            </a:lvl7pPr>
            <a:lvl8pPr marL="3718545" indent="0">
              <a:buNone/>
              <a:defRPr sz="1000"/>
            </a:lvl8pPr>
            <a:lvl9pPr marL="424976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FBD4ACF-7B7F-43E9-B09C-C90FA4C4C9DC}"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2123" y="2925802"/>
            <a:ext cx="37306956" cy="5486400"/>
          </a:xfrm>
          <a:prstGeom prst="rect">
            <a:avLst/>
          </a:prstGeom>
          <a:noFill/>
          <a:ln w="9525">
            <a:noFill/>
            <a:miter lim="800000"/>
            <a:headEnd/>
            <a:tailEnd/>
          </a:ln>
          <a:effectLst/>
        </p:spPr>
        <p:txBody>
          <a:bodyPr vert="horz" wrap="square" lIns="576746" tIns="288373" rIns="576746" bIns="288373"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292123" y="9509204"/>
            <a:ext cx="37306956" cy="19751598"/>
          </a:xfrm>
          <a:prstGeom prst="rect">
            <a:avLst/>
          </a:prstGeom>
          <a:noFill/>
          <a:ln w="9525">
            <a:noFill/>
            <a:miter lim="800000"/>
            <a:headEnd/>
            <a:tailEnd/>
          </a:ln>
          <a:effectLst/>
        </p:spPr>
        <p:txBody>
          <a:bodyPr vert="horz" wrap="square" lIns="576746" tIns="288373" rIns="576746" bIns="28837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292122" y="29992601"/>
            <a:ext cx="9144000" cy="2194003"/>
          </a:xfrm>
          <a:prstGeom prst="rect">
            <a:avLst/>
          </a:prstGeom>
          <a:noFill/>
          <a:ln w="9525">
            <a:noFill/>
            <a:miter lim="800000"/>
            <a:headEnd/>
            <a:tailEnd/>
          </a:ln>
          <a:effectLst/>
        </p:spPr>
        <p:txBody>
          <a:bodyPr vert="horz" wrap="square" lIns="576746" tIns="288373" rIns="576746" bIns="288373" numCol="1" anchor="t" anchorCtr="0" compatLnSpc="1">
            <a:prstTxWarp prst="textNoShape">
              <a:avLst/>
            </a:prstTxWarp>
          </a:bodyPr>
          <a:lstStyle>
            <a:lvl1pPr defTabSz="5767803">
              <a:defRPr sz="8800">
                <a:latin typeface="+mn-lt"/>
              </a:defRPr>
            </a:lvl1pPr>
          </a:lstStyle>
          <a:p>
            <a:endParaRPr lang="en-US" dirty="0"/>
          </a:p>
        </p:txBody>
      </p:sp>
      <p:sp>
        <p:nvSpPr>
          <p:cNvPr id="1029" name="Rectangle 5"/>
          <p:cNvSpPr>
            <a:spLocks noGrp="1" noChangeArrowheads="1"/>
          </p:cNvSpPr>
          <p:nvPr>
            <p:ph type="ftr" sz="quarter" idx="3"/>
          </p:nvPr>
        </p:nvSpPr>
        <p:spPr bwMode="auto">
          <a:xfrm>
            <a:off x="14995879" y="29992601"/>
            <a:ext cx="13899445" cy="2194003"/>
          </a:xfrm>
          <a:prstGeom prst="rect">
            <a:avLst/>
          </a:prstGeom>
          <a:noFill/>
          <a:ln w="9525">
            <a:noFill/>
            <a:miter lim="800000"/>
            <a:headEnd/>
            <a:tailEnd/>
          </a:ln>
          <a:effectLst/>
        </p:spPr>
        <p:txBody>
          <a:bodyPr vert="horz" wrap="square" lIns="576746" tIns="288373" rIns="576746" bIns="288373" numCol="1" anchor="t" anchorCtr="0" compatLnSpc="1">
            <a:prstTxWarp prst="textNoShape">
              <a:avLst/>
            </a:prstTxWarp>
          </a:bodyPr>
          <a:lstStyle>
            <a:lvl1pPr algn="ctr" defTabSz="5767803">
              <a:defRPr sz="8800">
                <a:latin typeface="+mn-lt"/>
              </a:defRPr>
            </a:lvl1pPr>
          </a:lstStyle>
          <a:p>
            <a:endParaRPr lang="en-US" dirty="0"/>
          </a:p>
        </p:txBody>
      </p:sp>
      <p:sp>
        <p:nvSpPr>
          <p:cNvPr id="1030" name="Rectangle 6"/>
          <p:cNvSpPr>
            <a:spLocks noGrp="1" noChangeArrowheads="1"/>
          </p:cNvSpPr>
          <p:nvPr>
            <p:ph type="sldNum" sz="quarter" idx="4"/>
          </p:nvPr>
        </p:nvSpPr>
        <p:spPr bwMode="auto">
          <a:xfrm>
            <a:off x="31455079" y="29992601"/>
            <a:ext cx="9144000" cy="2194003"/>
          </a:xfrm>
          <a:prstGeom prst="rect">
            <a:avLst/>
          </a:prstGeom>
          <a:noFill/>
          <a:ln w="9525">
            <a:noFill/>
            <a:miter lim="800000"/>
            <a:headEnd/>
            <a:tailEnd/>
          </a:ln>
          <a:effectLst/>
        </p:spPr>
        <p:txBody>
          <a:bodyPr vert="horz" wrap="square" lIns="576746" tIns="288373" rIns="576746" bIns="288373" numCol="1" anchor="t" anchorCtr="0" compatLnSpc="1">
            <a:prstTxWarp prst="textNoShape">
              <a:avLst/>
            </a:prstTxWarp>
          </a:bodyPr>
          <a:lstStyle>
            <a:lvl1pPr algn="r" defTabSz="5767803">
              <a:defRPr sz="8800">
                <a:latin typeface="+mn-lt"/>
              </a:defRPr>
            </a:lvl1pPr>
          </a:lstStyle>
          <a:p>
            <a:fld id="{FDB05270-20B4-45A5-88F1-82B06739527A}"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767803" rtl="0" fontAlgn="base">
        <a:spcBef>
          <a:spcPct val="0"/>
        </a:spcBef>
        <a:spcAft>
          <a:spcPct val="0"/>
        </a:spcAft>
        <a:defRPr sz="27800">
          <a:solidFill>
            <a:schemeClr val="tx2"/>
          </a:solidFill>
          <a:latin typeface="+mj-lt"/>
          <a:ea typeface="+mj-ea"/>
          <a:cs typeface="+mj-cs"/>
        </a:defRPr>
      </a:lvl1pPr>
      <a:lvl2pPr algn="ctr" defTabSz="5767803" rtl="0" fontAlgn="base">
        <a:spcBef>
          <a:spcPct val="0"/>
        </a:spcBef>
        <a:spcAft>
          <a:spcPct val="0"/>
        </a:spcAft>
        <a:defRPr sz="27800">
          <a:solidFill>
            <a:schemeClr val="tx2"/>
          </a:solidFill>
          <a:latin typeface="Times" pitchFamily="96" charset="0"/>
        </a:defRPr>
      </a:lvl2pPr>
      <a:lvl3pPr algn="ctr" defTabSz="5767803" rtl="0" fontAlgn="base">
        <a:spcBef>
          <a:spcPct val="0"/>
        </a:spcBef>
        <a:spcAft>
          <a:spcPct val="0"/>
        </a:spcAft>
        <a:defRPr sz="27800">
          <a:solidFill>
            <a:schemeClr val="tx2"/>
          </a:solidFill>
          <a:latin typeface="Times" pitchFamily="96" charset="0"/>
        </a:defRPr>
      </a:lvl3pPr>
      <a:lvl4pPr algn="ctr" defTabSz="5767803" rtl="0" fontAlgn="base">
        <a:spcBef>
          <a:spcPct val="0"/>
        </a:spcBef>
        <a:spcAft>
          <a:spcPct val="0"/>
        </a:spcAft>
        <a:defRPr sz="27800">
          <a:solidFill>
            <a:schemeClr val="tx2"/>
          </a:solidFill>
          <a:latin typeface="Times" pitchFamily="96" charset="0"/>
        </a:defRPr>
      </a:lvl4pPr>
      <a:lvl5pPr algn="ctr" defTabSz="5767803" rtl="0" fontAlgn="base">
        <a:spcBef>
          <a:spcPct val="0"/>
        </a:spcBef>
        <a:spcAft>
          <a:spcPct val="0"/>
        </a:spcAft>
        <a:defRPr sz="27800">
          <a:solidFill>
            <a:schemeClr val="tx2"/>
          </a:solidFill>
          <a:latin typeface="Times" pitchFamily="96" charset="0"/>
        </a:defRPr>
      </a:lvl5pPr>
      <a:lvl6pPr marL="531221" algn="ctr" defTabSz="5767803" rtl="0" fontAlgn="base">
        <a:spcBef>
          <a:spcPct val="0"/>
        </a:spcBef>
        <a:spcAft>
          <a:spcPct val="0"/>
        </a:spcAft>
        <a:defRPr sz="27800">
          <a:solidFill>
            <a:schemeClr val="tx2"/>
          </a:solidFill>
          <a:latin typeface="Times" pitchFamily="96" charset="0"/>
        </a:defRPr>
      </a:lvl6pPr>
      <a:lvl7pPr marL="1062441" algn="ctr" defTabSz="5767803" rtl="0" fontAlgn="base">
        <a:spcBef>
          <a:spcPct val="0"/>
        </a:spcBef>
        <a:spcAft>
          <a:spcPct val="0"/>
        </a:spcAft>
        <a:defRPr sz="27800">
          <a:solidFill>
            <a:schemeClr val="tx2"/>
          </a:solidFill>
          <a:latin typeface="Times" pitchFamily="96" charset="0"/>
        </a:defRPr>
      </a:lvl7pPr>
      <a:lvl8pPr marL="1593662" algn="ctr" defTabSz="5767803" rtl="0" fontAlgn="base">
        <a:spcBef>
          <a:spcPct val="0"/>
        </a:spcBef>
        <a:spcAft>
          <a:spcPct val="0"/>
        </a:spcAft>
        <a:defRPr sz="27800">
          <a:solidFill>
            <a:schemeClr val="tx2"/>
          </a:solidFill>
          <a:latin typeface="Times" pitchFamily="96" charset="0"/>
        </a:defRPr>
      </a:lvl8pPr>
      <a:lvl9pPr marL="2124883" algn="ctr" defTabSz="5767803" rtl="0" fontAlgn="base">
        <a:spcBef>
          <a:spcPct val="0"/>
        </a:spcBef>
        <a:spcAft>
          <a:spcPct val="0"/>
        </a:spcAft>
        <a:defRPr sz="27800">
          <a:solidFill>
            <a:schemeClr val="tx2"/>
          </a:solidFill>
          <a:latin typeface="Times" pitchFamily="96" charset="0"/>
        </a:defRPr>
      </a:lvl9pPr>
    </p:titleStyle>
    <p:bodyStyle>
      <a:lvl1pPr marL="2163618" indent="-2163618" algn="l" defTabSz="5767803" rtl="0" fontAlgn="base">
        <a:spcBef>
          <a:spcPct val="20000"/>
        </a:spcBef>
        <a:spcAft>
          <a:spcPct val="0"/>
        </a:spcAft>
        <a:buChar char="•"/>
        <a:defRPr sz="20200">
          <a:solidFill>
            <a:schemeClr val="tx1"/>
          </a:solidFill>
          <a:latin typeface="+mn-lt"/>
          <a:ea typeface="+mn-ea"/>
          <a:cs typeface="+mn-cs"/>
        </a:defRPr>
      </a:lvl1pPr>
      <a:lvl2pPr marL="4686916" indent="-1803937" algn="l" defTabSz="5767803" rtl="0" fontAlgn="base">
        <a:spcBef>
          <a:spcPct val="20000"/>
        </a:spcBef>
        <a:spcAft>
          <a:spcPct val="0"/>
        </a:spcAft>
        <a:buChar char="–"/>
        <a:defRPr sz="17700">
          <a:solidFill>
            <a:schemeClr val="tx1"/>
          </a:solidFill>
          <a:latin typeface="+mn-lt"/>
        </a:defRPr>
      </a:lvl2pPr>
      <a:lvl3pPr marL="7210215" indent="-1442412" algn="l" defTabSz="5767803" rtl="0" fontAlgn="base">
        <a:spcBef>
          <a:spcPct val="20000"/>
        </a:spcBef>
        <a:spcAft>
          <a:spcPct val="0"/>
        </a:spcAft>
        <a:buChar char="•"/>
        <a:defRPr sz="15100">
          <a:solidFill>
            <a:schemeClr val="tx1"/>
          </a:solidFill>
          <a:latin typeface="+mn-lt"/>
        </a:defRPr>
      </a:lvl3pPr>
      <a:lvl4pPr marL="10093193" indent="-1442412" algn="l" defTabSz="5767803" rtl="0" fontAlgn="base">
        <a:spcBef>
          <a:spcPct val="20000"/>
        </a:spcBef>
        <a:spcAft>
          <a:spcPct val="0"/>
        </a:spcAft>
        <a:buChar char="–"/>
        <a:defRPr sz="12700">
          <a:solidFill>
            <a:schemeClr val="tx1"/>
          </a:solidFill>
          <a:latin typeface="+mn-lt"/>
        </a:defRPr>
      </a:lvl4pPr>
      <a:lvl5pPr marL="12976172" indent="-1440568" algn="l" defTabSz="5767803" rtl="0" fontAlgn="base">
        <a:spcBef>
          <a:spcPct val="20000"/>
        </a:spcBef>
        <a:spcAft>
          <a:spcPct val="0"/>
        </a:spcAft>
        <a:buChar char="»"/>
        <a:defRPr sz="12700">
          <a:solidFill>
            <a:schemeClr val="tx1"/>
          </a:solidFill>
          <a:latin typeface="+mn-lt"/>
        </a:defRPr>
      </a:lvl5pPr>
      <a:lvl6pPr marL="13507393" indent="-1440568" algn="l" defTabSz="5767803" rtl="0" fontAlgn="base">
        <a:spcBef>
          <a:spcPct val="20000"/>
        </a:spcBef>
        <a:spcAft>
          <a:spcPct val="0"/>
        </a:spcAft>
        <a:buChar char="»"/>
        <a:defRPr sz="12700">
          <a:solidFill>
            <a:schemeClr val="tx1"/>
          </a:solidFill>
          <a:latin typeface="+mn-lt"/>
        </a:defRPr>
      </a:lvl6pPr>
      <a:lvl7pPr marL="14038614" indent="-1440568" algn="l" defTabSz="5767803" rtl="0" fontAlgn="base">
        <a:spcBef>
          <a:spcPct val="20000"/>
        </a:spcBef>
        <a:spcAft>
          <a:spcPct val="0"/>
        </a:spcAft>
        <a:buChar char="»"/>
        <a:defRPr sz="12700">
          <a:solidFill>
            <a:schemeClr val="tx1"/>
          </a:solidFill>
          <a:latin typeface="+mn-lt"/>
        </a:defRPr>
      </a:lvl7pPr>
      <a:lvl8pPr marL="14569834" indent="-1440568" algn="l" defTabSz="5767803" rtl="0" fontAlgn="base">
        <a:spcBef>
          <a:spcPct val="20000"/>
        </a:spcBef>
        <a:spcAft>
          <a:spcPct val="0"/>
        </a:spcAft>
        <a:buChar char="»"/>
        <a:defRPr sz="12700">
          <a:solidFill>
            <a:schemeClr val="tx1"/>
          </a:solidFill>
          <a:latin typeface="+mn-lt"/>
        </a:defRPr>
      </a:lvl8pPr>
      <a:lvl9pPr marL="15101055" indent="-1440568" algn="l" defTabSz="5767803" rtl="0" fontAlgn="base">
        <a:spcBef>
          <a:spcPct val="20000"/>
        </a:spcBef>
        <a:spcAft>
          <a:spcPct val="0"/>
        </a:spcAft>
        <a:buChar char="»"/>
        <a:defRPr sz="12700">
          <a:solidFill>
            <a:schemeClr val="tx1"/>
          </a:solidFill>
          <a:latin typeface="+mn-lt"/>
        </a:defRPr>
      </a:lvl9pPr>
    </p:bodyStyle>
    <p:otherStyle>
      <a:defPPr>
        <a:defRPr lang="en-US"/>
      </a:defPPr>
      <a:lvl1pPr marL="0" algn="l" defTabSz="1062441" rtl="0" eaLnBrk="1" latinLnBrk="0" hangingPunct="1">
        <a:defRPr sz="2100" kern="1200">
          <a:solidFill>
            <a:schemeClr val="tx1"/>
          </a:solidFill>
          <a:latin typeface="+mn-lt"/>
          <a:ea typeface="+mn-ea"/>
          <a:cs typeface="+mn-cs"/>
        </a:defRPr>
      </a:lvl1pPr>
      <a:lvl2pPr marL="531221" algn="l" defTabSz="1062441" rtl="0" eaLnBrk="1" latinLnBrk="0" hangingPunct="1">
        <a:defRPr sz="2100" kern="1200">
          <a:solidFill>
            <a:schemeClr val="tx1"/>
          </a:solidFill>
          <a:latin typeface="+mn-lt"/>
          <a:ea typeface="+mn-ea"/>
          <a:cs typeface="+mn-cs"/>
        </a:defRPr>
      </a:lvl2pPr>
      <a:lvl3pPr marL="1062441" algn="l" defTabSz="1062441" rtl="0" eaLnBrk="1" latinLnBrk="0" hangingPunct="1">
        <a:defRPr sz="2100" kern="1200">
          <a:solidFill>
            <a:schemeClr val="tx1"/>
          </a:solidFill>
          <a:latin typeface="+mn-lt"/>
          <a:ea typeface="+mn-ea"/>
          <a:cs typeface="+mn-cs"/>
        </a:defRPr>
      </a:lvl3pPr>
      <a:lvl4pPr marL="1593662" algn="l" defTabSz="1062441" rtl="0" eaLnBrk="1" latinLnBrk="0" hangingPunct="1">
        <a:defRPr sz="2100" kern="1200">
          <a:solidFill>
            <a:schemeClr val="tx1"/>
          </a:solidFill>
          <a:latin typeface="+mn-lt"/>
          <a:ea typeface="+mn-ea"/>
          <a:cs typeface="+mn-cs"/>
        </a:defRPr>
      </a:lvl4pPr>
      <a:lvl5pPr marL="2124883" algn="l" defTabSz="1062441" rtl="0" eaLnBrk="1" latinLnBrk="0" hangingPunct="1">
        <a:defRPr sz="2100" kern="1200">
          <a:solidFill>
            <a:schemeClr val="tx1"/>
          </a:solidFill>
          <a:latin typeface="+mn-lt"/>
          <a:ea typeface="+mn-ea"/>
          <a:cs typeface="+mn-cs"/>
        </a:defRPr>
      </a:lvl5pPr>
      <a:lvl6pPr marL="2656103" algn="l" defTabSz="1062441" rtl="0" eaLnBrk="1" latinLnBrk="0" hangingPunct="1">
        <a:defRPr sz="2100" kern="1200">
          <a:solidFill>
            <a:schemeClr val="tx1"/>
          </a:solidFill>
          <a:latin typeface="+mn-lt"/>
          <a:ea typeface="+mn-ea"/>
          <a:cs typeface="+mn-cs"/>
        </a:defRPr>
      </a:lvl6pPr>
      <a:lvl7pPr marL="3187324" algn="l" defTabSz="1062441" rtl="0" eaLnBrk="1" latinLnBrk="0" hangingPunct="1">
        <a:defRPr sz="2100" kern="1200">
          <a:solidFill>
            <a:schemeClr val="tx1"/>
          </a:solidFill>
          <a:latin typeface="+mn-lt"/>
          <a:ea typeface="+mn-ea"/>
          <a:cs typeface="+mn-cs"/>
        </a:defRPr>
      </a:lvl7pPr>
      <a:lvl8pPr marL="3718545" algn="l" defTabSz="1062441" rtl="0" eaLnBrk="1" latinLnBrk="0" hangingPunct="1">
        <a:defRPr sz="2100" kern="1200">
          <a:solidFill>
            <a:schemeClr val="tx1"/>
          </a:solidFill>
          <a:latin typeface="+mn-lt"/>
          <a:ea typeface="+mn-ea"/>
          <a:cs typeface="+mn-cs"/>
        </a:defRPr>
      </a:lvl8pPr>
      <a:lvl9pPr marL="4249765" algn="l" defTabSz="1062441"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5.jpeg"/><Relationship Id="rId20" Type="http://schemas.openxmlformats.org/officeDocument/2006/relationships/image" Target="../media/image16.jpeg"/><Relationship Id="rId21" Type="http://schemas.openxmlformats.org/officeDocument/2006/relationships/image" Target="../media/image17.jpeg"/><Relationship Id="rId22" Type="http://schemas.openxmlformats.org/officeDocument/2006/relationships/image" Target="../media/image18.tiff"/><Relationship Id="rId10" Type="http://schemas.openxmlformats.org/officeDocument/2006/relationships/image" Target="../media/image6.jpeg"/><Relationship Id="rId11" Type="http://schemas.openxmlformats.org/officeDocument/2006/relationships/image" Target="../media/image7.jpeg"/><Relationship Id="rId12" Type="http://schemas.openxmlformats.org/officeDocument/2006/relationships/image" Target="../media/image8.jpeg"/><Relationship Id="rId13" Type="http://schemas.openxmlformats.org/officeDocument/2006/relationships/image" Target="../media/image9.jpeg"/><Relationship Id="rId14" Type="http://schemas.openxmlformats.org/officeDocument/2006/relationships/image" Target="../media/image10.jpeg"/><Relationship Id="rId15" Type="http://schemas.openxmlformats.org/officeDocument/2006/relationships/image" Target="../media/image11.jpeg"/><Relationship Id="rId16" Type="http://schemas.openxmlformats.org/officeDocument/2006/relationships/image" Target="../media/image12.jpeg"/><Relationship Id="rId17" Type="http://schemas.openxmlformats.org/officeDocument/2006/relationships/image" Target="../media/image13.jpeg"/><Relationship Id="rId18" Type="http://schemas.openxmlformats.org/officeDocument/2006/relationships/image" Target="../media/image14.jpeg"/><Relationship Id="rId19"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hyperlink" Target="file:///\\localhost\E\Documents\Conferences\Fernie\Lehmann06\Fernie06.ppt" TargetMode="External"/><Relationship Id="rId4" Type="http://schemas.openxmlformats.org/officeDocument/2006/relationships/hyperlink" Target="Documents%5CConferences%5CFernie%5CLehmann06%5CFernie06.ppt%23-1,6,Slide%206" TargetMode="External"/><Relationship Id="rId5" Type="http://schemas.openxmlformats.org/officeDocument/2006/relationships/image" Target="../media/image1.jpeg"/><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7" name="Rectangle 285"/>
          <p:cNvSpPr>
            <a:spLocks noChangeArrowheads="1"/>
          </p:cNvSpPr>
          <p:nvPr/>
        </p:nvSpPr>
        <p:spPr bwMode="auto">
          <a:xfrm>
            <a:off x="874890" y="468352"/>
            <a:ext cx="42130134" cy="4549697"/>
          </a:xfrm>
          <a:prstGeom prst="rect">
            <a:avLst/>
          </a:prstGeom>
          <a:solidFill>
            <a:schemeClr val="bg1"/>
          </a:solidFill>
          <a:ln w="247650" cmpd="thinThick">
            <a:solidFill>
              <a:srgbClr val="FFFF00"/>
            </a:solidFill>
            <a:miter lim="800000"/>
            <a:headEnd/>
            <a:tailEnd/>
          </a:ln>
          <a:effectLst/>
        </p:spPr>
        <p:txBody>
          <a:bodyPr wrap="none" lIns="106244" tIns="53122" rIns="106244" bIns="53122" anchor="ctr"/>
          <a:lstStyle/>
          <a:p>
            <a:pPr algn="ctr"/>
            <a:endParaRPr lang="en-CA" dirty="0"/>
          </a:p>
        </p:txBody>
      </p:sp>
      <p:sp>
        <p:nvSpPr>
          <p:cNvPr id="3076" name="Rectangle 4"/>
          <p:cNvSpPr>
            <a:spLocks noChangeArrowheads="1"/>
          </p:cNvSpPr>
          <p:nvPr/>
        </p:nvSpPr>
        <p:spPr bwMode="auto">
          <a:xfrm>
            <a:off x="832528" y="304800"/>
            <a:ext cx="41723733" cy="3583200"/>
          </a:xfrm>
          <a:prstGeom prst="rect">
            <a:avLst/>
          </a:prstGeom>
          <a:noFill/>
          <a:ln w="9525">
            <a:noFill/>
            <a:miter lim="800000"/>
            <a:headEnd/>
            <a:tailEnd/>
          </a:ln>
          <a:effectLst/>
        </p:spPr>
        <p:txBody>
          <a:bodyPr wrap="square" lIns="576746" tIns="288373" rIns="576746" bIns="288373">
            <a:spAutoFit/>
          </a:bodyPr>
          <a:lstStyle/>
          <a:p>
            <a:pPr algn="ctr"/>
            <a:r>
              <a:rPr lang="en-US" sz="7200" b="1" dirty="0" err="1" smtClean="0">
                <a:latin typeface="Arial"/>
                <a:cs typeface="Arial"/>
              </a:rPr>
              <a:t>Hippocampal</a:t>
            </a:r>
            <a:r>
              <a:rPr lang="en-US" sz="7200" b="1" dirty="0" smtClean="0">
                <a:latin typeface="Arial"/>
                <a:cs typeface="Arial"/>
              </a:rPr>
              <a:t> </a:t>
            </a:r>
            <a:r>
              <a:rPr lang="en-US" sz="7200" b="1" dirty="0" err="1" smtClean="0">
                <a:latin typeface="Arial"/>
                <a:cs typeface="Arial"/>
              </a:rPr>
              <a:t>Neurogenesis</a:t>
            </a:r>
            <a:r>
              <a:rPr lang="en-US" sz="7200" b="1" dirty="0" smtClean="0">
                <a:latin typeface="Arial"/>
                <a:cs typeface="Arial"/>
              </a:rPr>
              <a:t> Varies Seasonally in Male Eastern Chipmunks</a:t>
            </a:r>
          </a:p>
          <a:p>
            <a:pPr algn="ctr" defTabSz="5767803"/>
            <a:endParaRPr lang="en-US" sz="12300" dirty="0"/>
          </a:p>
        </p:txBody>
      </p:sp>
      <p:sp>
        <p:nvSpPr>
          <p:cNvPr id="3082" name="Rectangle 10"/>
          <p:cNvSpPr>
            <a:spLocks noChangeArrowheads="1"/>
          </p:cNvSpPr>
          <p:nvPr/>
        </p:nvSpPr>
        <p:spPr bwMode="auto">
          <a:xfrm>
            <a:off x="5410200" y="1828800"/>
            <a:ext cx="32647467" cy="3123492"/>
          </a:xfrm>
          <a:prstGeom prst="rect">
            <a:avLst/>
          </a:prstGeom>
          <a:noFill/>
          <a:ln w="9525">
            <a:noFill/>
            <a:miter lim="800000"/>
            <a:headEnd/>
            <a:tailEnd/>
          </a:ln>
          <a:effectLst/>
        </p:spPr>
        <p:txBody>
          <a:bodyPr lIns="106244" tIns="53122" rIns="106244" bIns="53122">
            <a:spAutoFit/>
          </a:bodyPr>
          <a:lstStyle/>
          <a:p>
            <a:pPr marL="531221" indent="-531221" algn="ctr"/>
            <a:r>
              <a:rPr lang="en-US" sz="4400" dirty="0" smtClean="0">
                <a:latin typeface="Arial" pitchFamily="34" charset="0"/>
                <a:cs typeface="Arial" pitchFamily="34" charset="0"/>
              </a:rPr>
              <a:t>Gavin A. Scott</a:t>
            </a:r>
            <a:r>
              <a:rPr lang="en-US" sz="4400" baseline="30000" dirty="0" smtClean="0">
                <a:latin typeface="Arial" pitchFamily="34" charset="0"/>
                <a:cs typeface="Arial" pitchFamily="34" charset="0"/>
              </a:rPr>
              <a:t>1</a:t>
            </a:r>
            <a:r>
              <a:rPr lang="en-US" sz="4400" dirty="0" smtClean="0">
                <a:latin typeface="Arial" pitchFamily="34" charset="0"/>
                <a:cs typeface="Arial" pitchFamily="34" charset="0"/>
              </a:rPr>
              <a:t>, Rachel Dasendran</a:t>
            </a:r>
            <a:r>
              <a:rPr lang="en-US" sz="4400" baseline="30000" dirty="0" smtClean="0">
                <a:latin typeface="Arial" pitchFamily="34" charset="0"/>
                <a:cs typeface="Arial" pitchFamily="34" charset="0"/>
              </a:rPr>
              <a:t>1</a:t>
            </a:r>
            <a:r>
              <a:rPr lang="en-US" sz="4400" dirty="0" smtClean="0">
                <a:latin typeface="Arial" pitchFamily="34" charset="0"/>
                <a:cs typeface="Arial" pitchFamily="34" charset="0"/>
              </a:rPr>
              <a:t>, Hugo Lehmann</a:t>
            </a:r>
            <a:r>
              <a:rPr lang="en-US" sz="4400" baseline="30000" dirty="0" smtClean="0">
                <a:latin typeface="Arial" pitchFamily="34" charset="0"/>
                <a:cs typeface="Arial" pitchFamily="34" charset="0"/>
              </a:rPr>
              <a:t>2</a:t>
            </a:r>
            <a:r>
              <a:rPr lang="en-US" sz="4400" dirty="0" smtClean="0">
                <a:latin typeface="Arial" pitchFamily="34" charset="0"/>
                <a:cs typeface="Arial" pitchFamily="34" charset="0"/>
              </a:rPr>
              <a:t>, Andrew N. Iwaniuk</a:t>
            </a:r>
            <a:r>
              <a:rPr lang="en-US" sz="4400" baseline="30000" dirty="0" smtClean="0">
                <a:latin typeface="Arial" pitchFamily="34" charset="0"/>
                <a:cs typeface="Arial" pitchFamily="34" charset="0"/>
              </a:rPr>
              <a:t>3</a:t>
            </a:r>
            <a:r>
              <a:rPr lang="en-US" sz="4400" dirty="0" smtClean="0">
                <a:latin typeface="Arial" pitchFamily="34" charset="0"/>
                <a:cs typeface="Arial" pitchFamily="34" charset="0"/>
              </a:rPr>
              <a:t> &amp; Deborah M. Saucier</a:t>
            </a:r>
            <a:r>
              <a:rPr lang="en-US" sz="4400" baseline="30000" dirty="0" smtClean="0">
                <a:latin typeface="Arial" pitchFamily="34" charset="0"/>
                <a:cs typeface="Arial" pitchFamily="34" charset="0"/>
              </a:rPr>
              <a:t>1</a:t>
            </a:r>
            <a:endParaRPr lang="en-US" sz="4400" dirty="0" smtClean="0">
              <a:latin typeface="Arial" pitchFamily="34" charset="0"/>
              <a:cs typeface="Arial" pitchFamily="34" charset="0"/>
            </a:endParaRPr>
          </a:p>
          <a:p>
            <a:pPr marL="531221" indent="-531221" algn="ctr"/>
            <a:r>
              <a:rPr lang="en-US" sz="3600" baseline="30000" dirty="0" smtClean="0">
                <a:latin typeface="Arial" pitchFamily="34" charset="0"/>
                <a:cs typeface="Arial" pitchFamily="34" charset="0"/>
              </a:rPr>
              <a:t>1</a:t>
            </a:r>
            <a:r>
              <a:rPr lang="en-US" sz="3600" dirty="0" smtClean="0">
                <a:latin typeface="Arial" pitchFamily="34" charset="0"/>
                <a:cs typeface="Arial" pitchFamily="34" charset="0"/>
              </a:rPr>
              <a:t>Faculty of Science, University of Ontario Institute of Technology, Oshawa, ON, Canada</a:t>
            </a:r>
          </a:p>
          <a:p>
            <a:pPr marL="531221" indent="-531221" algn="ctr"/>
            <a:r>
              <a:rPr lang="en-US" sz="3600" baseline="30000" dirty="0" smtClean="0">
                <a:latin typeface="Arial" pitchFamily="34" charset="0"/>
                <a:cs typeface="Arial" pitchFamily="34" charset="0"/>
              </a:rPr>
              <a:t>2</a:t>
            </a:r>
            <a:r>
              <a:rPr lang="en-US" sz="3600" dirty="0" smtClean="0">
                <a:latin typeface="Arial" pitchFamily="34" charset="0"/>
                <a:cs typeface="Arial" pitchFamily="34" charset="0"/>
              </a:rPr>
              <a:t>Psychology Department, Trent University, Peterborough, ON, Canada</a:t>
            </a:r>
          </a:p>
          <a:p>
            <a:pPr marL="531221" indent="-531221" algn="ctr"/>
            <a:r>
              <a:rPr lang="en-US" sz="3600" baseline="30000" dirty="0" smtClean="0">
                <a:latin typeface="Arial" pitchFamily="34" charset="0"/>
                <a:cs typeface="Arial" pitchFamily="34" charset="0"/>
              </a:rPr>
              <a:t>3</a:t>
            </a:r>
            <a:r>
              <a:rPr lang="en-US" sz="3600" dirty="0" smtClean="0">
                <a:latin typeface="Arial" pitchFamily="34" charset="0"/>
                <a:cs typeface="Arial" pitchFamily="34" charset="0"/>
              </a:rPr>
              <a:t> Department of Neuroscience, University of </a:t>
            </a:r>
            <a:r>
              <a:rPr lang="en-US" sz="3600" dirty="0" err="1" smtClean="0">
                <a:latin typeface="Arial" pitchFamily="34" charset="0"/>
                <a:cs typeface="Arial" pitchFamily="34" charset="0"/>
              </a:rPr>
              <a:t>Lethbridge</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Lethbridge</a:t>
            </a:r>
            <a:r>
              <a:rPr lang="en-US" sz="3600" dirty="0" smtClean="0">
                <a:latin typeface="Arial" pitchFamily="34" charset="0"/>
                <a:cs typeface="Arial" pitchFamily="34" charset="0"/>
              </a:rPr>
              <a:t>, AB, Canada</a:t>
            </a:r>
            <a:endParaRPr lang="en-US" sz="3600" baseline="30000" dirty="0" smtClean="0">
              <a:latin typeface="Arial" pitchFamily="34" charset="0"/>
              <a:cs typeface="Arial" pitchFamily="34" charset="0"/>
            </a:endParaRPr>
          </a:p>
          <a:p>
            <a:pPr marL="531221" indent="-531221" algn="ctr"/>
            <a:endParaRPr lang="en-US" sz="4400" dirty="0">
              <a:latin typeface="Arial" pitchFamily="34" charset="0"/>
              <a:cs typeface="Arial" pitchFamily="34" charset="0"/>
            </a:endParaRPr>
          </a:p>
        </p:txBody>
      </p:sp>
      <p:sp>
        <p:nvSpPr>
          <p:cNvPr id="3371" name="Rectangle 299"/>
          <p:cNvSpPr>
            <a:spLocks noChangeArrowheads="1"/>
          </p:cNvSpPr>
          <p:nvPr/>
        </p:nvSpPr>
        <p:spPr bwMode="auto">
          <a:xfrm>
            <a:off x="23386084" y="15625648"/>
            <a:ext cx="4875389" cy="2433754"/>
          </a:xfrm>
          <a:prstGeom prst="rect">
            <a:avLst/>
          </a:prstGeom>
          <a:noFill/>
          <a:ln w="9525">
            <a:noFill/>
            <a:miter lim="800000"/>
            <a:headEnd/>
            <a:tailEnd/>
          </a:ln>
          <a:effectLst/>
        </p:spPr>
        <p:txBody>
          <a:bodyPr lIns="106244" tIns="53122" rIns="106244" bIns="53122"/>
          <a:lstStyle/>
          <a:p>
            <a:pPr marL="531221" indent="-531221"/>
            <a:endParaRPr lang="en-CA" sz="2300" dirty="0">
              <a:latin typeface="Arial" charset="0"/>
            </a:endParaRPr>
          </a:p>
        </p:txBody>
      </p:sp>
      <p:sp>
        <p:nvSpPr>
          <p:cNvPr id="3257" name="Rectangle 185"/>
          <p:cNvSpPr>
            <a:spLocks noChangeArrowheads="1"/>
          </p:cNvSpPr>
          <p:nvPr/>
        </p:nvSpPr>
        <p:spPr bwMode="auto">
          <a:xfrm>
            <a:off x="19236843" y="22891663"/>
            <a:ext cx="4875389" cy="1002217"/>
          </a:xfrm>
          <a:prstGeom prst="rect">
            <a:avLst/>
          </a:prstGeom>
          <a:noFill/>
          <a:ln w="9525">
            <a:noFill/>
            <a:miter lim="800000"/>
            <a:headEnd/>
            <a:tailEnd/>
          </a:ln>
          <a:effectLst/>
        </p:spPr>
        <p:txBody>
          <a:bodyPr lIns="106244" tIns="53122" rIns="106244" bIns="53122"/>
          <a:lstStyle/>
          <a:p>
            <a:pPr marL="531221" indent="-531221">
              <a:buFontTx/>
              <a:buChar char="•"/>
            </a:pPr>
            <a:endParaRPr lang="en-CA" sz="2300" dirty="0">
              <a:latin typeface="Arial" charset="0"/>
            </a:endParaRPr>
          </a:p>
        </p:txBody>
      </p:sp>
      <p:sp>
        <p:nvSpPr>
          <p:cNvPr id="3355" name="Rectangle 283">
            <a:hlinkClick r:id="rId3" action="ppaction://hlinkpres?slideindex=6&amp;slidetitle=Slide 6"/>
          </p:cNvPr>
          <p:cNvSpPr>
            <a:spLocks noChangeArrowheads="1"/>
          </p:cNvSpPr>
          <p:nvPr/>
        </p:nvSpPr>
        <p:spPr bwMode="auto">
          <a:xfrm>
            <a:off x="685800" y="5486400"/>
            <a:ext cx="12801600" cy="10210800"/>
          </a:xfrm>
          <a:prstGeom prst="rect">
            <a:avLst/>
          </a:prstGeom>
          <a:solidFill>
            <a:schemeClr val="bg1"/>
          </a:solidFill>
          <a:ln w="76200">
            <a:solidFill>
              <a:srgbClr val="FFFF00"/>
            </a:solidFill>
            <a:miter lim="800000"/>
            <a:headEnd/>
            <a:tailEnd/>
          </a:ln>
          <a:effectLst/>
        </p:spPr>
        <p:txBody>
          <a:bodyPr wrap="none" lIns="106244" tIns="53122" rIns="106244" bIns="53122" anchor="ctr"/>
          <a:lstStyle/>
          <a:p>
            <a:endParaRPr lang="en-CA" dirty="0"/>
          </a:p>
        </p:txBody>
      </p:sp>
      <p:sp>
        <p:nvSpPr>
          <p:cNvPr id="3396" name="Rectangle 324">
            <a:hlinkClick r:id="rId3" action="ppaction://hlinkpres?slideindex=6&amp;slidetitle=Slide 6"/>
          </p:cNvPr>
          <p:cNvSpPr>
            <a:spLocks noChangeArrowheads="1"/>
          </p:cNvSpPr>
          <p:nvPr/>
        </p:nvSpPr>
        <p:spPr bwMode="auto">
          <a:xfrm>
            <a:off x="685800" y="16078200"/>
            <a:ext cx="12807257" cy="16154399"/>
          </a:xfrm>
          <a:prstGeom prst="rect">
            <a:avLst/>
          </a:prstGeom>
          <a:solidFill>
            <a:schemeClr val="bg1"/>
          </a:solidFill>
          <a:ln w="76200">
            <a:solidFill>
              <a:srgbClr val="FFFF00"/>
            </a:solidFill>
            <a:miter lim="800000"/>
            <a:headEnd/>
            <a:tailEnd/>
          </a:ln>
          <a:effectLst/>
        </p:spPr>
        <p:txBody>
          <a:bodyPr wrap="none" anchor="ctr"/>
          <a:lstStyle/>
          <a:p>
            <a:endParaRPr lang="en-CA" dirty="0"/>
          </a:p>
        </p:txBody>
      </p:sp>
      <p:sp>
        <p:nvSpPr>
          <p:cNvPr id="3514" name="Text Box 442"/>
          <p:cNvSpPr txBox="1">
            <a:spLocks noChangeArrowheads="1"/>
          </p:cNvSpPr>
          <p:nvPr/>
        </p:nvSpPr>
        <p:spPr bwMode="auto">
          <a:xfrm>
            <a:off x="21828216" y="8520294"/>
            <a:ext cx="3996267" cy="969056"/>
          </a:xfrm>
          <a:prstGeom prst="rect">
            <a:avLst/>
          </a:prstGeom>
          <a:noFill/>
          <a:ln w="9525">
            <a:noFill/>
            <a:miter lim="800000"/>
            <a:headEnd/>
            <a:tailEnd/>
          </a:ln>
          <a:effectLst/>
        </p:spPr>
        <p:txBody>
          <a:bodyPr lIns="106244" tIns="53122" rIns="106244" bIns="53122">
            <a:spAutoFit/>
          </a:bodyPr>
          <a:lstStyle/>
          <a:p>
            <a:pPr>
              <a:spcBef>
                <a:spcPct val="50000"/>
              </a:spcBef>
            </a:pPr>
            <a:endParaRPr lang="en-CA" sz="5600" dirty="0"/>
          </a:p>
        </p:txBody>
      </p:sp>
      <p:sp>
        <p:nvSpPr>
          <p:cNvPr id="3525" name="Rectangle 453"/>
          <p:cNvSpPr>
            <a:spLocks noChangeArrowheads="1"/>
          </p:cNvSpPr>
          <p:nvPr/>
        </p:nvSpPr>
        <p:spPr bwMode="auto">
          <a:xfrm>
            <a:off x="28956000" y="27965400"/>
            <a:ext cx="14249400" cy="4314831"/>
          </a:xfrm>
          <a:prstGeom prst="rect">
            <a:avLst/>
          </a:prstGeom>
          <a:solidFill>
            <a:schemeClr val="bg1"/>
          </a:solidFill>
          <a:ln w="76200">
            <a:solidFill>
              <a:srgbClr val="FFFF00"/>
            </a:solidFill>
            <a:miter lim="800000"/>
            <a:headEnd/>
            <a:tailEnd/>
          </a:ln>
          <a:effectLst/>
        </p:spPr>
        <p:txBody>
          <a:bodyPr wrap="none" lIns="106244" tIns="53122" rIns="106244" bIns="53122" anchor="ctr"/>
          <a:lstStyle/>
          <a:p>
            <a:endParaRPr lang="en-CA" dirty="0"/>
          </a:p>
        </p:txBody>
      </p:sp>
      <p:sp>
        <p:nvSpPr>
          <p:cNvPr id="3530" name="Rectangle 458">
            <a:hlinkClick r:id="rId4" action="ppaction://hlinkpres?slideindex=6&amp;slidetitle=Slide 6"/>
          </p:cNvPr>
          <p:cNvSpPr>
            <a:spLocks noChangeArrowheads="1"/>
          </p:cNvSpPr>
          <p:nvPr/>
        </p:nvSpPr>
        <p:spPr bwMode="auto">
          <a:xfrm>
            <a:off x="28956000" y="5562600"/>
            <a:ext cx="14256000" cy="12268200"/>
          </a:xfrm>
          <a:prstGeom prst="rect">
            <a:avLst/>
          </a:prstGeom>
          <a:solidFill>
            <a:schemeClr val="bg1"/>
          </a:solidFill>
          <a:ln w="76200">
            <a:solidFill>
              <a:srgbClr val="FFFF00"/>
            </a:solidFill>
            <a:miter lim="800000"/>
            <a:headEnd/>
            <a:tailEnd/>
          </a:ln>
          <a:effectLst/>
        </p:spPr>
        <p:txBody>
          <a:bodyPr wrap="none" lIns="106244" tIns="53122" rIns="106244" bIns="53122" anchor="ctr"/>
          <a:lstStyle/>
          <a:p>
            <a:endParaRPr lang="en-CA" dirty="0"/>
          </a:p>
        </p:txBody>
      </p:sp>
      <p:sp>
        <p:nvSpPr>
          <p:cNvPr id="3520" name="Text Box 448"/>
          <p:cNvSpPr txBox="1">
            <a:spLocks noChangeArrowheads="1"/>
          </p:cNvSpPr>
          <p:nvPr/>
        </p:nvSpPr>
        <p:spPr bwMode="auto">
          <a:xfrm>
            <a:off x="14292308" y="26170120"/>
            <a:ext cx="14901333" cy="753612"/>
          </a:xfrm>
          <a:prstGeom prst="rect">
            <a:avLst/>
          </a:prstGeom>
          <a:noFill/>
          <a:ln w="9525">
            <a:noFill/>
            <a:miter lim="800000"/>
            <a:headEnd/>
            <a:tailEnd/>
          </a:ln>
          <a:effectLst/>
        </p:spPr>
        <p:txBody>
          <a:bodyPr lIns="106244" tIns="53122" rIns="106244" bIns="53122">
            <a:spAutoFit/>
          </a:bodyPr>
          <a:lstStyle/>
          <a:p>
            <a:pPr>
              <a:spcBef>
                <a:spcPct val="50000"/>
              </a:spcBef>
            </a:pPr>
            <a:r>
              <a:rPr lang="en-US" sz="4200" b="1" dirty="0"/>
              <a:t>                        </a:t>
            </a:r>
          </a:p>
        </p:txBody>
      </p:sp>
      <p:sp>
        <p:nvSpPr>
          <p:cNvPr id="95" name="Rectangle 44"/>
          <p:cNvSpPr>
            <a:spLocks noChangeArrowheads="1"/>
          </p:cNvSpPr>
          <p:nvPr/>
        </p:nvSpPr>
        <p:spPr bwMode="auto">
          <a:xfrm>
            <a:off x="14478000" y="11951329"/>
            <a:ext cx="14894313" cy="1383671"/>
          </a:xfrm>
          <a:prstGeom prst="rect">
            <a:avLst/>
          </a:prstGeom>
          <a:noFill/>
          <a:ln w="254000" cmpd="dbl">
            <a:noFill/>
            <a:miter lim="800000"/>
            <a:headEnd/>
            <a:tailEnd/>
          </a:ln>
          <a:effectLst/>
        </p:spPr>
        <p:txBody>
          <a:bodyPr lIns="106244" tIns="53122" rIns="106244" bIns="53122"/>
          <a:lstStyle/>
          <a:p>
            <a:pPr marL="531221" indent="-531221"/>
            <a:endParaRPr lang="en-US" sz="3700" dirty="0" smtClean="0">
              <a:latin typeface="Arial" charset="0"/>
            </a:endParaRPr>
          </a:p>
        </p:txBody>
      </p:sp>
      <p:sp>
        <p:nvSpPr>
          <p:cNvPr id="101" name="Rectangle 44"/>
          <p:cNvSpPr>
            <a:spLocks noChangeArrowheads="1"/>
          </p:cNvSpPr>
          <p:nvPr/>
        </p:nvSpPr>
        <p:spPr bwMode="auto">
          <a:xfrm>
            <a:off x="14806117" y="22174200"/>
            <a:ext cx="14740764" cy="806136"/>
          </a:xfrm>
          <a:prstGeom prst="rect">
            <a:avLst/>
          </a:prstGeom>
          <a:noFill/>
          <a:ln w="254000" cmpd="dbl">
            <a:noFill/>
            <a:miter lim="800000"/>
            <a:headEnd/>
            <a:tailEnd/>
          </a:ln>
          <a:effectLst/>
        </p:spPr>
        <p:txBody>
          <a:bodyPr lIns="106244" tIns="53122" rIns="106244" bIns="53122"/>
          <a:lstStyle/>
          <a:p>
            <a:pPr indent="-531221"/>
            <a:r>
              <a:rPr lang="en-US" i="1" dirty="0" smtClean="0">
                <a:solidFill>
                  <a:srgbClr val="000000"/>
                </a:solidFill>
                <a:latin typeface="Arial" charset="0"/>
              </a:rPr>
              <a:t> </a:t>
            </a:r>
          </a:p>
          <a:p>
            <a:pPr indent="-531221"/>
            <a:endParaRPr lang="en-US" sz="3000" i="1" dirty="0" smtClean="0">
              <a:solidFill>
                <a:srgbClr val="000000"/>
              </a:solidFill>
              <a:latin typeface="Arial" charset="0"/>
            </a:endParaRPr>
          </a:p>
          <a:p>
            <a:pPr indent="-531221"/>
            <a:endParaRPr lang="en-US" i="1" dirty="0" smtClean="0">
              <a:solidFill>
                <a:srgbClr val="000000"/>
              </a:solidFill>
              <a:latin typeface="Arial" charset="0"/>
            </a:endParaRPr>
          </a:p>
          <a:p>
            <a:pPr indent="-531221"/>
            <a:endParaRPr lang="en-US" sz="3000" i="1" dirty="0" smtClean="0">
              <a:solidFill>
                <a:srgbClr val="000000"/>
              </a:solidFill>
              <a:latin typeface="Arial" charset="0"/>
            </a:endParaRPr>
          </a:p>
        </p:txBody>
      </p:sp>
      <p:pic>
        <p:nvPicPr>
          <p:cNvPr id="119" name="Picture 118" descr="nserc_crsng_high.jpg"/>
          <p:cNvPicPr>
            <a:picLocks noChangeAspect="1"/>
          </p:cNvPicPr>
          <p:nvPr/>
        </p:nvPicPr>
        <p:blipFill>
          <a:blip r:embed="rId5" cstate="print"/>
          <a:stretch>
            <a:fillRect/>
          </a:stretch>
        </p:blipFill>
        <p:spPr>
          <a:xfrm>
            <a:off x="37947600" y="2521095"/>
            <a:ext cx="4911887" cy="1949160"/>
          </a:xfrm>
          <a:prstGeom prst="rect">
            <a:avLst/>
          </a:prstGeom>
        </p:spPr>
      </p:pic>
      <p:sp>
        <p:nvSpPr>
          <p:cNvPr id="3537" name="Text Box 465"/>
          <p:cNvSpPr txBox="1">
            <a:spLocks noChangeArrowheads="1"/>
          </p:cNvSpPr>
          <p:nvPr/>
        </p:nvSpPr>
        <p:spPr bwMode="auto">
          <a:xfrm>
            <a:off x="35170045" y="5917173"/>
            <a:ext cx="3522133" cy="538169"/>
          </a:xfrm>
          <a:prstGeom prst="rect">
            <a:avLst/>
          </a:prstGeom>
          <a:noFill/>
          <a:ln w="9525">
            <a:noFill/>
            <a:miter lim="800000"/>
            <a:headEnd/>
            <a:tailEnd/>
          </a:ln>
          <a:effectLst/>
        </p:spPr>
        <p:txBody>
          <a:bodyPr lIns="106244" tIns="53122" rIns="106244" bIns="53122">
            <a:spAutoFit/>
          </a:bodyPr>
          <a:lstStyle/>
          <a:p>
            <a:pPr>
              <a:spcBef>
                <a:spcPct val="50000"/>
              </a:spcBef>
            </a:pPr>
            <a:endParaRPr lang="en-CA" dirty="0"/>
          </a:p>
        </p:txBody>
      </p:sp>
      <p:sp>
        <p:nvSpPr>
          <p:cNvPr id="140" name="Freeform 139"/>
          <p:cNvSpPr/>
          <p:nvPr/>
        </p:nvSpPr>
        <p:spPr bwMode="auto">
          <a:xfrm>
            <a:off x="37854467" y="7747000"/>
            <a:ext cx="1989666" cy="3615267"/>
          </a:xfrm>
          <a:custGeom>
            <a:avLst/>
            <a:gdLst>
              <a:gd name="connsiteX0" fmla="*/ 1989666 w 1989666"/>
              <a:gd name="connsiteY0" fmla="*/ 2277533 h 3615267"/>
              <a:gd name="connsiteX1" fmla="*/ 584200 w 1989666"/>
              <a:gd name="connsiteY1" fmla="*/ 0 h 3615267"/>
              <a:gd name="connsiteX2" fmla="*/ 321733 w 1989666"/>
              <a:gd name="connsiteY2" fmla="*/ 296333 h 3615267"/>
              <a:gd name="connsiteX3" fmla="*/ 160866 w 1989666"/>
              <a:gd name="connsiteY3" fmla="*/ 558800 h 3615267"/>
              <a:gd name="connsiteX4" fmla="*/ 118533 w 1989666"/>
              <a:gd name="connsiteY4" fmla="*/ 762000 h 3615267"/>
              <a:gd name="connsiteX5" fmla="*/ 76200 w 1989666"/>
              <a:gd name="connsiteY5" fmla="*/ 1312333 h 3615267"/>
              <a:gd name="connsiteX6" fmla="*/ 42333 w 1989666"/>
              <a:gd name="connsiteY6" fmla="*/ 1862667 h 3615267"/>
              <a:gd name="connsiteX7" fmla="*/ 8466 w 1989666"/>
              <a:gd name="connsiteY7" fmla="*/ 2379133 h 3615267"/>
              <a:gd name="connsiteX8" fmla="*/ 0 w 1989666"/>
              <a:gd name="connsiteY8" fmla="*/ 2827867 h 3615267"/>
              <a:gd name="connsiteX9" fmla="*/ 8466 w 1989666"/>
              <a:gd name="connsiteY9" fmla="*/ 3208867 h 3615267"/>
              <a:gd name="connsiteX10" fmla="*/ 143933 w 1989666"/>
              <a:gd name="connsiteY10" fmla="*/ 3479800 h 3615267"/>
              <a:gd name="connsiteX11" fmla="*/ 254000 w 1989666"/>
              <a:gd name="connsiteY11" fmla="*/ 3606800 h 3615267"/>
              <a:gd name="connsiteX12" fmla="*/ 660400 w 1989666"/>
              <a:gd name="connsiteY12" fmla="*/ 3615267 h 3615267"/>
              <a:gd name="connsiteX13" fmla="*/ 1007533 w 1989666"/>
              <a:gd name="connsiteY13" fmla="*/ 3437467 h 3615267"/>
              <a:gd name="connsiteX14" fmla="*/ 1371600 w 1989666"/>
              <a:gd name="connsiteY14" fmla="*/ 3149600 h 3615267"/>
              <a:gd name="connsiteX15" fmla="*/ 1634066 w 1989666"/>
              <a:gd name="connsiteY15" fmla="*/ 2836333 h 3615267"/>
              <a:gd name="connsiteX16" fmla="*/ 1820333 w 1989666"/>
              <a:gd name="connsiteY16" fmla="*/ 2531533 h 3615267"/>
              <a:gd name="connsiteX17" fmla="*/ 1989666 w 1989666"/>
              <a:gd name="connsiteY17" fmla="*/ 2277533 h 361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89666" h="3615267">
                <a:moveTo>
                  <a:pt x="1989666" y="2277533"/>
                </a:moveTo>
                <a:lnTo>
                  <a:pt x="584200" y="0"/>
                </a:lnTo>
                <a:lnTo>
                  <a:pt x="321733" y="296333"/>
                </a:lnTo>
                <a:lnTo>
                  <a:pt x="160866" y="558800"/>
                </a:lnTo>
                <a:lnTo>
                  <a:pt x="118533" y="762000"/>
                </a:lnTo>
                <a:lnTo>
                  <a:pt x="76200" y="1312333"/>
                </a:lnTo>
                <a:lnTo>
                  <a:pt x="42333" y="1862667"/>
                </a:lnTo>
                <a:lnTo>
                  <a:pt x="8466" y="2379133"/>
                </a:lnTo>
                <a:lnTo>
                  <a:pt x="0" y="2827867"/>
                </a:lnTo>
                <a:lnTo>
                  <a:pt x="8466" y="3208867"/>
                </a:lnTo>
                <a:lnTo>
                  <a:pt x="143933" y="3479800"/>
                </a:lnTo>
                <a:lnTo>
                  <a:pt x="254000" y="3606800"/>
                </a:lnTo>
                <a:lnTo>
                  <a:pt x="660400" y="3615267"/>
                </a:lnTo>
                <a:lnTo>
                  <a:pt x="1007533" y="3437467"/>
                </a:lnTo>
                <a:lnTo>
                  <a:pt x="1371600" y="3149600"/>
                </a:lnTo>
                <a:lnTo>
                  <a:pt x="1634066" y="2836333"/>
                </a:lnTo>
                <a:lnTo>
                  <a:pt x="1820333" y="2531533"/>
                </a:lnTo>
                <a:lnTo>
                  <a:pt x="1989666" y="2277533"/>
                </a:lnTo>
                <a:close/>
              </a:path>
            </a:pathLst>
          </a:custGeom>
          <a:noFill/>
          <a:ln w="12700" cap="flat" cmpd="sng" algn="ctr">
            <a:solidFill>
              <a:schemeClr val="bg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96" charset="0"/>
            </a:endParaRPr>
          </a:p>
        </p:txBody>
      </p:sp>
      <p:sp>
        <p:nvSpPr>
          <p:cNvPr id="143" name="Freeform 142"/>
          <p:cNvSpPr/>
          <p:nvPr/>
        </p:nvSpPr>
        <p:spPr bwMode="auto">
          <a:xfrm>
            <a:off x="34112200" y="7899400"/>
            <a:ext cx="1879600" cy="3615267"/>
          </a:xfrm>
          <a:custGeom>
            <a:avLst/>
            <a:gdLst>
              <a:gd name="connsiteX0" fmla="*/ 1667933 w 1879600"/>
              <a:gd name="connsiteY0" fmla="*/ 3615267 h 3615267"/>
              <a:gd name="connsiteX1" fmla="*/ 1312333 w 1879600"/>
              <a:gd name="connsiteY1" fmla="*/ 3598333 h 3615267"/>
              <a:gd name="connsiteX2" fmla="*/ 1007533 w 1879600"/>
              <a:gd name="connsiteY2" fmla="*/ 3505200 h 3615267"/>
              <a:gd name="connsiteX3" fmla="*/ 812800 w 1879600"/>
              <a:gd name="connsiteY3" fmla="*/ 3429000 h 3615267"/>
              <a:gd name="connsiteX4" fmla="*/ 601133 w 1879600"/>
              <a:gd name="connsiteY4" fmla="*/ 3234267 h 3615267"/>
              <a:gd name="connsiteX5" fmla="*/ 313267 w 1879600"/>
              <a:gd name="connsiteY5" fmla="*/ 2971800 h 3615267"/>
              <a:gd name="connsiteX6" fmla="*/ 135467 w 1879600"/>
              <a:gd name="connsiteY6" fmla="*/ 2692400 h 3615267"/>
              <a:gd name="connsiteX7" fmla="*/ 0 w 1879600"/>
              <a:gd name="connsiteY7" fmla="*/ 2362200 h 3615267"/>
              <a:gd name="connsiteX8" fmla="*/ 1337733 w 1879600"/>
              <a:gd name="connsiteY8" fmla="*/ 0 h 3615267"/>
              <a:gd name="connsiteX9" fmla="*/ 1778000 w 1879600"/>
              <a:gd name="connsiteY9" fmla="*/ 237067 h 3615267"/>
              <a:gd name="connsiteX10" fmla="*/ 1854200 w 1879600"/>
              <a:gd name="connsiteY10" fmla="*/ 372533 h 3615267"/>
              <a:gd name="connsiteX11" fmla="*/ 1879600 w 1879600"/>
              <a:gd name="connsiteY11" fmla="*/ 1430867 h 3615267"/>
              <a:gd name="connsiteX12" fmla="*/ 1871133 w 1879600"/>
              <a:gd name="connsiteY12" fmla="*/ 2336800 h 3615267"/>
              <a:gd name="connsiteX13" fmla="*/ 1854200 w 1879600"/>
              <a:gd name="connsiteY13" fmla="*/ 2997200 h 3615267"/>
              <a:gd name="connsiteX14" fmla="*/ 1761067 w 1879600"/>
              <a:gd name="connsiteY14" fmla="*/ 3361267 h 3615267"/>
              <a:gd name="connsiteX15" fmla="*/ 1667933 w 1879600"/>
              <a:gd name="connsiteY15" fmla="*/ 3615267 h 361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79600" h="3615267">
                <a:moveTo>
                  <a:pt x="1667933" y="3615267"/>
                </a:moveTo>
                <a:lnTo>
                  <a:pt x="1312333" y="3598333"/>
                </a:lnTo>
                <a:lnTo>
                  <a:pt x="1007533" y="3505200"/>
                </a:lnTo>
                <a:lnTo>
                  <a:pt x="812800" y="3429000"/>
                </a:lnTo>
                <a:lnTo>
                  <a:pt x="601133" y="3234267"/>
                </a:lnTo>
                <a:lnTo>
                  <a:pt x="313267" y="2971800"/>
                </a:lnTo>
                <a:lnTo>
                  <a:pt x="135467" y="2692400"/>
                </a:lnTo>
                <a:lnTo>
                  <a:pt x="0" y="2362200"/>
                </a:lnTo>
                <a:lnTo>
                  <a:pt x="1337733" y="0"/>
                </a:lnTo>
                <a:lnTo>
                  <a:pt x="1778000" y="237067"/>
                </a:lnTo>
                <a:lnTo>
                  <a:pt x="1854200" y="372533"/>
                </a:lnTo>
                <a:lnTo>
                  <a:pt x="1879600" y="1430867"/>
                </a:lnTo>
                <a:cubicBezTo>
                  <a:pt x="1876778" y="1732845"/>
                  <a:pt x="1871133" y="2336800"/>
                  <a:pt x="1871133" y="2336800"/>
                </a:cubicBezTo>
                <a:lnTo>
                  <a:pt x="1854200" y="2997200"/>
                </a:lnTo>
                <a:lnTo>
                  <a:pt x="1761067" y="3361267"/>
                </a:lnTo>
                <a:lnTo>
                  <a:pt x="1667933" y="3615267"/>
                </a:lnTo>
                <a:close/>
              </a:path>
            </a:pathLst>
          </a:custGeom>
          <a:noFill/>
          <a:ln w="12700" cap="flat" cmpd="sng" algn="ctr">
            <a:solidFill>
              <a:schemeClr val="bg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96" charset="0"/>
            </a:endParaRPr>
          </a:p>
        </p:txBody>
      </p:sp>
      <p:sp>
        <p:nvSpPr>
          <p:cNvPr id="59" name="Down Arrow 58"/>
          <p:cNvSpPr/>
          <p:nvPr/>
        </p:nvSpPr>
        <p:spPr bwMode="auto">
          <a:xfrm>
            <a:off x="20802600" y="7467600"/>
            <a:ext cx="1371600" cy="685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96" charset="0"/>
            </a:endParaRPr>
          </a:p>
        </p:txBody>
      </p:sp>
      <p:sp>
        <p:nvSpPr>
          <p:cNvPr id="66" name="Rectangle 326">
            <a:hlinkClick r:id="rId3" action="ppaction://hlinkpres?slideindex=6&amp;slidetitle=Slide 6"/>
          </p:cNvPr>
          <p:cNvSpPr>
            <a:spLocks noChangeArrowheads="1"/>
          </p:cNvSpPr>
          <p:nvPr/>
        </p:nvSpPr>
        <p:spPr bwMode="auto">
          <a:xfrm>
            <a:off x="14173200" y="5486400"/>
            <a:ext cx="14097000" cy="26746200"/>
          </a:xfrm>
          <a:prstGeom prst="rect">
            <a:avLst/>
          </a:prstGeom>
          <a:solidFill>
            <a:schemeClr val="bg1"/>
          </a:solidFill>
          <a:ln w="76200" cap="flat" cmpd="sng" algn="ctr">
            <a:solidFill>
              <a:srgbClr val="FFFF00"/>
            </a:solidFill>
            <a:prstDash val="solid"/>
            <a:miter lim="800000"/>
            <a:headEnd type="none" w="med" len="med"/>
            <a:tailEnd type="none" w="med" len="med"/>
          </a:ln>
          <a:effectLst/>
        </p:spPr>
        <p:txBody>
          <a:bodyPr wrap="none" lIns="106244" tIns="53122" rIns="106244" bIns="53122" anchor="ctr"/>
          <a:lstStyle/>
          <a:p>
            <a:endParaRPr lang="en-CA" dirty="0"/>
          </a:p>
        </p:txBody>
      </p:sp>
      <p:sp>
        <p:nvSpPr>
          <p:cNvPr id="84" name="Rectangle 83"/>
          <p:cNvSpPr>
            <a:spLocks noChangeArrowheads="1"/>
          </p:cNvSpPr>
          <p:nvPr/>
        </p:nvSpPr>
        <p:spPr bwMode="auto">
          <a:xfrm>
            <a:off x="17864931" y="1300638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9915" name="Picture 9914" descr="UOIT-RGB.jpg"/>
          <p:cNvPicPr>
            <a:picLocks noChangeAspect="1"/>
          </p:cNvPicPr>
          <p:nvPr/>
        </p:nvPicPr>
        <p:blipFill>
          <a:blip r:embed="rId6" cstate="print"/>
          <a:stretch>
            <a:fillRect/>
          </a:stretch>
        </p:blipFill>
        <p:spPr>
          <a:xfrm>
            <a:off x="1219200" y="1981200"/>
            <a:ext cx="6092952" cy="762000"/>
          </a:xfrm>
          <a:prstGeom prst="rect">
            <a:avLst/>
          </a:prstGeom>
        </p:spPr>
      </p:pic>
      <p:sp>
        <p:nvSpPr>
          <p:cNvPr id="29" name="TextBox 28"/>
          <p:cNvSpPr txBox="1"/>
          <p:nvPr/>
        </p:nvSpPr>
        <p:spPr>
          <a:xfrm>
            <a:off x="990600" y="5486400"/>
            <a:ext cx="11811000" cy="923330"/>
          </a:xfrm>
          <a:prstGeom prst="rect">
            <a:avLst/>
          </a:prstGeom>
          <a:noFill/>
        </p:spPr>
        <p:txBody>
          <a:bodyPr wrap="square" rtlCol="0">
            <a:spAutoFit/>
          </a:bodyPr>
          <a:lstStyle/>
          <a:p>
            <a:pPr algn="ctr"/>
            <a:r>
              <a:rPr lang="en-US" sz="5400" b="1" dirty="0" smtClean="0">
                <a:latin typeface="Arial" pitchFamily="34" charset="0"/>
                <a:cs typeface="Arial" pitchFamily="34" charset="0"/>
              </a:rPr>
              <a:t>Background</a:t>
            </a:r>
            <a:endParaRPr lang="en-US" sz="5400" b="1" dirty="0">
              <a:latin typeface="Arial" pitchFamily="34" charset="0"/>
              <a:cs typeface="Arial" pitchFamily="34" charset="0"/>
            </a:endParaRPr>
          </a:p>
        </p:txBody>
      </p:sp>
      <p:sp>
        <p:nvSpPr>
          <p:cNvPr id="30" name="TextBox 29"/>
          <p:cNvSpPr txBox="1"/>
          <p:nvPr/>
        </p:nvSpPr>
        <p:spPr>
          <a:xfrm>
            <a:off x="914400" y="6553200"/>
            <a:ext cx="12496800" cy="9140963"/>
          </a:xfrm>
          <a:prstGeom prst="rect">
            <a:avLst/>
          </a:prstGeom>
          <a:noFill/>
        </p:spPr>
        <p:txBody>
          <a:bodyPr wrap="square" rtlCol="0">
            <a:spAutoFit/>
          </a:bodyPr>
          <a:lstStyle/>
          <a:p>
            <a:pPr marL="457200" indent="-457200">
              <a:buFont typeface="Arial"/>
              <a:buChar char="•"/>
            </a:pPr>
            <a:r>
              <a:rPr lang="en-US" dirty="0" smtClean="0">
                <a:latin typeface="Arial" pitchFamily="34" charset="0"/>
                <a:cs typeface="Arial" pitchFamily="34" charset="0"/>
              </a:rPr>
              <a:t>The hippocampus (HPC) is a structure known to play a critical role in spatial memory</a:t>
            </a:r>
            <a:r>
              <a:rPr lang="en-US" baseline="30000" dirty="0" smtClean="0">
                <a:latin typeface="Arial" pitchFamily="34" charset="0"/>
                <a:cs typeface="Arial" pitchFamily="34" charset="0"/>
              </a:rPr>
              <a:t>1</a:t>
            </a:r>
            <a:r>
              <a:rPr lang="en-US" dirty="0" smtClean="0">
                <a:latin typeface="Arial" pitchFamily="34" charset="0"/>
                <a:cs typeface="Arial" pitchFamily="34" charset="0"/>
              </a:rPr>
              <a:t>. The HPC also exhibits adult neurogenesis</a:t>
            </a:r>
            <a:r>
              <a:rPr lang="en-US" dirty="0">
                <a:latin typeface="Arial" pitchFamily="34" charset="0"/>
                <a:cs typeface="Arial" pitchFamily="34" charset="0"/>
              </a:rPr>
              <a:t> </a:t>
            </a:r>
            <a:r>
              <a:rPr lang="en-US" dirty="0" smtClean="0">
                <a:latin typeface="Arial" pitchFamily="34" charset="0"/>
                <a:cs typeface="Arial" pitchFamily="34" charset="0"/>
              </a:rPr>
              <a:t>and these new neurons are thought to play a role in establishing and maintaining new memories</a:t>
            </a:r>
            <a:r>
              <a:rPr lang="en-US" baseline="30000" dirty="0" smtClean="0">
                <a:latin typeface="Arial" pitchFamily="34" charset="0"/>
                <a:cs typeface="Arial" pitchFamily="34" charset="0"/>
              </a:rPr>
              <a:t>2</a:t>
            </a:r>
            <a:r>
              <a:rPr lang="en-US" dirty="0" smtClean="0">
                <a:latin typeface="Arial" pitchFamily="34" charset="0"/>
                <a:cs typeface="Arial" pitchFamily="34" charset="0"/>
              </a:rPr>
              <a:t>.</a:t>
            </a:r>
          </a:p>
          <a:p>
            <a:pPr marL="457200" indent="-457200">
              <a:buFont typeface="Arial"/>
              <a:buChar char="•"/>
            </a:pPr>
            <a:endParaRPr lang="en-US" dirty="0">
              <a:latin typeface="Arial" pitchFamily="34" charset="0"/>
              <a:cs typeface="Arial" pitchFamily="34" charset="0"/>
            </a:endParaRPr>
          </a:p>
          <a:p>
            <a:pPr marL="457200" indent="-457200">
              <a:buFont typeface="Arial"/>
              <a:buChar char="•"/>
            </a:pPr>
            <a:r>
              <a:rPr lang="en-US" dirty="0" smtClean="0">
                <a:latin typeface="Arial" pitchFamily="34" charset="0"/>
                <a:cs typeface="Arial" pitchFamily="34" charset="0"/>
              </a:rPr>
              <a:t>Some research on wild species suggests that both HPC neurogenesis and volume are sexually dimorphic and fluctuate across seasons in accordance with sex and seasonal differences </a:t>
            </a:r>
            <a:r>
              <a:rPr lang="en-US" baseline="30000" dirty="0" smtClean="0">
                <a:latin typeface="Arial" pitchFamily="34" charset="0"/>
                <a:cs typeface="Arial" pitchFamily="34" charset="0"/>
              </a:rPr>
              <a:t>3,4,5</a:t>
            </a:r>
            <a:r>
              <a:rPr lang="en-US" dirty="0" smtClean="0">
                <a:latin typeface="Arial" pitchFamily="34" charset="0"/>
                <a:cs typeface="Arial" pitchFamily="34" charset="0"/>
              </a:rPr>
              <a:t>.</a:t>
            </a:r>
            <a:endParaRPr lang="en-US" dirty="0">
              <a:latin typeface="Arial" pitchFamily="34" charset="0"/>
              <a:cs typeface="Arial" pitchFamily="34" charset="0"/>
            </a:endParaRPr>
          </a:p>
          <a:p>
            <a:pPr marL="457200" indent="-457200">
              <a:buFont typeface="Arial"/>
              <a:buChar char="•"/>
            </a:pPr>
            <a:endParaRPr lang="en-US" dirty="0" smtClean="0">
              <a:latin typeface="Arial" pitchFamily="34" charset="0"/>
              <a:cs typeface="Arial" pitchFamily="34" charset="0"/>
            </a:endParaRPr>
          </a:p>
          <a:p>
            <a:pPr marL="457200" indent="-457200">
              <a:buFont typeface="Arial"/>
              <a:buChar char="•"/>
            </a:pPr>
            <a:r>
              <a:rPr lang="en-US" dirty="0" smtClean="0">
                <a:latin typeface="Arial" pitchFamily="34" charset="0"/>
                <a:cs typeface="Arial" pitchFamily="34" charset="0"/>
              </a:rPr>
              <a:t>Specifically, it is thought that in polygamous rodents, neurogenesis should be lowest during mating season and lower in females than in males due to the effects of sex hormones</a:t>
            </a:r>
            <a:r>
              <a:rPr lang="en-US" baseline="30000" dirty="0" smtClean="0">
                <a:latin typeface="Arial" pitchFamily="34" charset="0"/>
                <a:cs typeface="Arial" pitchFamily="34" charset="0"/>
              </a:rPr>
              <a:t>6</a:t>
            </a:r>
            <a:r>
              <a:rPr lang="en-US" dirty="0" smtClean="0">
                <a:latin typeface="Arial" pitchFamily="34" charset="0"/>
                <a:cs typeface="Arial" pitchFamily="34" charset="0"/>
              </a:rPr>
              <a:t>. Additionally, HPC volume should increase in males during the mating season due to greater ranging</a:t>
            </a:r>
            <a:r>
              <a:rPr lang="en-US" baseline="30000" dirty="0" smtClean="0">
                <a:latin typeface="Arial" pitchFamily="34" charset="0"/>
                <a:cs typeface="Arial" pitchFamily="34" charset="0"/>
              </a:rPr>
              <a:t>7</a:t>
            </a:r>
            <a:r>
              <a:rPr lang="en-US" dirty="0" smtClean="0">
                <a:latin typeface="Arial" pitchFamily="34" charset="0"/>
                <a:cs typeface="Arial" pitchFamily="34" charset="0"/>
              </a:rPr>
              <a:t>.</a:t>
            </a:r>
            <a:endParaRPr lang="en-US" dirty="0">
              <a:latin typeface="Arial" pitchFamily="34" charset="0"/>
              <a:cs typeface="Arial" pitchFamily="34" charset="0"/>
            </a:endParaRPr>
          </a:p>
          <a:p>
            <a:pPr marL="457200" indent="-457200">
              <a:buFont typeface="Arial"/>
              <a:buChar char="•"/>
            </a:pPr>
            <a:endParaRPr lang="en-US" dirty="0" smtClean="0">
              <a:latin typeface="Arial" pitchFamily="34" charset="0"/>
              <a:cs typeface="Arial" pitchFamily="34" charset="0"/>
            </a:endParaRPr>
          </a:p>
          <a:p>
            <a:pPr marL="457200" indent="-457200">
              <a:buFont typeface="Arial"/>
              <a:buChar char="•"/>
            </a:pPr>
            <a:r>
              <a:rPr lang="en-US" dirty="0" smtClean="0">
                <a:latin typeface="Arial" pitchFamily="34" charset="0"/>
                <a:cs typeface="Arial" pitchFamily="34" charset="0"/>
              </a:rPr>
              <a:t>However, research on this subject in mammals is sparse, and there are inconsistencies across species. Evidence from more species would be beneficial to the field.</a:t>
            </a:r>
          </a:p>
          <a:p>
            <a:pPr marL="457200" indent="-457200">
              <a:buFont typeface="Arial"/>
              <a:buChar char="•"/>
            </a:pPr>
            <a:endParaRPr lang="en-US" dirty="0">
              <a:latin typeface="Arial" pitchFamily="34" charset="0"/>
              <a:cs typeface="Arial" pitchFamily="34" charset="0"/>
            </a:endParaRPr>
          </a:p>
          <a:p>
            <a:pPr marL="457200" indent="-457200">
              <a:buFont typeface="Arial"/>
              <a:buChar char="•"/>
            </a:pPr>
            <a:r>
              <a:rPr lang="en-US" dirty="0" smtClean="0">
                <a:latin typeface="Arial" pitchFamily="34" charset="0"/>
                <a:cs typeface="Arial" pitchFamily="34" charset="0"/>
              </a:rPr>
              <a:t>Accordingly, we examined HPC neurogenesis and volume in the Eastern Chipmunk</a:t>
            </a:r>
            <a:r>
              <a:rPr lang="en-CA" dirty="0" smtClean="0">
                <a:latin typeface="Arial" pitchFamily="34" charset="0"/>
                <a:cs typeface="Arial" pitchFamily="34" charset="0"/>
              </a:rPr>
              <a:t>, </a:t>
            </a:r>
            <a:r>
              <a:rPr lang="en-CA" i="1" dirty="0" err="1" smtClean="0">
                <a:latin typeface="Arial" pitchFamily="34" charset="0"/>
                <a:cs typeface="Arial" pitchFamily="34" charset="0"/>
              </a:rPr>
              <a:t>Tamias</a:t>
            </a:r>
            <a:r>
              <a:rPr lang="en-CA" i="1" dirty="0" smtClean="0">
                <a:latin typeface="Arial" pitchFamily="34" charset="0"/>
                <a:cs typeface="Arial" pitchFamily="34" charset="0"/>
              </a:rPr>
              <a:t> </a:t>
            </a:r>
            <a:r>
              <a:rPr lang="en-CA" i="1" dirty="0" err="1" smtClean="0">
                <a:latin typeface="Arial" pitchFamily="34" charset="0"/>
                <a:cs typeface="Arial" pitchFamily="34" charset="0"/>
              </a:rPr>
              <a:t>Striatus</a:t>
            </a:r>
            <a:r>
              <a:rPr lang="en-CA" dirty="0" smtClean="0">
                <a:latin typeface="Arial" pitchFamily="34" charset="0"/>
                <a:cs typeface="Arial" pitchFamily="34" charset="0"/>
              </a:rPr>
              <a:t>, a hibernating rodent that has two breeding seasons and in which both males and females hoard food in the fall</a:t>
            </a:r>
            <a:r>
              <a:rPr lang="en-US" dirty="0" smtClean="0">
                <a:latin typeface="Arial" pitchFamily="34" charset="0"/>
                <a:cs typeface="Arial" pitchFamily="34" charset="0"/>
              </a:rPr>
              <a:t>.</a:t>
            </a:r>
          </a:p>
        </p:txBody>
      </p:sp>
      <p:sp>
        <p:nvSpPr>
          <p:cNvPr id="31" name="TextBox 30"/>
          <p:cNvSpPr txBox="1"/>
          <p:nvPr/>
        </p:nvSpPr>
        <p:spPr>
          <a:xfrm>
            <a:off x="14401800" y="5410200"/>
            <a:ext cx="13411200" cy="923330"/>
          </a:xfrm>
          <a:prstGeom prst="rect">
            <a:avLst/>
          </a:prstGeom>
          <a:noFill/>
        </p:spPr>
        <p:txBody>
          <a:bodyPr wrap="square" rtlCol="0">
            <a:spAutoFit/>
          </a:bodyPr>
          <a:lstStyle/>
          <a:p>
            <a:pPr algn="ctr"/>
            <a:r>
              <a:rPr lang="en-US" sz="5400" b="1" dirty="0" smtClean="0">
                <a:latin typeface="Arial" pitchFamily="34" charset="0"/>
                <a:cs typeface="Arial" pitchFamily="34" charset="0"/>
              </a:rPr>
              <a:t> </a:t>
            </a:r>
            <a:r>
              <a:rPr lang="en-US" sz="5400" b="1" dirty="0" err="1" smtClean="0">
                <a:latin typeface="Arial" pitchFamily="34" charset="0"/>
                <a:cs typeface="Arial" pitchFamily="34" charset="0"/>
              </a:rPr>
              <a:t>Hippocampal</a:t>
            </a:r>
            <a:r>
              <a:rPr lang="en-US" sz="5400" b="1" dirty="0" smtClean="0">
                <a:latin typeface="Arial" pitchFamily="34" charset="0"/>
                <a:cs typeface="Arial" pitchFamily="34" charset="0"/>
              </a:rPr>
              <a:t> </a:t>
            </a:r>
            <a:r>
              <a:rPr lang="en-US" sz="5400" b="1" dirty="0" err="1" smtClean="0">
                <a:latin typeface="Arial" pitchFamily="34" charset="0"/>
                <a:cs typeface="Arial" pitchFamily="34" charset="0"/>
              </a:rPr>
              <a:t>Neurogenesis</a:t>
            </a:r>
            <a:endParaRPr lang="en-US" sz="5400" b="1" dirty="0">
              <a:latin typeface="Arial" pitchFamily="34" charset="0"/>
              <a:cs typeface="Arial" pitchFamily="34" charset="0"/>
            </a:endParaRPr>
          </a:p>
        </p:txBody>
      </p:sp>
      <p:sp>
        <p:nvSpPr>
          <p:cNvPr id="32" name="TextBox 31"/>
          <p:cNvSpPr txBox="1"/>
          <p:nvPr/>
        </p:nvSpPr>
        <p:spPr>
          <a:xfrm>
            <a:off x="1295400" y="16230600"/>
            <a:ext cx="11811000" cy="923330"/>
          </a:xfrm>
          <a:prstGeom prst="rect">
            <a:avLst/>
          </a:prstGeom>
          <a:noFill/>
        </p:spPr>
        <p:txBody>
          <a:bodyPr wrap="square" rtlCol="0">
            <a:spAutoFit/>
          </a:bodyPr>
          <a:lstStyle/>
          <a:p>
            <a:pPr algn="ctr"/>
            <a:r>
              <a:rPr lang="en-US" sz="5400" b="1" dirty="0" smtClean="0">
                <a:latin typeface="Arial" pitchFamily="34" charset="0"/>
                <a:cs typeface="Arial" pitchFamily="34" charset="0"/>
              </a:rPr>
              <a:t>Methods</a:t>
            </a:r>
            <a:endParaRPr lang="en-US" sz="5400" b="1" dirty="0">
              <a:latin typeface="Arial" pitchFamily="34" charset="0"/>
              <a:cs typeface="Arial" pitchFamily="34" charset="0"/>
            </a:endParaRPr>
          </a:p>
        </p:txBody>
      </p:sp>
      <p:sp>
        <p:nvSpPr>
          <p:cNvPr id="33" name="TextBox 32"/>
          <p:cNvSpPr txBox="1"/>
          <p:nvPr/>
        </p:nvSpPr>
        <p:spPr>
          <a:xfrm>
            <a:off x="30327600" y="27880270"/>
            <a:ext cx="11811000" cy="923330"/>
          </a:xfrm>
          <a:prstGeom prst="rect">
            <a:avLst/>
          </a:prstGeom>
          <a:noFill/>
        </p:spPr>
        <p:txBody>
          <a:bodyPr wrap="square" rtlCol="0">
            <a:spAutoFit/>
          </a:bodyPr>
          <a:lstStyle/>
          <a:p>
            <a:pPr algn="ctr"/>
            <a:r>
              <a:rPr lang="en-US" sz="5400" b="1" dirty="0" smtClean="0">
                <a:latin typeface="Arial" pitchFamily="34" charset="0"/>
                <a:cs typeface="Arial" pitchFamily="34" charset="0"/>
              </a:rPr>
              <a:t>References</a:t>
            </a:r>
            <a:endParaRPr lang="en-US" sz="5400" b="1" dirty="0">
              <a:latin typeface="Arial" pitchFamily="34" charset="0"/>
              <a:cs typeface="Arial" pitchFamily="34" charset="0"/>
            </a:endParaRPr>
          </a:p>
        </p:txBody>
      </p:sp>
      <p:pic>
        <p:nvPicPr>
          <p:cNvPr id="97" name="Picture 96" descr="trent 50.jpg"/>
          <p:cNvPicPr>
            <a:picLocks noChangeAspect="1"/>
          </p:cNvPicPr>
          <p:nvPr/>
        </p:nvPicPr>
        <p:blipFill>
          <a:blip r:embed="rId7" cstate="print"/>
          <a:stretch>
            <a:fillRect/>
          </a:stretch>
        </p:blipFill>
        <p:spPr>
          <a:xfrm>
            <a:off x="1219200" y="3124200"/>
            <a:ext cx="3619500" cy="1266825"/>
          </a:xfrm>
          <a:prstGeom prst="rect">
            <a:avLst/>
          </a:prstGeom>
        </p:spPr>
      </p:pic>
      <p:sp>
        <p:nvSpPr>
          <p:cNvPr id="73" name="TextBox 72"/>
          <p:cNvSpPr txBox="1"/>
          <p:nvPr/>
        </p:nvSpPr>
        <p:spPr>
          <a:xfrm>
            <a:off x="838200" y="16840200"/>
            <a:ext cx="12573000" cy="13265166"/>
          </a:xfrm>
          <a:prstGeom prst="rect">
            <a:avLst/>
          </a:prstGeom>
          <a:noFill/>
        </p:spPr>
        <p:txBody>
          <a:bodyPr wrap="square" rtlCol="0">
            <a:spAutoFit/>
          </a:bodyPr>
          <a:lstStyle/>
          <a:p>
            <a:r>
              <a:rPr lang="en-CA" sz="3600" b="1" dirty="0" smtClean="0">
                <a:latin typeface="Arial" pitchFamily="34" charset="0"/>
                <a:cs typeface="Arial" pitchFamily="34" charset="0"/>
              </a:rPr>
              <a:t>Trapping</a:t>
            </a:r>
          </a:p>
          <a:p>
            <a:pPr marL="342900" indent="-342900">
              <a:buFont typeface="Arial"/>
              <a:buChar char="•"/>
            </a:pPr>
            <a:r>
              <a:rPr lang="en-CA" sz="2400" dirty="0" smtClean="0">
                <a:latin typeface="Arial" pitchFamily="34" charset="0"/>
                <a:cs typeface="Arial" pitchFamily="34" charset="0"/>
              </a:rPr>
              <a:t>Chipmunks were trapped  from April to October using live traps baited with peanuts or sunflower seeds. Pregnant or lactating females were released, as well as juveniles.</a:t>
            </a:r>
          </a:p>
          <a:p>
            <a:pPr marL="342900" indent="-342900">
              <a:buFont typeface="Arial"/>
              <a:buChar char="•"/>
            </a:pPr>
            <a:endParaRPr lang="en-CA" sz="2400" dirty="0" smtClean="0">
              <a:latin typeface="Arial" pitchFamily="34" charset="0"/>
              <a:cs typeface="Arial" pitchFamily="34" charset="0"/>
            </a:endParaRPr>
          </a:p>
          <a:p>
            <a:endParaRPr lang="en-CA" b="1" dirty="0" smtClean="0">
              <a:latin typeface="Arial" pitchFamily="34" charset="0"/>
              <a:cs typeface="Arial" pitchFamily="34" charset="0"/>
            </a:endParaRPr>
          </a:p>
          <a:p>
            <a:endParaRPr lang="en-CA" b="1" dirty="0" smtClean="0">
              <a:latin typeface="Arial" pitchFamily="34" charset="0"/>
              <a:cs typeface="Arial" pitchFamily="34" charset="0"/>
            </a:endParaRPr>
          </a:p>
          <a:p>
            <a:endParaRPr lang="en-CA" b="1" dirty="0" smtClean="0">
              <a:latin typeface="Arial" pitchFamily="34" charset="0"/>
              <a:cs typeface="Arial" pitchFamily="34" charset="0"/>
            </a:endParaRPr>
          </a:p>
          <a:p>
            <a:endParaRPr lang="en-CA" b="1" dirty="0" smtClean="0">
              <a:latin typeface="Arial" pitchFamily="34" charset="0"/>
              <a:cs typeface="Arial" pitchFamily="34" charset="0"/>
            </a:endParaRPr>
          </a:p>
          <a:p>
            <a:endParaRPr lang="en-CA" b="1" dirty="0" smtClean="0">
              <a:latin typeface="Arial" pitchFamily="34" charset="0"/>
              <a:cs typeface="Arial" pitchFamily="34" charset="0"/>
            </a:endParaRPr>
          </a:p>
          <a:p>
            <a:endParaRPr lang="en-CA" b="1" dirty="0" smtClean="0">
              <a:latin typeface="Arial" pitchFamily="34" charset="0"/>
              <a:cs typeface="Arial" pitchFamily="34" charset="0"/>
            </a:endParaRPr>
          </a:p>
          <a:p>
            <a:endParaRPr lang="en-CA" sz="3600" b="1" dirty="0" smtClean="0">
              <a:latin typeface="Arial" pitchFamily="34" charset="0"/>
              <a:cs typeface="Arial" pitchFamily="34" charset="0"/>
            </a:endParaRPr>
          </a:p>
          <a:p>
            <a:r>
              <a:rPr lang="en-CA" sz="3600" b="1" dirty="0" smtClean="0">
                <a:latin typeface="Arial" pitchFamily="34" charset="0"/>
                <a:cs typeface="Arial" pitchFamily="34" charset="0"/>
              </a:rPr>
              <a:t>Perfusions and Histology</a:t>
            </a:r>
          </a:p>
          <a:p>
            <a:pPr marL="342900" indent="-342900">
              <a:buFont typeface="Arial"/>
              <a:buChar char="•"/>
            </a:pPr>
            <a:r>
              <a:rPr lang="en-CA" sz="2400" dirty="0" smtClean="0">
                <a:latin typeface="Arial" pitchFamily="34" charset="0"/>
                <a:cs typeface="Arial" pitchFamily="34" charset="0"/>
              </a:rPr>
              <a:t>Within 3 hours of capture, the chipmunks were removed from the traps, anesthetised, weighed, and perfused in the field. The brains were removed, post-fixed, and sectioned at 40 µm on a freezing microtome.</a:t>
            </a:r>
            <a:endParaRPr lang="en-US" sz="2400" dirty="0" smtClean="0">
              <a:latin typeface="Arial" pitchFamily="34" charset="0"/>
              <a:cs typeface="Arial" pitchFamily="34" charset="0"/>
            </a:endParaRPr>
          </a:p>
          <a:p>
            <a:endParaRPr lang="en-US" b="1" dirty="0" smtClean="0">
              <a:latin typeface="Arial" pitchFamily="34" charset="0"/>
              <a:cs typeface="Arial" pitchFamily="34" charset="0"/>
            </a:endParaRPr>
          </a:p>
          <a:p>
            <a:r>
              <a:rPr lang="en-US" sz="3600" b="1" dirty="0" err="1" smtClean="0">
                <a:latin typeface="Arial" pitchFamily="34" charset="0"/>
                <a:cs typeface="Arial" pitchFamily="34" charset="0"/>
              </a:rPr>
              <a:t>Immunohistochemistry</a:t>
            </a:r>
            <a:r>
              <a:rPr lang="en-US" sz="3600" b="1" dirty="0" smtClean="0">
                <a:latin typeface="Arial" pitchFamily="34" charset="0"/>
                <a:cs typeface="Arial" pitchFamily="34" charset="0"/>
              </a:rPr>
              <a:t> and </a:t>
            </a:r>
            <a:r>
              <a:rPr lang="en-US" sz="3600" b="1" dirty="0" err="1" smtClean="0">
                <a:latin typeface="Arial" pitchFamily="34" charset="0"/>
                <a:cs typeface="Arial" pitchFamily="34" charset="0"/>
              </a:rPr>
              <a:t>Stereology</a:t>
            </a:r>
            <a:endParaRPr lang="en-US" sz="3600" b="1" dirty="0" smtClean="0">
              <a:latin typeface="Arial" pitchFamily="34" charset="0"/>
              <a:cs typeface="Arial" pitchFamily="34" charset="0"/>
            </a:endParaRPr>
          </a:p>
          <a:p>
            <a:pPr marL="342900" indent="-342900">
              <a:buFont typeface="Arial"/>
              <a:buChar char="•"/>
            </a:pPr>
            <a:r>
              <a:rPr lang="en-US" sz="2400" dirty="0" smtClean="0">
                <a:latin typeface="Arial" pitchFamily="34" charset="0"/>
                <a:cs typeface="Arial" pitchFamily="34" charset="0"/>
              </a:rPr>
              <a:t>Every twelfth section through the dentate gyrus (DG) was labeled for </a:t>
            </a:r>
            <a:r>
              <a:rPr lang="en-US" sz="2400" dirty="0" err="1" smtClean="0">
                <a:latin typeface="Arial" pitchFamily="34" charset="0"/>
                <a:cs typeface="Arial" pitchFamily="34" charset="0"/>
              </a:rPr>
              <a:t>doublecortin</a:t>
            </a:r>
            <a:r>
              <a:rPr lang="en-US" sz="2400" dirty="0" smtClean="0">
                <a:latin typeface="Arial" pitchFamily="34" charset="0"/>
                <a:cs typeface="Arial" pitchFamily="34" charset="0"/>
              </a:rPr>
              <a:t> (DCX), a marker for immature neurons.</a:t>
            </a:r>
          </a:p>
          <a:p>
            <a:pPr marL="342900" indent="-342900">
              <a:buFont typeface="Arial"/>
              <a:buChar char="•"/>
            </a:pPr>
            <a:r>
              <a:rPr lang="en-US" sz="2400" dirty="0" smtClean="0">
                <a:latin typeface="Arial" pitchFamily="34" charset="0"/>
                <a:cs typeface="Arial" pitchFamily="34" charset="0"/>
              </a:rPr>
              <a:t>DCX+ granule cells were counted throughout the entire DG using unbiased stereology</a:t>
            </a:r>
            <a:r>
              <a:rPr lang="en-US" sz="2400" baseline="30000" dirty="0" smtClean="0">
                <a:latin typeface="Arial" pitchFamily="34" charset="0"/>
                <a:cs typeface="Arial" pitchFamily="34" charset="0"/>
              </a:rPr>
              <a:t>8</a:t>
            </a:r>
            <a:r>
              <a:rPr lang="en-US" sz="2400" dirty="0" smtClean="0">
                <a:latin typeface="Arial" pitchFamily="34" charset="0"/>
                <a:cs typeface="Arial" pitchFamily="34" charset="0"/>
              </a:rPr>
              <a:t>.</a:t>
            </a:r>
          </a:p>
          <a:p>
            <a:pPr marL="342900" indent="-342900">
              <a:buFont typeface="Arial"/>
              <a:buChar char="•"/>
            </a:pPr>
            <a:r>
              <a:rPr lang="en-US" sz="2400" dirty="0" smtClean="0">
                <a:latin typeface="Arial" pitchFamily="34" charset="0"/>
                <a:cs typeface="Arial" pitchFamily="34" charset="0"/>
              </a:rPr>
              <a:t>The volume of the DG and the entire HPC were quantified using the Cavalieri point-counting method</a:t>
            </a:r>
            <a:r>
              <a:rPr lang="en-US" sz="2400" baseline="30000" dirty="0" smtClean="0">
                <a:latin typeface="Arial" pitchFamily="34" charset="0"/>
                <a:cs typeface="Arial" pitchFamily="34" charset="0"/>
              </a:rPr>
              <a:t>8</a:t>
            </a:r>
            <a:r>
              <a:rPr lang="en-US" sz="2400" dirty="0">
                <a:latin typeface="Arial" pitchFamily="34" charset="0"/>
                <a:cs typeface="Arial" pitchFamily="34" charset="0"/>
              </a:rPr>
              <a:t> </a:t>
            </a:r>
            <a:r>
              <a:rPr lang="en-US" sz="2400" dirty="0" smtClean="0">
                <a:latin typeface="Arial" pitchFamily="34" charset="0"/>
                <a:cs typeface="Arial" pitchFamily="34" charset="0"/>
              </a:rPr>
              <a:t>on Nissl stained sections.</a:t>
            </a:r>
            <a:endParaRPr lang="en-US" sz="2400" b="1" dirty="0" smtClean="0">
              <a:latin typeface="Arial" pitchFamily="34" charset="0"/>
              <a:cs typeface="Arial" pitchFamily="34" charset="0"/>
            </a:endParaRP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p:txBody>
      </p:sp>
      <p:pic>
        <p:nvPicPr>
          <p:cNvPr id="76" name="Picture 75" descr="200px-University_of_lethbridge_logo.svg.png"/>
          <p:cNvPicPr>
            <a:picLocks noChangeAspect="1"/>
          </p:cNvPicPr>
          <p:nvPr/>
        </p:nvPicPr>
        <p:blipFill>
          <a:blip r:embed="rId8" cstate="print"/>
          <a:stretch>
            <a:fillRect/>
          </a:stretch>
        </p:blipFill>
        <p:spPr>
          <a:xfrm>
            <a:off x="5731002" y="2667001"/>
            <a:ext cx="1581150" cy="2134553"/>
          </a:xfrm>
          <a:prstGeom prst="rect">
            <a:avLst/>
          </a:prstGeom>
        </p:spPr>
      </p:pic>
      <p:sp>
        <p:nvSpPr>
          <p:cNvPr id="77" name="TextBox 76"/>
          <p:cNvSpPr txBox="1"/>
          <p:nvPr/>
        </p:nvSpPr>
        <p:spPr>
          <a:xfrm>
            <a:off x="29337000" y="21259800"/>
            <a:ext cx="13792200" cy="3970318"/>
          </a:xfrm>
          <a:prstGeom prst="rect">
            <a:avLst/>
          </a:prstGeom>
          <a:noFill/>
        </p:spPr>
        <p:txBody>
          <a:bodyPr wrap="square" rtlCol="0">
            <a:spAutoFit/>
          </a:bodyPr>
          <a:lstStyle/>
          <a:p>
            <a:pPr>
              <a:buFont typeface="Arial" pitchFamily="34" charset="0"/>
              <a:buChar char="•"/>
            </a:pPr>
            <a:r>
              <a:rPr lang="en-CA" dirty="0" smtClean="0">
                <a:latin typeface="Arial" pitchFamily="34" charset="0"/>
                <a:cs typeface="Arial" pitchFamily="34" charset="0"/>
              </a:rPr>
              <a:t> We found that the Eastern Chipmunk exhibits high rates of adult </a:t>
            </a:r>
            <a:r>
              <a:rPr lang="en-CA" dirty="0" err="1" smtClean="0">
                <a:latin typeface="Arial" pitchFamily="34" charset="0"/>
                <a:cs typeface="Arial" pitchFamily="34" charset="0"/>
              </a:rPr>
              <a:t>neurogenesis</a:t>
            </a:r>
            <a:r>
              <a:rPr lang="en-CA" dirty="0" smtClean="0">
                <a:latin typeface="Arial" pitchFamily="34" charset="0"/>
                <a:cs typeface="Arial" pitchFamily="34" charset="0"/>
              </a:rPr>
              <a:t> which, to our knowledge, has never before been reported in this species.</a:t>
            </a:r>
          </a:p>
          <a:p>
            <a:pPr>
              <a:buFont typeface="Arial" pitchFamily="34" charset="0"/>
              <a:buChar char="•"/>
            </a:pPr>
            <a:endParaRPr lang="en-CA" dirty="0" smtClean="0">
              <a:latin typeface="Arial" pitchFamily="34" charset="0"/>
              <a:cs typeface="Arial" pitchFamily="34" charset="0"/>
            </a:endParaRPr>
          </a:p>
          <a:p>
            <a:pPr>
              <a:buFont typeface="Arial" pitchFamily="34" charset="0"/>
              <a:buChar char="•"/>
            </a:pPr>
            <a:r>
              <a:rPr lang="en-CA" dirty="0" smtClean="0">
                <a:latin typeface="Arial" pitchFamily="34" charset="0"/>
                <a:cs typeface="Arial" pitchFamily="34" charset="0"/>
              </a:rPr>
              <a:t> We found evidence of seasonal variation in </a:t>
            </a:r>
            <a:r>
              <a:rPr lang="en-CA" dirty="0" err="1" smtClean="0">
                <a:latin typeface="Arial" pitchFamily="34" charset="0"/>
                <a:cs typeface="Arial" pitchFamily="34" charset="0"/>
              </a:rPr>
              <a:t>neurogenesis</a:t>
            </a:r>
            <a:r>
              <a:rPr lang="en-CA" dirty="0" smtClean="0">
                <a:latin typeface="Arial" pitchFamily="34" charset="0"/>
                <a:cs typeface="Arial" pitchFamily="34" charset="0"/>
              </a:rPr>
              <a:t>. However, this variation is likely best explained by differences in age.</a:t>
            </a:r>
          </a:p>
          <a:p>
            <a:pPr>
              <a:buFont typeface="Arial" pitchFamily="34" charset="0"/>
              <a:buChar char="•"/>
            </a:pPr>
            <a:endParaRPr lang="en-CA" dirty="0" smtClean="0">
              <a:latin typeface="Arial" pitchFamily="34" charset="0"/>
              <a:cs typeface="Arial" pitchFamily="34" charset="0"/>
            </a:endParaRPr>
          </a:p>
          <a:p>
            <a:pPr>
              <a:buFont typeface="Arial" pitchFamily="34" charset="0"/>
              <a:buChar char="•"/>
            </a:pPr>
            <a:r>
              <a:rPr lang="en-CA" dirty="0" smtClean="0">
                <a:latin typeface="Arial" pitchFamily="34" charset="0"/>
                <a:cs typeface="Arial" pitchFamily="34" charset="0"/>
              </a:rPr>
              <a:t> </a:t>
            </a:r>
          </a:p>
          <a:p>
            <a:pPr>
              <a:buFont typeface="Arial" pitchFamily="34" charset="0"/>
              <a:buChar char="•"/>
            </a:pPr>
            <a:endParaRPr lang="en-CA" dirty="0" smtClean="0">
              <a:latin typeface="Arial" pitchFamily="34" charset="0"/>
              <a:cs typeface="Arial" pitchFamily="34" charset="0"/>
            </a:endParaRPr>
          </a:p>
          <a:p>
            <a:endParaRPr lang="en-CA" dirty="0" smtClean="0">
              <a:latin typeface="Arial" pitchFamily="34" charset="0"/>
              <a:cs typeface="Arial" pitchFamily="34" charset="0"/>
            </a:endParaRPr>
          </a:p>
        </p:txBody>
      </p:sp>
      <p:grpSp>
        <p:nvGrpSpPr>
          <p:cNvPr id="81" name="Group 80"/>
          <p:cNvGrpSpPr/>
          <p:nvPr/>
        </p:nvGrpSpPr>
        <p:grpSpPr>
          <a:xfrm>
            <a:off x="1981200" y="18440400"/>
            <a:ext cx="10210800" cy="2932331"/>
            <a:chOff x="2914650" y="18211800"/>
            <a:chExt cx="10210800" cy="2932331"/>
          </a:xfrm>
        </p:grpSpPr>
        <p:sp>
          <p:nvSpPr>
            <p:cNvPr id="89" name="Right Arrow 88"/>
            <p:cNvSpPr/>
            <p:nvPr/>
          </p:nvSpPr>
          <p:spPr bwMode="auto">
            <a:xfrm>
              <a:off x="2914650" y="19126200"/>
              <a:ext cx="2714625" cy="609600"/>
            </a:xfrm>
            <a:prstGeom prst="righ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Geneva" pitchFamily="96" charset="0"/>
              </a:endParaRPr>
            </a:p>
          </p:txBody>
        </p:sp>
        <p:sp>
          <p:nvSpPr>
            <p:cNvPr id="92" name="TextBox 91"/>
            <p:cNvSpPr txBox="1"/>
            <p:nvPr/>
          </p:nvSpPr>
          <p:spPr>
            <a:xfrm>
              <a:off x="3030991" y="18211800"/>
              <a:ext cx="2481943" cy="646331"/>
            </a:xfrm>
            <a:prstGeom prst="rect">
              <a:avLst/>
            </a:prstGeom>
            <a:noFill/>
          </p:spPr>
          <p:txBody>
            <a:bodyPr wrap="square" rtlCol="0">
              <a:spAutoFit/>
            </a:bodyPr>
            <a:lstStyle/>
            <a:p>
              <a:pPr algn="ctr"/>
              <a:r>
                <a:rPr lang="en-CA" sz="1800" b="1" dirty="0" smtClean="0">
                  <a:latin typeface="Arial" pitchFamily="34" charset="0"/>
                  <a:cs typeface="Arial" pitchFamily="34" charset="0"/>
                </a:rPr>
                <a:t>Spring Breeding (Apr)</a:t>
              </a:r>
              <a:endParaRPr lang="en-CA" sz="1800" b="1" dirty="0">
                <a:latin typeface="Arial" pitchFamily="34" charset="0"/>
                <a:cs typeface="Arial" pitchFamily="34" charset="0"/>
              </a:endParaRPr>
            </a:p>
          </p:txBody>
        </p:sp>
        <p:grpSp>
          <p:nvGrpSpPr>
            <p:cNvPr id="94" name="Group 93"/>
            <p:cNvGrpSpPr/>
            <p:nvPr/>
          </p:nvGrpSpPr>
          <p:grpSpPr>
            <a:xfrm>
              <a:off x="5638800" y="18211800"/>
              <a:ext cx="1905000" cy="1524000"/>
              <a:chOff x="5181600" y="16916400"/>
              <a:chExt cx="1905000" cy="1524000"/>
            </a:xfrm>
          </p:grpSpPr>
          <p:sp>
            <p:nvSpPr>
              <p:cNvPr id="96" name="Right Arrow 95"/>
              <p:cNvSpPr/>
              <p:nvPr/>
            </p:nvSpPr>
            <p:spPr bwMode="auto">
              <a:xfrm>
                <a:off x="5181600" y="17830800"/>
                <a:ext cx="1905000" cy="609600"/>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Geneva" pitchFamily="96" charset="0"/>
                </a:endParaRPr>
              </a:p>
            </p:txBody>
          </p:sp>
          <p:sp>
            <p:nvSpPr>
              <p:cNvPr id="98" name="TextBox 97"/>
              <p:cNvSpPr txBox="1"/>
              <p:nvPr/>
            </p:nvSpPr>
            <p:spPr>
              <a:xfrm>
                <a:off x="5295900" y="16916400"/>
                <a:ext cx="1733550" cy="923330"/>
              </a:xfrm>
              <a:prstGeom prst="rect">
                <a:avLst/>
              </a:prstGeom>
              <a:noFill/>
            </p:spPr>
            <p:txBody>
              <a:bodyPr wrap="square" rtlCol="0">
                <a:spAutoFit/>
              </a:bodyPr>
              <a:lstStyle/>
              <a:p>
                <a:pPr algn="ctr"/>
                <a:r>
                  <a:rPr lang="en-CA" sz="1800" b="1" dirty="0" smtClean="0">
                    <a:latin typeface="Arial" pitchFamily="34" charset="0"/>
                    <a:cs typeface="Arial" pitchFamily="34" charset="0"/>
                  </a:rPr>
                  <a:t>Summer Non-Breeding (May)</a:t>
                </a:r>
                <a:endParaRPr lang="en-CA" sz="1800" b="1" dirty="0">
                  <a:latin typeface="Arial" pitchFamily="34" charset="0"/>
                  <a:cs typeface="Arial" pitchFamily="34" charset="0"/>
                </a:endParaRPr>
              </a:p>
            </p:txBody>
          </p:sp>
        </p:grpSp>
        <p:grpSp>
          <p:nvGrpSpPr>
            <p:cNvPr id="99" name="Group 98"/>
            <p:cNvGrpSpPr/>
            <p:nvPr/>
          </p:nvGrpSpPr>
          <p:grpSpPr>
            <a:xfrm>
              <a:off x="7553325" y="18211800"/>
              <a:ext cx="2667000" cy="1524000"/>
              <a:chOff x="7219950" y="16916400"/>
              <a:chExt cx="2667000" cy="1524000"/>
            </a:xfrm>
          </p:grpSpPr>
          <p:sp>
            <p:nvSpPr>
              <p:cNvPr id="100" name="Right Arrow 99"/>
              <p:cNvSpPr/>
              <p:nvPr/>
            </p:nvSpPr>
            <p:spPr bwMode="auto">
              <a:xfrm>
                <a:off x="7219950" y="17830800"/>
                <a:ext cx="2667000" cy="60960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Geneva" pitchFamily="96" charset="0"/>
                </a:endParaRPr>
              </a:p>
            </p:txBody>
          </p:sp>
          <p:sp>
            <p:nvSpPr>
              <p:cNvPr id="102" name="TextBox 101"/>
              <p:cNvSpPr txBox="1"/>
              <p:nvPr/>
            </p:nvSpPr>
            <p:spPr>
              <a:xfrm>
                <a:off x="7219950" y="16916400"/>
                <a:ext cx="2667000" cy="646331"/>
              </a:xfrm>
              <a:prstGeom prst="rect">
                <a:avLst/>
              </a:prstGeom>
              <a:noFill/>
            </p:spPr>
            <p:txBody>
              <a:bodyPr wrap="square" rtlCol="0">
                <a:spAutoFit/>
              </a:bodyPr>
              <a:lstStyle/>
              <a:p>
                <a:pPr algn="ctr"/>
                <a:r>
                  <a:rPr lang="en-CA" sz="1800" b="1" dirty="0" smtClean="0">
                    <a:latin typeface="Arial" pitchFamily="34" charset="0"/>
                    <a:cs typeface="Arial" pitchFamily="34" charset="0"/>
                  </a:rPr>
                  <a:t>Summer Breeding (June-July)</a:t>
                </a:r>
                <a:endParaRPr lang="en-CA" sz="1800" b="1" dirty="0">
                  <a:latin typeface="Arial" pitchFamily="34" charset="0"/>
                  <a:cs typeface="Arial" pitchFamily="34" charset="0"/>
                </a:endParaRPr>
              </a:p>
            </p:txBody>
          </p:sp>
        </p:grpSp>
        <p:grpSp>
          <p:nvGrpSpPr>
            <p:cNvPr id="103" name="Group 102"/>
            <p:cNvGrpSpPr/>
            <p:nvPr/>
          </p:nvGrpSpPr>
          <p:grpSpPr>
            <a:xfrm>
              <a:off x="10229850" y="18211800"/>
              <a:ext cx="2895600" cy="1524000"/>
              <a:chOff x="9982200" y="16916400"/>
              <a:chExt cx="2895600" cy="1524000"/>
            </a:xfrm>
          </p:grpSpPr>
          <p:sp>
            <p:nvSpPr>
              <p:cNvPr id="104" name="Right Arrow 103"/>
              <p:cNvSpPr/>
              <p:nvPr/>
            </p:nvSpPr>
            <p:spPr bwMode="auto">
              <a:xfrm>
                <a:off x="9982200" y="17830800"/>
                <a:ext cx="2895600" cy="609600"/>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Geneva" pitchFamily="96" charset="0"/>
                </a:endParaRPr>
              </a:p>
            </p:txBody>
          </p:sp>
          <p:sp>
            <p:nvSpPr>
              <p:cNvPr id="105" name="TextBox 104"/>
              <p:cNvSpPr txBox="1"/>
              <p:nvPr/>
            </p:nvSpPr>
            <p:spPr>
              <a:xfrm>
                <a:off x="10096500" y="16916400"/>
                <a:ext cx="2667000" cy="646331"/>
              </a:xfrm>
              <a:prstGeom prst="rect">
                <a:avLst/>
              </a:prstGeom>
              <a:noFill/>
            </p:spPr>
            <p:txBody>
              <a:bodyPr wrap="square" rtlCol="0">
                <a:spAutoFit/>
              </a:bodyPr>
              <a:lstStyle/>
              <a:p>
                <a:pPr algn="ctr"/>
                <a:r>
                  <a:rPr lang="en-CA" sz="1800" b="1" dirty="0" smtClean="0">
                    <a:latin typeface="Arial" pitchFamily="34" charset="0"/>
                    <a:cs typeface="Arial" pitchFamily="34" charset="0"/>
                  </a:rPr>
                  <a:t>Fall  Non-Breeding (Aug-Oct)</a:t>
                </a:r>
                <a:endParaRPr lang="en-CA" sz="1800" b="1" dirty="0">
                  <a:latin typeface="Arial" pitchFamily="34" charset="0"/>
                  <a:cs typeface="Arial" pitchFamily="34" charset="0"/>
                </a:endParaRPr>
              </a:p>
            </p:txBody>
          </p:sp>
        </p:grpSp>
        <p:grpSp>
          <p:nvGrpSpPr>
            <p:cNvPr id="106" name="Group 105"/>
            <p:cNvGrpSpPr/>
            <p:nvPr/>
          </p:nvGrpSpPr>
          <p:grpSpPr>
            <a:xfrm>
              <a:off x="2914650" y="19812000"/>
              <a:ext cx="10134600" cy="1332131"/>
              <a:chOff x="2667000" y="18516600"/>
              <a:chExt cx="10134600" cy="1332131"/>
            </a:xfrm>
          </p:grpSpPr>
          <p:sp>
            <p:nvSpPr>
              <p:cNvPr id="110" name="Left Brace 109"/>
              <p:cNvSpPr/>
              <p:nvPr/>
            </p:nvSpPr>
            <p:spPr bwMode="auto">
              <a:xfrm rot="-5400000">
                <a:off x="7467600" y="13716000"/>
                <a:ext cx="533400" cy="10134600"/>
              </a:xfrm>
              <a:prstGeom prst="leftBrace">
                <a:avLst/>
              </a:prstGeom>
              <a:noFill/>
              <a:ln w="53975" cap="flat" cmpd="sng" algn="ctr">
                <a:solidFill>
                  <a:srgbClr val="0038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Geneva" pitchFamily="96" charset="0"/>
                </a:endParaRPr>
              </a:p>
            </p:txBody>
          </p:sp>
          <p:sp>
            <p:nvSpPr>
              <p:cNvPr id="117" name="TextBox 116"/>
              <p:cNvSpPr txBox="1"/>
              <p:nvPr/>
            </p:nvSpPr>
            <p:spPr>
              <a:xfrm>
                <a:off x="5410200" y="19202400"/>
                <a:ext cx="4648200" cy="646331"/>
              </a:xfrm>
              <a:prstGeom prst="rect">
                <a:avLst/>
              </a:prstGeom>
              <a:noFill/>
            </p:spPr>
            <p:txBody>
              <a:bodyPr wrap="square" rtlCol="0">
                <a:spAutoFit/>
              </a:bodyPr>
              <a:lstStyle/>
              <a:p>
                <a:pPr algn="ctr"/>
                <a:r>
                  <a:rPr lang="en-CA" sz="3600" b="1" dirty="0" smtClean="0">
                    <a:latin typeface="Arial" pitchFamily="34" charset="0"/>
                    <a:cs typeface="Arial" pitchFamily="34" charset="0"/>
                  </a:rPr>
                  <a:t>Field Season</a:t>
                </a:r>
                <a:endParaRPr lang="en-CA" sz="3600" b="1" dirty="0">
                  <a:latin typeface="Arial" pitchFamily="34" charset="0"/>
                  <a:cs typeface="Arial" pitchFamily="34" charset="0"/>
                </a:endParaRPr>
              </a:p>
            </p:txBody>
          </p:sp>
        </p:grpSp>
      </p:grpSp>
      <p:sp>
        <p:nvSpPr>
          <p:cNvPr id="126" name="TextBox 125"/>
          <p:cNvSpPr txBox="1"/>
          <p:nvPr/>
        </p:nvSpPr>
        <p:spPr>
          <a:xfrm>
            <a:off x="29032200" y="28693170"/>
            <a:ext cx="14020800" cy="3539430"/>
          </a:xfrm>
          <a:prstGeom prst="rect">
            <a:avLst/>
          </a:prstGeom>
          <a:noFill/>
        </p:spPr>
        <p:txBody>
          <a:bodyPr wrap="square" rtlCol="0">
            <a:spAutoFit/>
          </a:bodyPr>
          <a:lstStyle/>
          <a:p>
            <a:pPr marL="514350" indent="-514350">
              <a:buFont typeface="+mj-lt"/>
              <a:buAutoNum type="arabicPeriod"/>
            </a:pPr>
            <a:r>
              <a:rPr lang="en-CA" sz="1600" dirty="0" smtClean="0">
                <a:latin typeface="Arial" pitchFamily="34" charset="0"/>
                <a:cs typeface="Arial" pitchFamily="34" charset="0"/>
              </a:rPr>
              <a:t>Morris RG, </a:t>
            </a:r>
            <a:r>
              <a:rPr lang="en-CA" sz="1600" dirty="0" err="1" smtClean="0">
                <a:latin typeface="Arial" pitchFamily="34" charset="0"/>
                <a:cs typeface="Arial" pitchFamily="34" charset="0"/>
              </a:rPr>
              <a:t>Garrud</a:t>
            </a:r>
            <a:r>
              <a:rPr lang="en-CA" sz="1600" dirty="0" smtClean="0">
                <a:latin typeface="Arial" pitchFamily="34" charset="0"/>
                <a:cs typeface="Arial" pitchFamily="34" charset="0"/>
              </a:rPr>
              <a:t> P, Rawlins JN, O’Keefe J (1982) Place navigation impaired in rats with </a:t>
            </a:r>
            <a:r>
              <a:rPr lang="en-CA" sz="1600" dirty="0" err="1" smtClean="0">
                <a:latin typeface="Arial" pitchFamily="34" charset="0"/>
                <a:cs typeface="Arial" pitchFamily="34" charset="0"/>
              </a:rPr>
              <a:t>hippocampal</a:t>
            </a:r>
            <a:r>
              <a:rPr lang="en-CA" sz="1600" dirty="0" smtClean="0">
                <a:latin typeface="Arial" pitchFamily="34" charset="0"/>
                <a:cs typeface="Arial" pitchFamily="34" charset="0"/>
              </a:rPr>
              <a:t> lesions. Nature 24:681–683.</a:t>
            </a:r>
          </a:p>
          <a:p>
            <a:pPr marL="514350" indent="-514350">
              <a:buFont typeface="+mj-lt"/>
              <a:buAutoNum type="arabicPeriod"/>
            </a:pPr>
            <a:r>
              <a:rPr lang="en-CA" sz="1600" dirty="0" err="1" smtClean="0">
                <a:latin typeface="Arial" pitchFamily="34" charset="0"/>
                <a:cs typeface="Arial" pitchFamily="34" charset="0"/>
              </a:rPr>
              <a:t>Marín</a:t>
            </a:r>
            <a:r>
              <a:rPr lang="en-CA" sz="1600" dirty="0" smtClean="0">
                <a:latin typeface="Arial" pitchFamily="34" charset="0"/>
                <a:cs typeface="Arial" pitchFamily="34" charset="0"/>
              </a:rPr>
              <a:t>-Burgin A, </a:t>
            </a:r>
            <a:r>
              <a:rPr lang="en-CA" sz="1600" dirty="0" err="1" smtClean="0">
                <a:latin typeface="Arial" pitchFamily="34" charset="0"/>
                <a:cs typeface="Arial" pitchFamily="34" charset="0"/>
              </a:rPr>
              <a:t>Schinder</a:t>
            </a:r>
            <a:r>
              <a:rPr lang="en-CA" sz="1600" dirty="0" smtClean="0">
                <a:latin typeface="Arial" pitchFamily="34" charset="0"/>
                <a:cs typeface="Arial" pitchFamily="34" charset="0"/>
              </a:rPr>
              <a:t> AF (2012) Requirement of adult-born neurons for hippocampus-dependent learning. </a:t>
            </a:r>
            <a:r>
              <a:rPr lang="en-CA" sz="1600" dirty="0" err="1" smtClean="0">
                <a:latin typeface="Arial" pitchFamily="34" charset="0"/>
                <a:cs typeface="Arial" pitchFamily="34" charset="0"/>
              </a:rPr>
              <a:t>Behav</a:t>
            </a:r>
            <a:r>
              <a:rPr lang="en-CA" sz="1600" dirty="0" smtClean="0">
                <a:latin typeface="Arial" pitchFamily="34" charset="0"/>
                <a:cs typeface="Arial" pitchFamily="34" charset="0"/>
              </a:rPr>
              <a:t> Brain Res 227:391–399.</a:t>
            </a:r>
          </a:p>
          <a:p>
            <a:pPr marL="514350" indent="-514350">
              <a:buFont typeface="+mj-lt"/>
              <a:buAutoNum type="arabicPeriod"/>
            </a:pPr>
            <a:r>
              <a:rPr lang="en-CA" sz="1600" dirty="0" smtClean="0">
                <a:latin typeface="Arial" pitchFamily="34" charset="0"/>
                <a:cs typeface="Arial" pitchFamily="34" charset="0"/>
              </a:rPr>
              <a:t>Burger DK, </a:t>
            </a:r>
            <a:r>
              <a:rPr lang="en-CA" sz="1600" dirty="0" err="1" smtClean="0">
                <a:latin typeface="Arial" pitchFamily="34" charset="0"/>
                <a:cs typeface="Arial" pitchFamily="34" charset="0"/>
              </a:rPr>
              <a:t>Gulbrandsen</a:t>
            </a:r>
            <a:r>
              <a:rPr lang="en-CA" sz="1600" dirty="0" smtClean="0">
                <a:latin typeface="Arial" pitchFamily="34" charset="0"/>
                <a:cs typeface="Arial" pitchFamily="34" charset="0"/>
              </a:rPr>
              <a:t> T, Saucier DM, </a:t>
            </a:r>
            <a:r>
              <a:rPr lang="en-CA" sz="1600" dirty="0" err="1" smtClean="0">
                <a:latin typeface="Arial" pitchFamily="34" charset="0"/>
                <a:cs typeface="Arial" pitchFamily="34" charset="0"/>
              </a:rPr>
              <a:t>Iwaniuk</a:t>
            </a:r>
            <a:r>
              <a:rPr lang="en-CA" sz="1600" dirty="0" smtClean="0">
                <a:latin typeface="Arial" pitchFamily="34" charset="0"/>
                <a:cs typeface="Arial" pitchFamily="34" charset="0"/>
              </a:rPr>
              <a:t> AN (2014) The effects of season and sex on dentate </a:t>
            </a:r>
            <a:r>
              <a:rPr lang="en-CA" sz="1600" dirty="0" err="1" smtClean="0">
                <a:latin typeface="Arial" pitchFamily="34" charset="0"/>
                <a:cs typeface="Arial" pitchFamily="34" charset="0"/>
              </a:rPr>
              <a:t>gyrus</a:t>
            </a:r>
            <a:r>
              <a:rPr lang="en-CA" sz="1600" dirty="0" smtClean="0">
                <a:latin typeface="Arial" pitchFamily="34" charset="0"/>
                <a:cs typeface="Arial" pitchFamily="34" charset="0"/>
              </a:rPr>
              <a:t> size and </a:t>
            </a:r>
            <a:r>
              <a:rPr lang="en-CA" sz="1600" dirty="0" err="1" smtClean="0">
                <a:latin typeface="Arial" pitchFamily="34" charset="0"/>
                <a:cs typeface="Arial" pitchFamily="34" charset="0"/>
              </a:rPr>
              <a:t>neurogenesis</a:t>
            </a:r>
            <a:r>
              <a:rPr lang="en-CA" sz="1600" dirty="0" smtClean="0">
                <a:latin typeface="Arial" pitchFamily="34" charset="0"/>
                <a:cs typeface="Arial" pitchFamily="34" charset="0"/>
              </a:rPr>
              <a:t> in a wild rodent, Richardson’s ground squirrel (</a:t>
            </a:r>
            <a:r>
              <a:rPr lang="en-CA" sz="1600" dirty="0" err="1" smtClean="0">
                <a:latin typeface="Arial" pitchFamily="34" charset="0"/>
                <a:cs typeface="Arial" pitchFamily="34" charset="0"/>
              </a:rPr>
              <a:t>Urocitellus</a:t>
            </a:r>
            <a:r>
              <a:rPr lang="en-CA" sz="1600" dirty="0" smtClean="0">
                <a:latin typeface="Arial" pitchFamily="34" charset="0"/>
                <a:cs typeface="Arial" pitchFamily="34" charset="0"/>
              </a:rPr>
              <a:t> </a:t>
            </a:r>
            <a:r>
              <a:rPr lang="en-CA" sz="1600" dirty="0" err="1" smtClean="0">
                <a:latin typeface="Arial" pitchFamily="34" charset="0"/>
                <a:cs typeface="Arial" pitchFamily="34" charset="0"/>
              </a:rPr>
              <a:t>richardsonii</a:t>
            </a:r>
            <a:r>
              <a:rPr lang="en-CA" sz="1600" dirty="0" smtClean="0">
                <a:latin typeface="Arial" pitchFamily="34" charset="0"/>
                <a:cs typeface="Arial" pitchFamily="34" charset="0"/>
              </a:rPr>
              <a:t>). Neuroscience 272:240–251.</a:t>
            </a:r>
          </a:p>
          <a:p>
            <a:pPr marL="514350" indent="-514350">
              <a:buFont typeface="+mj-lt"/>
              <a:buAutoNum type="arabicPeriod"/>
            </a:pPr>
            <a:r>
              <a:rPr lang="en-CA" sz="1600" dirty="0" smtClean="0">
                <a:latin typeface="Arial" pitchFamily="34" charset="0"/>
                <a:cs typeface="Arial" pitchFamily="34" charset="0"/>
              </a:rPr>
              <a:t>Burger DK, Saucier JM, </a:t>
            </a:r>
            <a:r>
              <a:rPr lang="en-CA" sz="1600" dirty="0" err="1" smtClean="0">
                <a:latin typeface="Arial" pitchFamily="34" charset="0"/>
                <a:cs typeface="Arial" pitchFamily="34" charset="0"/>
              </a:rPr>
              <a:t>Iwaniuk</a:t>
            </a:r>
            <a:r>
              <a:rPr lang="en-CA" sz="1600" dirty="0" smtClean="0">
                <a:latin typeface="Arial" pitchFamily="34" charset="0"/>
                <a:cs typeface="Arial" pitchFamily="34" charset="0"/>
              </a:rPr>
              <a:t> AN, Saucier DM (2013) Seasonal and sex differences in the hippocampus of a wild rodent. </a:t>
            </a:r>
            <a:r>
              <a:rPr lang="en-CA" sz="1600" dirty="0" err="1" smtClean="0">
                <a:latin typeface="Arial" pitchFamily="34" charset="0"/>
                <a:cs typeface="Arial" pitchFamily="34" charset="0"/>
              </a:rPr>
              <a:t>Behav</a:t>
            </a:r>
            <a:r>
              <a:rPr lang="en-CA" sz="1600" dirty="0" smtClean="0">
                <a:latin typeface="Arial" pitchFamily="34" charset="0"/>
                <a:cs typeface="Arial" pitchFamily="34" charset="0"/>
              </a:rPr>
              <a:t> Brain Res 236:131–138.</a:t>
            </a:r>
          </a:p>
          <a:p>
            <a:pPr marL="514350" indent="-514350">
              <a:buFont typeface="+mj-lt"/>
              <a:buAutoNum type="arabicPeriod"/>
            </a:pPr>
            <a:r>
              <a:rPr lang="en-CA" sz="1600" dirty="0" err="1" smtClean="0">
                <a:latin typeface="Arial" pitchFamily="34" charset="0"/>
                <a:cs typeface="Arial" pitchFamily="34" charset="0"/>
              </a:rPr>
              <a:t>Galea</a:t>
            </a:r>
            <a:r>
              <a:rPr lang="en-CA" sz="1600" dirty="0" smtClean="0">
                <a:latin typeface="Arial" pitchFamily="34" charset="0"/>
                <a:cs typeface="Arial" pitchFamily="34" charset="0"/>
              </a:rPr>
              <a:t> LAM, McEwen BS (1999) Sex and seasonal differences in the rate of cell proliferation in the dentate </a:t>
            </a:r>
            <a:r>
              <a:rPr lang="en-CA" sz="1600" dirty="0" err="1" smtClean="0">
                <a:latin typeface="Arial" pitchFamily="34" charset="0"/>
                <a:cs typeface="Arial" pitchFamily="34" charset="0"/>
              </a:rPr>
              <a:t>gyrus</a:t>
            </a:r>
            <a:r>
              <a:rPr lang="en-CA" sz="1600" dirty="0" smtClean="0">
                <a:latin typeface="Arial" pitchFamily="34" charset="0"/>
                <a:cs typeface="Arial" pitchFamily="34" charset="0"/>
              </a:rPr>
              <a:t> of adult wild meadow voles. Neuroscience 89:955–964.</a:t>
            </a:r>
          </a:p>
          <a:p>
            <a:pPr marL="514350" indent="-514350">
              <a:buFont typeface="+mj-lt"/>
              <a:buAutoNum type="arabicPeriod"/>
            </a:pPr>
            <a:r>
              <a:rPr lang="en-CA" sz="1600" dirty="0" err="1" smtClean="0">
                <a:latin typeface="Arial" pitchFamily="34" charset="0"/>
                <a:cs typeface="Arial" pitchFamily="34" charset="0"/>
              </a:rPr>
              <a:t>Galea</a:t>
            </a:r>
            <a:r>
              <a:rPr lang="en-CA" sz="1600" dirty="0" smtClean="0">
                <a:latin typeface="Arial" pitchFamily="34" charset="0"/>
                <a:cs typeface="Arial" pitchFamily="34" charset="0"/>
              </a:rPr>
              <a:t> LAM (2008) </a:t>
            </a:r>
            <a:r>
              <a:rPr lang="en-CA" sz="1600" dirty="0" err="1" smtClean="0">
                <a:latin typeface="Arial" pitchFamily="34" charset="0"/>
                <a:cs typeface="Arial" pitchFamily="34" charset="0"/>
              </a:rPr>
              <a:t>Gonadal</a:t>
            </a:r>
            <a:r>
              <a:rPr lang="en-CA" sz="1600" dirty="0" smtClean="0">
                <a:latin typeface="Arial" pitchFamily="34" charset="0"/>
                <a:cs typeface="Arial" pitchFamily="34" charset="0"/>
              </a:rPr>
              <a:t> hormone modulation of </a:t>
            </a:r>
            <a:r>
              <a:rPr lang="en-CA" sz="1600" dirty="0" err="1" smtClean="0">
                <a:latin typeface="Arial" pitchFamily="34" charset="0"/>
                <a:cs typeface="Arial" pitchFamily="34" charset="0"/>
              </a:rPr>
              <a:t>neurogenesis</a:t>
            </a:r>
            <a:r>
              <a:rPr lang="en-CA" sz="1600" dirty="0" smtClean="0">
                <a:latin typeface="Arial" pitchFamily="34" charset="0"/>
                <a:cs typeface="Arial" pitchFamily="34" charset="0"/>
              </a:rPr>
              <a:t> in the dentate </a:t>
            </a:r>
            <a:r>
              <a:rPr lang="en-CA" sz="1600" dirty="0" err="1" smtClean="0">
                <a:latin typeface="Arial" pitchFamily="34" charset="0"/>
                <a:cs typeface="Arial" pitchFamily="34" charset="0"/>
              </a:rPr>
              <a:t>gyrus</a:t>
            </a:r>
            <a:r>
              <a:rPr lang="en-CA" sz="1600" dirty="0" smtClean="0">
                <a:latin typeface="Arial" pitchFamily="34" charset="0"/>
                <a:cs typeface="Arial" pitchFamily="34" charset="0"/>
              </a:rPr>
              <a:t> of adult male and female rodents. Brain Res Rev 57:332–341</a:t>
            </a:r>
          </a:p>
          <a:p>
            <a:pPr marL="514350" indent="-514350">
              <a:buFont typeface="+mj-lt"/>
              <a:buAutoNum type="arabicPeriod"/>
            </a:pPr>
            <a:r>
              <a:rPr lang="en-CA" sz="1600" dirty="0" smtClean="0">
                <a:latin typeface="Arial" pitchFamily="34" charset="0"/>
                <a:cs typeface="Arial" pitchFamily="34" charset="0"/>
              </a:rPr>
              <a:t>Sherry DF, Jacobs LF, </a:t>
            </a:r>
            <a:r>
              <a:rPr lang="en-CA" sz="1600" dirty="0" err="1" smtClean="0">
                <a:latin typeface="Arial" pitchFamily="34" charset="0"/>
                <a:cs typeface="Arial" pitchFamily="34" charset="0"/>
              </a:rPr>
              <a:t>Gaulin</a:t>
            </a:r>
            <a:r>
              <a:rPr lang="en-CA" sz="1600" dirty="0" smtClean="0">
                <a:latin typeface="Arial" pitchFamily="34" charset="0"/>
                <a:cs typeface="Arial" pitchFamily="34" charset="0"/>
              </a:rPr>
              <a:t> SJ (1992) Spatial memory and adaptive specialization of the hippocampus. Trends </a:t>
            </a:r>
            <a:r>
              <a:rPr lang="en-CA" sz="1600" dirty="0" err="1" smtClean="0">
                <a:latin typeface="Arial" pitchFamily="34" charset="0"/>
                <a:cs typeface="Arial" pitchFamily="34" charset="0"/>
              </a:rPr>
              <a:t>Neurosci</a:t>
            </a:r>
            <a:r>
              <a:rPr lang="en-CA" sz="1600" dirty="0" smtClean="0">
                <a:latin typeface="Arial" pitchFamily="34" charset="0"/>
                <a:cs typeface="Arial" pitchFamily="34" charset="0"/>
              </a:rPr>
              <a:t> 15:298–303</a:t>
            </a:r>
          </a:p>
          <a:p>
            <a:pPr marL="514350" indent="-514350">
              <a:buFont typeface="+mj-lt"/>
              <a:buAutoNum type="arabicPeriod"/>
            </a:pPr>
            <a:r>
              <a:rPr lang="en-CA" sz="1600" dirty="0" smtClean="0">
                <a:latin typeface="Arial" pitchFamily="34" charset="0"/>
                <a:cs typeface="Arial" pitchFamily="34" charset="0"/>
              </a:rPr>
              <a:t>Mouton PR (2002) Principles and Practices of Unbiased </a:t>
            </a:r>
            <a:r>
              <a:rPr lang="en-CA" sz="1600" dirty="0" err="1" smtClean="0">
                <a:latin typeface="Arial" pitchFamily="34" charset="0"/>
                <a:cs typeface="Arial" pitchFamily="34" charset="0"/>
              </a:rPr>
              <a:t>Stereology</a:t>
            </a:r>
            <a:r>
              <a:rPr lang="en-CA" sz="1600" dirty="0" smtClean="0">
                <a:latin typeface="Arial" pitchFamily="34" charset="0"/>
                <a:cs typeface="Arial" pitchFamily="34" charset="0"/>
              </a:rPr>
              <a:t>: An Introduction for </a:t>
            </a:r>
            <a:r>
              <a:rPr lang="en-CA" sz="1600" dirty="0" err="1" smtClean="0">
                <a:latin typeface="Arial" pitchFamily="34" charset="0"/>
                <a:cs typeface="Arial" pitchFamily="34" charset="0"/>
              </a:rPr>
              <a:t>Bioscientists</a:t>
            </a:r>
            <a:r>
              <a:rPr lang="en-CA" sz="1600" dirty="0" smtClean="0">
                <a:latin typeface="Arial" pitchFamily="34" charset="0"/>
                <a:cs typeface="Arial" pitchFamily="34" charset="0"/>
              </a:rPr>
              <a:t>, 1st ed. Baltimore, Maryland: The John Hopkins University Press.</a:t>
            </a:r>
          </a:p>
          <a:p>
            <a:pPr marL="514350" indent="-514350">
              <a:buFont typeface="+mj-lt"/>
              <a:buAutoNum type="arabicPeriod"/>
            </a:pPr>
            <a:r>
              <a:rPr lang="en-CA" sz="1600" dirty="0" err="1" smtClean="0">
                <a:latin typeface="Arial" pitchFamily="34" charset="0"/>
                <a:cs typeface="Arial" pitchFamily="34" charset="0"/>
              </a:rPr>
              <a:t>Epp</a:t>
            </a:r>
            <a:r>
              <a:rPr lang="en-CA" sz="1600" dirty="0" smtClean="0">
                <a:latin typeface="Arial" pitchFamily="34" charset="0"/>
                <a:cs typeface="Arial" pitchFamily="34" charset="0"/>
              </a:rPr>
              <a:t> JR, Barker JM, </a:t>
            </a:r>
            <a:r>
              <a:rPr lang="en-CA" sz="1600" dirty="0" err="1" smtClean="0">
                <a:latin typeface="Arial" pitchFamily="34" charset="0"/>
                <a:cs typeface="Arial" pitchFamily="34" charset="0"/>
              </a:rPr>
              <a:t>Galea</a:t>
            </a:r>
            <a:r>
              <a:rPr lang="en-CA" sz="1600" dirty="0" smtClean="0">
                <a:latin typeface="Arial" pitchFamily="34" charset="0"/>
                <a:cs typeface="Arial" pitchFamily="34" charset="0"/>
              </a:rPr>
              <a:t> LAM (2009) Running wild: </a:t>
            </a:r>
            <a:r>
              <a:rPr lang="en-CA" sz="1600" dirty="0" err="1" smtClean="0">
                <a:latin typeface="Arial" pitchFamily="34" charset="0"/>
                <a:cs typeface="Arial" pitchFamily="34" charset="0"/>
              </a:rPr>
              <a:t>neurogenesis</a:t>
            </a:r>
            <a:r>
              <a:rPr lang="en-CA" sz="1600" dirty="0" smtClean="0">
                <a:latin typeface="Arial" pitchFamily="34" charset="0"/>
                <a:cs typeface="Arial" pitchFamily="34" charset="0"/>
              </a:rPr>
              <a:t> in the hippocampus across the lifespan in wild and laboratory-bred Norway rats. Hippocampus 19:1040–1049.</a:t>
            </a:r>
            <a:endParaRPr lang="en-CA" sz="1600" dirty="0">
              <a:latin typeface="Arial" pitchFamily="34" charset="0"/>
              <a:cs typeface="Arial" pitchFamily="34" charset="0"/>
            </a:endParaRPr>
          </a:p>
        </p:txBody>
      </p:sp>
      <p:pic>
        <p:nvPicPr>
          <p:cNvPr id="1036" name="Picture 12"/>
          <p:cNvPicPr>
            <a:picLocks noChangeAspect="1" noChangeArrowheads="1"/>
          </p:cNvPicPr>
          <p:nvPr/>
        </p:nvPicPr>
        <p:blipFill>
          <a:blip r:embed="rId9" cstate="print"/>
          <a:srcRect/>
          <a:stretch>
            <a:fillRect/>
          </a:stretch>
        </p:blipFill>
        <p:spPr bwMode="auto">
          <a:xfrm>
            <a:off x="14325600" y="6553207"/>
            <a:ext cx="6451270" cy="4680000"/>
          </a:xfrm>
          <a:prstGeom prst="rect">
            <a:avLst/>
          </a:prstGeom>
          <a:noFill/>
          <a:ln w="9525">
            <a:noFill/>
            <a:miter lim="800000"/>
            <a:headEnd/>
            <a:tailEnd/>
          </a:ln>
          <a:effectLst/>
        </p:spPr>
      </p:pic>
      <p:pic>
        <p:nvPicPr>
          <p:cNvPr id="1037" name="Picture 13"/>
          <p:cNvPicPr>
            <a:picLocks noChangeAspect="1" noChangeArrowheads="1"/>
          </p:cNvPicPr>
          <p:nvPr/>
        </p:nvPicPr>
        <p:blipFill>
          <a:blip r:embed="rId10" cstate="print"/>
          <a:srcRect/>
          <a:stretch>
            <a:fillRect/>
          </a:stretch>
        </p:blipFill>
        <p:spPr bwMode="auto">
          <a:xfrm>
            <a:off x="15468600" y="12281553"/>
            <a:ext cx="5458767" cy="3960000"/>
          </a:xfrm>
          <a:prstGeom prst="rect">
            <a:avLst/>
          </a:prstGeom>
          <a:noFill/>
          <a:ln w="9525">
            <a:noFill/>
            <a:miter lim="800000"/>
            <a:headEnd/>
            <a:tailEnd/>
          </a:ln>
          <a:effectLst/>
        </p:spPr>
      </p:pic>
      <p:pic>
        <p:nvPicPr>
          <p:cNvPr id="1038" name="Picture 14"/>
          <p:cNvPicPr>
            <a:picLocks noChangeAspect="1" noChangeArrowheads="1"/>
          </p:cNvPicPr>
          <p:nvPr/>
        </p:nvPicPr>
        <p:blipFill>
          <a:blip r:embed="rId11" cstate="print"/>
          <a:srcRect/>
          <a:stretch>
            <a:fillRect/>
          </a:stretch>
        </p:blipFill>
        <p:spPr bwMode="auto">
          <a:xfrm>
            <a:off x="21869400" y="12281553"/>
            <a:ext cx="5458767" cy="3960000"/>
          </a:xfrm>
          <a:prstGeom prst="rect">
            <a:avLst/>
          </a:prstGeom>
          <a:noFill/>
          <a:ln w="9525">
            <a:noFill/>
            <a:miter lim="800000"/>
            <a:headEnd/>
            <a:tailEnd/>
          </a:ln>
          <a:effectLst/>
        </p:spPr>
      </p:pic>
      <p:sp>
        <p:nvSpPr>
          <p:cNvPr id="108" name="TextBox 107"/>
          <p:cNvSpPr txBox="1"/>
          <p:nvPr/>
        </p:nvSpPr>
        <p:spPr>
          <a:xfrm>
            <a:off x="14592300" y="16314003"/>
            <a:ext cx="13335000" cy="1569660"/>
          </a:xfrm>
          <a:prstGeom prst="rect">
            <a:avLst/>
          </a:prstGeom>
          <a:noFill/>
        </p:spPr>
        <p:txBody>
          <a:bodyPr wrap="square" rtlCol="0">
            <a:spAutoFit/>
          </a:bodyPr>
          <a:lstStyle/>
          <a:p>
            <a:pPr marL="342900" indent="-342900">
              <a:buFont typeface="Arial"/>
              <a:buChar char="•"/>
            </a:pPr>
            <a:r>
              <a:rPr lang="en-CA" sz="1600" dirty="0" smtClean="0">
                <a:latin typeface="Arial" pitchFamily="34" charset="0"/>
                <a:cs typeface="Arial" pitchFamily="34" charset="0"/>
              </a:rPr>
              <a:t>Neurogenesis and body weight were negatively correlated in both males (</a:t>
            </a:r>
            <a:r>
              <a:rPr lang="en-CA" sz="1600" i="1" dirty="0" smtClean="0">
                <a:latin typeface="Arial" pitchFamily="34" charset="0"/>
                <a:cs typeface="Arial" pitchFamily="34" charset="0"/>
              </a:rPr>
              <a:t>r</a:t>
            </a:r>
            <a:r>
              <a:rPr lang="en-CA" sz="1600" baseline="-25000" dirty="0" smtClean="0">
                <a:latin typeface="Arial" pitchFamily="34" charset="0"/>
                <a:cs typeface="Arial" pitchFamily="34" charset="0"/>
              </a:rPr>
              <a:t>(35)</a:t>
            </a:r>
            <a:r>
              <a:rPr lang="en-CA" sz="1600" dirty="0" smtClean="0">
                <a:latin typeface="Arial" pitchFamily="34" charset="0"/>
                <a:cs typeface="Arial" pitchFamily="34" charset="0"/>
              </a:rPr>
              <a:t> = -.55, </a:t>
            </a:r>
            <a:r>
              <a:rPr lang="en-CA" sz="1600" i="1" dirty="0" smtClean="0">
                <a:latin typeface="Arial" pitchFamily="34" charset="0"/>
                <a:cs typeface="Arial" pitchFamily="34" charset="0"/>
              </a:rPr>
              <a:t>p</a:t>
            </a:r>
            <a:r>
              <a:rPr lang="en-CA" sz="1600" dirty="0" smtClean="0">
                <a:latin typeface="Arial" pitchFamily="34" charset="0"/>
                <a:cs typeface="Arial" pitchFamily="34" charset="0"/>
              </a:rPr>
              <a:t> &lt;.05) and females (</a:t>
            </a:r>
            <a:r>
              <a:rPr lang="en-CA" sz="1600" i="1" dirty="0" smtClean="0">
                <a:latin typeface="Arial" pitchFamily="34" charset="0"/>
                <a:cs typeface="Arial" pitchFamily="34" charset="0"/>
              </a:rPr>
              <a:t>r</a:t>
            </a:r>
            <a:r>
              <a:rPr lang="en-CA" sz="1600" baseline="-25000" dirty="0" smtClean="0">
                <a:latin typeface="Arial" pitchFamily="34" charset="0"/>
                <a:cs typeface="Arial" pitchFamily="34" charset="0"/>
              </a:rPr>
              <a:t>(16)</a:t>
            </a:r>
            <a:r>
              <a:rPr lang="en-CA" sz="1600" dirty="0" smtClean="0">
                <a:latin typeface="Arial" pitchFamily="34" charset="0"/>
                <a:cs typeface="Arial" pitchFamily="34" charset="0"/>
              </a:rPr>
              <a:t> = -.71, </a:t>
            </a:r>
            <a:r>
              <a:rPr lang="en-CA" sz="1600" i="1" dirty="0" smtClean="0">
                <a:latin typeface="Arial" pitchFamily="34" charset="0"/>
                <a:cs typeface="Arial" pitchFamily="34" charset="0"/>
              </a:rPr>
              <a:t>p</a:t>
            </a:r>
            <a:r>
              <a:rPr lang="en-CA" sz="1600" dirty="0" smtClean="0">
                <a:latin typeface="Arial" pitchFamily="34" charset="0"/>
                <a:cs typeface="Arial" pitchFamily="34" charset="0"/>
              </a:rPr>
              <a:t> &lt;.05), suggesting that age might be a better predictor of neurogenesis.</a:t>
            </a:r>
          </a:p>
          <a:p>
            <a:pPr marL="342900" indent="-342900">
              <a:buFont typeface="Arial"/>
              <a:buChar char="•"/>
            </a:pPr>
            <a:r>
              <a:rPr lang="en-CA" sz="1600" dirty="0" smtClean="0">
                <a:latin typeface="Arial" pitchFamily="34" charset="0"/>
                <a:cs typeface="Arial" pitchFamily="34" charset="0"/>
              </a:rPr>
              <a:t>When factoring in body weight as a covariate the </a:t>
            </a:r>
            <a:r>
              <a:rPr lang="en-CA" sz="1600" b="1" dirty="0" smtClean="0">
                <a:latin typeface="Arial" pitchFamily="34" charset="0"/>
                <a:cs typeface="Arial" pitchFamily="34" charset="0"/>
              </a:rPr>
              <a:t>Males</a:t>
            </a:r>
            <a:r>
              <a:rPr lang="en-CA" sz="1600" dirty="0" smtClean="0">
                <a:latin typeface="Arial" pitchFamily="34" charset="0"/>
                <a:cs typeface="Arial" pitchFamily="34" charset="0"/>
              </a:rPr>
              <a:t> still showed a seasonal effect with more neurogenesis in the Fall Non-Breeding season than the Spring Breeding and Summer Non-Breeding Seasons (</a:t>
            </a:r>
            <a:r>
              <a:rPr lang="en-CA" sz="1600" i="1" dirty="0" err="1" smtClean="0">
                <a:latin typeface="Arial" pitchFamily="34" charset="0"/>
                <a:cs typeface="Arial" pitchFamily="34" charset="0"/>
              </a:rPr>
              <a:t>ps</a:t>
            </a:r>
            <a:r>
              <a:rPr lang="en-CA" sz="1600" dirty="0" smtClean="0">
                <a:latin typeface="Arial" pitchFamily="34" charset="0"/>
                <a:cs typeface="Arial" pitchFamily="34" charset="0"/>
              </a:rPr>
              <a:t> &lt;.05).</a:t>
            </a:r>
          </a:p>
          <a:p>
            <a:pPr marL="342900" indent="-342900">
              <a:buFont typeface="Arial"/>
              <a:buChar char="•"/>
            </a:pPr>
            <a:r>
              <a:rPr lang="en-CA" sz="1600" dirty="0" smtClean="0">
                <a:latin typeface="Arial" pitchFamily="34" charset="0"/>
                <a:cs typeface="Arial" pitchFamily="34" charset="0"/>
              </a:rPr>
              <a:t>The</a:t>
            </a:r>
            <a:r>
              <a:rPr lang="en-CA" sz="1600" b="1" dirty="0" smtClean="0">
                <a:latin typeface="Arial" pitchFamily="34" charset="0"/>
                <a:cs typeface="Arial" pitchFamily="34" charset="0"/>
              </a:rPr>
              <a:t> Females </a:t>
            </a:r>
            <a:r>
              <a:rPr lang="en-CA" sz="1600" dirty="0" smtClean="0">
                <a:latin typeface="Arial" pitchFamily="34" charset="0"/>
                <a:cs typeface="Arial" pitchFamily="34" charset="0"/>
              </a:rPr>
              <a:t>also now showed a seasonal effect with more neurogenesis in the Summer Non-Breeding season than in all other seasons (</a:t>
            </a:r>
            <a:r>
              <a:rPr lang="en-CA" sz="1600" i="1" dirty="0" err="1" smtClean="0">
                <a:latin typeface="Arial" pitchFamily="34" charset="0"/>
                <a:cs typeface="Arial" pitchFamily="34" charset="0"/>
              </a:rPr>
              <a:t>ps</a:t>
            </a:r>
            <a:r>
              <a:rPr lang="en-CA" sz="1600" i="1" dirty="0" smtClean="0">
                <a:latin typeface="Arial" pitchFamily="34" charset="0"/>
                <a:cs typeface="Arial" pitchFamily="34" charset="0"/>
              </a:rPr>
              <a:t> &lt;</a:t>
            </a:r>
            <a:r>
              <a:rPr lang="en-CA" sz="1600" dirty="0" smtClean="0">
                <a:latin typeface="Arial" pitchFamily="34" charset="0"/>
                <a:cs typeface="Arial" pitchFamily="34" charset="0"/>
              </a:rPr>
              <a:t>.05), but this group was too small to make meaningful conclusions.</a:t>
            </a:r>
            <a:endParaRPr lang="en-CA" sz="1600" b="1" dirty="0">
              <a:latin typeface="Arial" pitchFamily="34" charset="0"/>
              <a:cs typeface="Arial" pitchFamily="34" charset="0"/>
            </a:endParaRPr>
          </a:p>
        </p:txBody>
      </p:sp>
      <p:pic>
        <p:nvPicPr>
          <p:cNvPr id="1039" name="Picture 15"/>
          <p:cNvPicPr>
            <a:picLocks noChangeAspect="1" noChangeArrowheads="1"/>
          </p:cNvPicPr>
          <p:nvPr/>
        </p:nvPicPr>
        <p:blipFill>
          <a:blip r:embed="rId12" cstate="print"/>
          <a:srcRect/>
          <a:stretch>
            <a:fillRect/>
          </a:stretch>
        </p:blipFill>
        <p:spPr bwMode="auto">
          <a:xfrm>
            <a:off x="15468600" y="18904803"/>
            <a:ext cx="5458767" cy="3960000"/>
          </a:xfrm>
          <a:prstGeom prst="rect">
            <a:avLst/>
          </a:prstGeom>
          <a:noFill/>
          <a:ln w="9525">
            <a:noFill/>
            <a:miter lim="800000"/>
            <a:headEnd/>
            <a:tailEnd/>
          </a:ln>
          <a:effectLst/>
        </p:spPr>
      </p:pic>
      <p:pic>
        <p:nvPicPr>
          <p:cNvPr id="1040" name="Picture 16"/>
          <p:cNvPicPr>
            <a:picLocks noChangeAspect="1" noChangeArrowheads="1"/>
          </p:cNvPicPr>
          <p:nvPr/>
        </p:nvPicPr>
        <p:blipFill>
          <a:blip r:embed="rId13" cstate="print"/>
          <a:srcRect/>
          <a:stretch>
            <a:fillRect/>
          </a:stretch>
        </p:blipFill>
        <p:spPr bwMode="auto">
          <a:xfrm>
            <a:off x="21869400" y="18904803"/>
            <a:ext cx="5458767" cy="3960000"/>
          </a:xfrm>
          <a:prstGeom prst="rect">
            <a:avLst/>
          </a:prstGeom>
          <a:noFill/>
          <a:ln w="9525">
            <a:noFill/>
            <a:miter lim="800000"/>
            <a:headEnd/>
            <a:tailEnd/>
          </a:ln>
          <a:effectLst/>
        </p:spPr>
      </p:pic>
      <p:sp>
        <p:nvSpPr>
          <p:cNvPr id="113" name="TextBox 112"/>
          <p:cNvSpPr txBox="1"/>
          <p:nvPr/>
        </p:nvSpPr>
        <p:spPr>
          <a:xfrm>
            <a:off x="21259800" y="6400800"/>
            <a:ext cx="6934200" cy="5324535"/>
          </a:xfrm>
          <a:prstGeom prst="rect">
            <a:avLst/>
          </a:prstGeom>
          <a:noFill/>
        </p:spPr>
        <p:txBody>
          <a:bodyPr wrap="square" rtlCol="0">
            <a:spAutoFit/>
          </a:bodyPr>
          <a:lstStyle/>
          <a:p>
            <a:pPr marL="342900" indent="-342900">
              <a:buFont typeface="Arial"/>
              <a:buChar char="•"/>
            </a:pPr>
            <a:r>
              <a:rPr lang="en-CA" sz="2000" dirty="0" smtClean="0">
                <a:latin typeface="Arial" pitchFamily="34" charset="0"/>
                <a:cs typeface="Arial" pitchFamily="34" charset="0"/>
              </a:rPr>
              <a:t>A 2x4 ANOVA revealed no significant main effect of sex or season, nor a significant sex*season interaction. However, the interaction approached significance (p = .08) and power was an issue because of low samples in the female condition (e.g., n =2 in one group). Thus, we conducted LSD tests and still found these significant differences:</a:t>
            </a:r>
          </a:p>
          <a:p>
            <a:pPr marL="342900" indent="-342900">
              <a:buFont typeface="Arial"/>
              <a:buChar char="•"/>
            </a:pPr>
            <a:endParaRPr lang="en-CA" sz="2000" dirty="0" smtClean="0">
              <a:latin typeface="Arial" pitchFamily="34" charset="0"/>
              <a:cs typeface="Arial" pitchFamily="34" charset="0"/>
            </a:endParaRPr>
          </a:p>
          <a:p>
            <a:pPr marL="342900" indent="-342900">
              <a:buFont typeface="Arial"/>
              <a:buChar char="•"/>
            </a:pPr>
            <a:r>
              <a:rPr lang="en-CA" sz="2000" b="1" dirty="0" smtClean="0">
                <a:latin typeface="Arial" pitchFamily="34" charset="0"/>
                <a:cs typeface="Arial" pitchFamily="34" charset="0"/>
              </a:rPr>
              <a:t>Sex Differences</a:t>
            </a:r>
          </a:p>
          <a:p>
            <a:pPr marL="874121" lvl="1" indent="-342900">
              <a:buFont typeface="Arial"/>
              <a:buChar char="•"/>
            </a:pPr>
            <a:r>
              <a:rPr lang="en-CA" sz="2000" dirty="0" smtClean="0">
                <a:latin typeface="Arial" pitchFamily="34" charset="0"/>
                <a:cs typeface="Arial" pitchFamily="34" charset="0"/>
              </a:rPr>
              <a:t>In the Fall Non-Breeding Season, males had higher neurogenesis than females (</a:t>
            </a:r>
            <a:r>
              <a:rPr lang="en-CA" sz="2000" i="1" dirty="0" smtClean="0">
                <a:latin typeface="Arial" pitchFamily="34" charset="0"/>
                <a:cs typeface="Arial" pitchFamily="34" charset="0"/>
              </a:rPr>
              <a:t>p</a:t>
            </a:r>
            <a:r>
              <a:rPr lang="en-CA" sz="2000" dirty="0" smtClean="0">
                <a:latin typeface="Arial" pitchFamily="34" charset="0"/>
                <a:cs typeface="Arial" pitchFamily="34" charset="0"/>
              </a:rPr>
              <a:t> &lt;.05).</a:t>
            </a:r>
          </a:p>
          <a:p>
            <a:pPr marL="342900" indent="-342900">
              <a:buFont typeface="Arial"/>
              <a:buChar char="•"/>
            </a:pPr>
            <a:endParaRPr lang="en-CA" sz="2000" b="1" dirty="0" smtClean="0">
              <a:latin typeface="Arial" pitchFamily="34" charset="0"/>
              <a:cs typeface="Arial" pitchFamily="34" charset="0"/>
            </a:endParaRPr>
          </a:p>
          <a:p>
            <a:pPr marL="342900" indent="-342900">
              <a:buFont typeface="Arial"/>
              <a:buChar char="•"/>
            </a:pPr>
            <a:r>
              <a:rPr lang="en-CA" sz="2000" b="1" dirty="0" smtClean="0">
                <a:latin typeface="Arial" pitchFamily="34" charset="0"/>
                <a:cs typeface="Arial" pitchFamily="34" charset="0"/>
              </a:rPr>
              <a:t>Seasonal Effects</a:t>
            </a:r>
            <a:endParaRPr lang="en-CA" sz="2000" dirty="0" smtClean="0">
              <a:latin typeface="Arial" pitchFamily="34" charset="0"/>
              <a:cs typeface="Arial" pitchFamily="34" charset="0"/>
            </a:endParaRPr>
          </a:p>
          <a:p>
            <a:pPr marL="874121" lvl="1" indent="-342900">
              <a:buFont typeface="Arial"/>
              <a:buChar char="•"/>
            </a:pPr>
            <a:r>
              <a:rPr lang="en-CA" sz="2000" dirty="0" smtClean="0">
                <a:latin typeface="Arial" pitchFamily="34" charset="0"/>
                <a:cs typeface="Arial" pitchFamily="34" charset="0"/>
              </a:rPr>
              <a:t>Males exhibited a seasonal effect with more neurogenesis in the </a:t>
            </a:r>
            <a:r>
              <a:rPr lang="en-CA" sz="2000" dirty="0">
                <a:latin typeface="Arial" pitchFamily="34" charset="0"/>
                <a:cs typeface="Arial" pitchFamily="34" charset="0"/>
              </a:rPr>
              <a:t>S</a:t>
            </a:r>
            <a:r>
              <a:rPr lang="en-CA" sz="2000" dirty="0" smtClean="0">
                <a:latin typeface="Arial" pitchFamily="34" charset="0"/>
                <a:cs typeface="Arial" pitchFamily="34" charset="0"/>
              </a:rPr>
              <a:t>ummer </a:t>
            </a:r>
            <a:r>
              <a:rPr lang="en-CA" sz="2000" dirty="0">
                <a:latin typeface="Arial" pitchFamily="34" charset="0"/>
                <a:cs typeface="Arial" pitchFamily="34" charset="0"/>
              </a:rPr>
              <a:t>B</a:t>
            </a:r>
            <a:r>
              <a:rPr lang="en-CA" sz="2000" dirty="0" smtClean="0">
                <a:latin typeface="Arial" pitchFamily="34" charset="0"/>
                <a:cs typeface="Arial" pitchFamily="34" charset="0"/>
              </a:rPr>
              <a:t>reeding and Fall Non-Breeding seasons than the Spring Breeding season (</a:t>
            </a:r>
            <a:r>
              <a:rPr lang="en-CA" sz="2000" i="1" dirty="0" err="1" smtClean="0">
                <a:latin typeface="Arial" pitchFamily="34" charset="0"/>
                <a:cs typeface="Arial" pitchFamily="34" charset="0"/>
              </a:rPr>
              <a:t>ps</a:t>
            </a:r>
            <a:r>
              <a:rPr lang="en-CA" sz="2000" dirty="0" smtClean="0">
                <a:latin typeface="Arial" pitchFamily="34" charset="0"/>
                <a:cs typeface="Arial" pitchFamily="34" charset="0"/>
              </a:rPr>
              <a:t> &lt;.05). </a:t>
            </a:r>
          </a:p>
        </p:txBody>
      </p:sp>
      <p:sp>
        <p:nvSpPr>
          <p:cNvPr id="116" name="TextBox 115"/>
          <p:cNvSpPr txBox="1"/>
          <p:nvPr/>
        </p:nvSpPr>
        <p:spPr>
          <a:xfrm>
            <a:off x="29489400" y="5410200"/>
            <a:ext cx="13411200" cy="923330"/>
          </a:xfrm>
          <a:prstGeom prst="rect">
            <a:avLst/>
          </a:prstGeom>
          <a:noFill/>
        </p:spPr>
        <p:txBody>
          <a:bodyPr wrap="square" rtlCol="0">
            <a:spAutoFit/>
          </a:bodyPr>
          <a:lstStyle/>
          <a:p>
            <a:pPr algn="ctr"/>
            <a:r>
              <a:rPr lang="en-US" sz="5400" b="1" dirty="0" smtClean="0">
                <a:latin typeface="Arial" pitchFamily="34" charset="0"/>
                <a:cs typeface="Arial" pitchFamily="34" charset="0"/>
              </a:rPr>
              <a:t> </a:t>
            </a:r>
            <a:r>
              <a:rPr lang="en-US" sz="5400" b="1" dirty="0" err="1" smtClean="0">
                <a:latin typeface="Arial" pitchFamily="34" charset="0"/>
                <a:cs typeface="Arial" pitchFamily="34" charset="0"/>
              </a:rPr>
              <a:t>Hippocampal</a:t>
            </a:r>
            <a:r>
              <a:rPr lang="en-US" sz="5400" b="1" dirty="0" smtClean="0">
                <a:latin typeface="Arial" pitchFamily="34" charset="0"/>
                <a:cs typeface="Arial" pitchFamily="34" charset="0"/>
              </a:rPr>
              <a:t> Volume</a:t>
            </a:r>
            <a:endParaRPr lang="en-US" sz="5400" b="1" dirty="0">
              <a:latin typeface="Arial" pitchFamily="34" charset="0"/>
              <a:cs typeface="Arial" pitchFamily="34" charset="0"/>
            </a:endParaRPr>
          </a:p>
        </p:txBody>
      </p:sp>
      <p:pic>
        <p:nvPicPr>
          <p:cNvPr id="1041" name="Picture 17"/>
          <p:cNvPicPr>
            <a:picLocks noChangeAspect="1" noChangeArrowheads="1"/>
          </p:cNvPicPr>
          <p:nvPr/>
        </p:nvPicPr>
        <p:blipFill>
          <a:blip r:embed="rId14" cstate="print"/>
          <a:srcRect/>
          <a:stretch>
            <a:fillRect/>
          </a:stretch>
        </p:blipFill>
        <p:spPr bwMode="auto">
          <a:xfrm>
            <a:off x="29032200" y="6324600"/>
            <a:ext cx="5458767" cy="3960000"/>
          </a:xfrm>
          <a:prstGeom prst="rect">
            <a:avLst/>
          </a:prstGeom>
          <a:noFill/>
          <a:ln w="9525">
            <a:noFill/>
            <a:miter lim="800000"/>
            <a:headEnd/>
            <a:tailEnd/>
          </a:ln>
          <a:effectLst/>
        </p:spPr>
      </p:pic>
      <p:pic>
        <p:nvPicPr>
          <p:cNvPr id="1043" name="Picture 19"/>
          <p:cNvPicPr>
            <a:picLocks noChangeAspect="1" noChangeArrowheads="1"/>
          </p:cNvPicPr>
          <p:nvPr/>
        </p:nvPicPr>
        <p:blipFill>
          <a:blip r:embed="rId15" cstate="print"/>
          <a:srcRect/>
          <a:stretch>
            <a:fillRect/>
          </a:stretch>
        </p:blipFill>
        <p:spPr bwMode="auto">
          <a:xfrm>
            <a:off x="33985200" y="10439400"/>
            <a:ext cx="4962515" cy="3600000"/>
          </a:xfrm>
          <a:prstGeom prst="rect">
            <a:avLst/>
          </a:prstGeom>
          <a:noFill/>
          <a:ln w="9525">
            <a:noFill/>
            <a:miter lim="800000"/>
            <a:headEnd/>
            <a:tailEnd/>
          </a:ln>
          <a:effectLst/>
        </p:spPr>
      </p:pic>
      <p:pic>
        <p:nvPicPr>
          <p:cNvPr id="1045" name="Picture 21"/>
          <p:cNvPicPr>
            <a:picLocks noChangeAspect="1" noChangeArrowheads="1"/>
          </p:cNvPicPr>
          <p:nvPr/>
        </p:nvPicPr>
        <p:blipFill>
          <a:blip r:embed="rId16" cstate="print"/>
          <a:srcRect/>
          <a:stretch>
            <a:fillRect/>
          </a:stretch>
        </p:blipFill>
        <p:spPr bwMode="auto">
          <a:xfrm>
            <a:off x="29032200" y="14154600"/>
            <a:ext cx="4962515" cy="3600000"/>
          </a:xfrm>
          <a:prstGeom prst="rect">
            <a:avLst/>
          </a:prstGeom>
          <a:noFill/>
          <a:ln w="9525">
            <a:noFill/>
            <a:miter lim="800000"/>
            <a:headEnd/>
            <a:tailEnd/>
          </a:ln>
          <a:effectLst/>
        </p:spPr>
      </p:pic>
      <p:pic>
        <p:nvPicPr>
          <p:cNvPr id="1046" name="Picture 22"/>
          <p:cNvPicPr>
            <a:picLocks noChangeAspect="1" noChangeArrowheads="1"/>
          </p:cNvPicPr>
          <p:nvPr/>
        </p:nvPicPr>
        <p:blipFill>
          <a:blip r:embed="rId17" cstate="print"/>
          <a:srcRect/>
          <a:stretch>
            <a:fillRect/>
          </a:stretch>
        </p:blipFill>
        <p:spPr bwMode="auto">
          <a:xfrm>
            <a:off x="33975685" y="14154600"/>
            <a:ext cx="4962515" cy="3600000"/>
          </a:xfrm>
          <a:prstGeom prst="rect">
            <a:avLst/>
          </a:prstGeom>
          <a:noFill/>
          <a:ln w="9525">
            <a:noFill/>
            <a:miter lim="800000"/>
            <a:headEnd/>
            <a:tailEnd/>
          </a:ln>
          <a:effectLst/>
        </p:spPr>
      </p:pic>
      <p:sp>
        <p:nvSpPr>
          <p:cNvPr id="122" name="TextBox 121"/>
          <p:cNvSpPr txBox="1"/>
          <p:nvPr/>
        </p:nvSpPr>
        <p:spPr>
          <a:xfrm>
            <a:off x="35128200" y="6400800"/>
            <a:ext cx="7543800" cy="1938992"/>
          </a:xfrm>
          <a:prstGeom prst="rect">
            <a:avLst/>
          </a:prstGeom>
          <a:noFill/>
        </p:spPr>
        <p:txBody>
          <a:bodyPr wrap="square" rtlCol="0">
            <a:spAutoFit/>
          </a:bodyPr>
          <a:lstStyle/>
          <a:p>
            <a:endParaRPr lang="en-CA" sz="2000" dirty="0" smtClean="0">
              <a:latin typeface="Arial" pitchFamily="34" charset="0"/>
              <a:cs typeface="Arial" pitchFamily="34" charset="0"/>
            </a:endParaRPr>
          </a:p>
          <a:p>
            <a:endParaRPr lang="en-CA" sz="2000" dirty="0" smtClean="0">
              <a:latin typeface="Arial" pitchFamily="34" charset="0"/>
              <a:cs typeface="Arial" pitchFamily="34" charset="0"/>
            </a:endParaRPr>
          </a:p>
          <a:p>
            <a:pPr>
              <a:buFont typeface="Arial" pitchFamily="34" charset="0"/>
              <a:buChar char="•"/>
            </a:pPr>
            <a:endParaRPr lang="en-CA" sz="2000" dirty="0" smtClean="0">
              <a:latin typeface="Arial" pitchFamily="34" charset="0"/>
              <a:cs typeface="Arial" pitchFamily="34" charset="0"/>
            </a:endParaRPr>
          </a:p>
          <a:p>
            <a:pPr>
              <a:buFont typeface="Arial" pitchFamily="34" charset="0"/>
              <a:buChar char="•"/>
            </a:pPr>
            <a:endParaRPr lang="en-CA" sz="2000" dirty="0" smtClean="0">
              <a:latin typeface="Arial" pitchFamily="34" charset="0"/>
              <a:cs typeface="Arial" pitchFamily="34" charset="0"/>
            </a:endParaRPr>
          </a:p>
          <a:p>
            <a:pPr>
              <a:buFont typeface="Arial" pitchFamily="34" charset="0"/>
              <a:buChar char="•"/>
            </a:pPr>
            <a:endParaRPr lang="en-CA" sz="2000" dirty="0" smtClean="0">
              <a:latin typeface="Arial" pitchFamily="34" charset="0"/>
              <a:cs typeface="Arial" pitchFamily="34" charset="0"/>
            </a:endParaRPr>
          </a:p>
          <a:p>
            <a:endParaRPr lang="en-CA" sz="2000" dirty="0" smtClean="0">
              <a:latin typeface="Arial" pitchFamily="34" charset="0"/>
              <a:cs typeface="Arial" pitchFamily="34" charset="0"/>
            </a:endParaRPr>
          </a:p>
        </p:txBody>
      </p:sp>
      <p:sp>
        <p:nvSpPr>
          <p:cNvPr id="133" name="Rectangle 283">
            <a:hlinkClick r:id="rId3" action="ppaction://hlinkpres?slideindex=6&amp;slidetitle=Slide 6"/>
          </p:cNvPr>
          <p:cNvSpPr>
            <a:spLocks noChangeArrowheads="1"/>
          </p:cNvSpPr>
          <p:nvPr/>
        </p:nvSpPr>
        <p:spPr bwMode="auto">
          <a:xfrm>
            <a:off x="28956000" y="18211800"/>
            <a:ext cx="14249400" cy="9525000"/>
          </a:xfrm>
          <a:prstGeom prst="rect">
            <a:avLst/>
          </a:prstGeom>
          <a:solidFill>
            <a:schemeClr val="bg1"/>
          </a:solidFill>
          <a:ln w="76200">
            <a:solidFill>
              <a:srgbClr val="FFFF00"/>
            </a:solidFill>
            <a:miter lim="800000"/>
            <a:headEnd/>
            <a:tailEnd/>
          </a:ln>
          <a:effectLst/>
        </p:spPr>
        <p:txBody>
          <a:bodyPr wrap="none" lIns="106244" tIns="53122" rIns="106244" bIns="53122" anchor="ctr"/>
          <a:lstStyle/>
          <a:p>
            <a:endParaRPr lang="en-CA" dirty="0"/>
          </a:p>
        </p:txBody>
      </p:sp>
      <p:sp>
        <p:nvSpPr>
          <p:cNvPr id="135" name="TextBox 134"/>
          <p:cNvSpPr txBox="1"/>
          <p:nvPr/>
        </p:nvSpPr>
        <p:spPr>
          <a:xfrm>
            <a:off x="17297400" y="24003000"/>
            <a:ext cx="7696200" cy="923330"/>
          </a:xfrm>
          <a:prstGeom prst="rect">
            <a:avLst/>
          </a:prstGeom>
          <a:noFill/>
        </p:spPr>
        <p:txBody>
          <a:bodyPr wrap="square" rtlCol="0">
            <a:spAutoFit/>
          </a:bodyPr>
          <a:lstStyle/>
          <a:p>
            <a:pPr algn="ctr"/>
            <a:r>
              <a:rPr lang="en-CA" sz="5400" b="1" dirty="0" smtClean="0">
                <a:latin typeface="Arial" pitchFamily="34" charset="0"/>
                <a:cs typeface="Arial" pitchFamily="34" charset="0"/>
              </a:rPr>
              <a:t>Dentate Gyrus Volume</a:t>
            </a:r>
            <a:endParaRPr lang="en-CA" sz="5400" b="1" dirty="0">
              <a:latin typeface="Arial" pitchFamily="34" charset="0"/>
              <a:cs typeface="Arial" pitchFamily="34" charset="0"/>
            </a:endParaRPr>
          </a:p>
        </p:txBody>
      </p:sp>
      <p:pic>
        <p:nvPicPr>
          <p:cNvPr id="1047" name="Picture 23"/>
          <p:cNvPicPr>
            <a:picLocks noChangeAspect="1" noChangeArrowheads="1"/>
          </p:cNvPicPr>
          <p:nvPr/>
        </p:nvPicPr>
        <p:blipFill>
          <a:blip r:embed="rId18" cstate="print"/>
          <a:srcRect/>
          <a:stretch>
            <a:fillRect/>
          </a:stretch>
        </p:blipFill>
        <p:spPr bwMode="auto">
          <a:xfrm>
            <a:off x="29032200" y="10439400"/>
            <a:ext cx="4962515" cy="3600000"/>
          </a:xfrm>
          <a:prstGeom prst="rect">
            <a:avLst/>
          </a:prstGeom>
          <a:noFill/>
          <a:ln w="9525">
            <a:noFill/>
            <a:miter lim="800000"/>
            <a:headEnd/>
            <a:tailEnd/>
          </a:ln>
          <a:effectLst/>
        </p:spPr>
      </p:pic>
      <p:pic>
        <p:nvPicPr>
          <p:cNvPr id="1049" name="Picture 25"/>
          <p:cNvPicPr>
            <a:picLocks noChangeAspect="1" noChangeArrowheads="1"/>
          </p:cNvPicPr>
          <p:nvPr/>
        </p:nvPicPr>
        <p:blipFill>
          <a:blip r:embed="rId19" cstate="print"/>
          <a:srcRect/>
          <a:stretch>
            <a:fillRect/>
          </a:stretch>
        </p:blipFill>
        <p:spPr bwMode="auto">
          <a:xfrm>
            <a:off x="22440899" y="24936900"/>
            <a:ext cx="4962514" cy="3600000"/>
          </a:xfrm>
          <a:prstGeom prst="rect">
            <a:avLst/>
          </a:prstGeom>
          <a:noFill/>
          <a:ln w="9525">
            <a:noFill/>
            <a:miter lim="800000"/>
            <a:headEnd/>
            <a:tailEnd/>
          </a:ln>
          <a:effectLst/>
        </p:spPr>
      </p:pic>
      <p:pic>
        <p:nvPicPr>
          <p:cNvPr id="1050" name="Picture 26"/>
          <p:cNvPicPr>
            <a:picLocks noChangeAspect="1" noChangeArrowheads="1"/>
          </p:cNvPicPr>
          <p:nvPr/>
        </p:nvPicPr>
        <p:blipFill>
          <a:blip r:embed="rId20" cstate="print"/>
          <a:srcRect/>
          <a:stretch>
            <a:fillRect/>
          </a:stretch>
        </p:blipFill>
        <p:spPr bwMode="auto">
          <a:xfrm>
            <a:off x="22440899" y="28575000"/>
            <a:ext cx="4962514" cy="3600000"/>
          </a:xfrm>
          <a:prstGeom prst="rect">
            <a:avLst/>
          </a:prstGeom>
          <a:noFill/>
          <a:ln w="9525">
            <a:noFill/>
            <a:miter lim="800000"/>
            <a:headEnd/>
            <a:tailEnd/>
          </a:ln>
          <a:effectLst/>
        </p:spPr>
      </p:pic>
      <p:sp>
        <p:nvSpPr>
          <p:cNvPr id="138" name="TextBox 137"/>
          <p:cNvSpPr txBox="1"/>
          <p:nvPr/>
        </p:nvSpPr>
        <p:spPr>
          <a:xfrm>
            <a:off x="14859000" y="29032200"/>
            <a:ext cx="6477000" cy="2554545"/>
          </a:xfrm>
          <a:prstGeom prst="rect">
            <a:avLst/>
          </a:prstGeom>
          <a:noFill/>
        </p:spPr>
        <p:txBody>
          <a:bodyPr wrap="square" rtlCol="0">
            <a:spAutoFit/>
          </a:bodyPr>
          <a:lstStyle/>
          <a:p>
            <a:pPr marL="342900" indent="-342900">
              <a:buFont typeface="Arial"/>
              <a:buChar char="•"/>
            </a:pPr>
            <a:r>
              <a:rPr lang="en-CA" sz="1600" dirty="0" smtClean="0">
                <a:latin typeface="Arial" pitchFamily="34" charset="0"/>
                <a:cs typeface="Arial" pitchFamily="34" charset="0"/>
              </a:rPr>
              <a:t>An effect of season was found in the males, whereby DG volume was larger in the Summer Non-Breeding season than in the Summer Breeding season (</a:t>
            </a:r>
            <a:r>
              <a:rPr lang="en-CA" sz="1600" i="1" dirty="0" smtClean="0">
                <a:latin typeface="Arial" pitchFamily="34" charset="0"/>
                <a:cs typeface="Arial" pitchFamily="34" charset="0"/>
              </a:rPr>
              <a:t>p</a:t>
            </a:r>
            <a:r>
              <a:rPr lang="en-CA" sz="1600" dirty="0" smtClean="0">
                <a:latin typeface="Arial" pitchFamily="34" charset="0"/>
                <a:cs typeface="Arial" pitchFamily="34" charset="0"/>
              </a:rPr>
              <a:t> &lt;.05).</a:t>
            </a:r>
          </a:p>
          <a:p>
            <a:pPr marL="342900" indent="-342900">
              <a:buFont typeface="Arial"/>
              <a:buChar char="•"/>
            </a:pPr>
            <a:r>
              <a:rPr lang="en-CA" sz="1600" dirty="0" smtClean="0">
                <a:latin typeface="Arial" pitchFamily="34" charset="0"/>
                <a:cs typeface="Arial" pitchFamily="34" charset="0"/>
              </a:rPr>
              <a:t>Controlling for body weight or lens weight did not change this result</a:t>
            </a:r>
            <a:r>
              <a:rPr lang="en-CA" sz="1600" dirty="0">
                <a:latin typeface="Arial" pitchFamily="34" charset="0"/>
                <a:cs typeface="Arial" pitchFamily="34" charset="0"/>
              </a:rPr>
              <a:t>. </a:t>
            </a:r>
            <a:endParaRPr lang="en-CA" sz="1600" dirty="0" smtClean="0">
              <a:latin typeface="Arial" pitchFamily="34" charset="0"/>
              <a:cs typeface="Arial" pitchFamily="34" charset="0"/>
            </a:endParaRPr>
          </a:p>
          <a:p>
            <a:pPr marL="342900" indent="-342900">
              <a:buFont typeface="Arial"/>
              <a:buChar char="•"/>
            </a:pPr>
            <a:endParaRPr lang="en-CA" sz="1600" dirty="0" smtClean="0">
              <a:latin typeface="Arial" pitchFamily="34" charset="0"/>
              <a:cs typeface="Arial" pitchFamily="34" charset="0"/>
            </a:endParaRPr>
          </a:p>
          <a:p>
            <a:pPr marL="342900" indent="-342900">
              <a:buFont typeface="Arial"/>
              <a:buChar char="•"/>
            </a:pPr>
            <a:r>
              <a:rPr lang="en-CA" sz="1600" dirty="0">
                <a:latin typeface="Arial" pitchFamily="34" charset="0"/>
                <a:cs typeface="Arial" pitchFamily="34" charset="0"/>
              </a:rPr>
              <a:t>No sex differences were found</a:t>
            </a:r>
            <a:r>
              <a:rPr lang="en-CA" sz="1600" dirty="0" smtClean="0">
                <a:latin typeface="Arial" pitchFamily="34" charset="0"/>
                <a:cs typeface="Arial" pitchFamily="34" charset="0"/>
              </a:rPr>
              <a:t>.</a:t>
            </a:r>
          </a:p>
          <a:p>
            <a:pPr marL="342900" indent="-342900">
              <a:buFont typeface="Arial"/>
              <a:buChar char="•"/>
            </a:pPr>
            <a:endParaRPr lang="en-CA" sz="1600" dirty="0">
              <a:latin typeface="Arial" pitchFamily="34" charset="0"/>
              <a:cs typeface="Arial" pitchFamily="34" charset="0"/>
            </a:endParaRPr>
          </a:p>
          <a:p>
            <a:pPr marL="342900" indent="-342900">
              <a:buFont typeface="Arial"/>
              <a:buChar char="•"/>
            </a:pPr>
            <a:r>
              <a:rPr lang="en-CA" sz="1600" dirty="0" smtClean="0">
                <a:latin typeface="Arial" pitchFamily="34" charset="0"/>
                <a:cs typeface="Arial" pitchFamily="34" charset="0"/>
              </a:rPr>
              <a:t>Neurogenesis </a:t>
            </a:r>
            <a:r>
              <a:rPr lang="en-CA" sz="1600" dirty="0">
                <a:latin typeface="Arial" pitchFamily="34" charset="0"/>
                <a:cs typeface="Arial" pitchFamily="34" charset="0"/>
              </a:rPr>
              <a:t>and DG volume were not significantly correlated in either </a:t>
            </a:r>
            <a:r>
              <a:rPr lang="en-CA" sz="1600" dirty="0" smtClean="0">
                <a:latin typeface="Arial" pitchFamily="34" charset="0"/>
                <a:cs typeface="Arial" pitchFamily="34" charset="0"/>
              </a:rPr>
              <a:t>sex.</a:t>
            </a:r>
          </a:p>
        </p:txBody>
      </p:sp>
      <p:sp>
        <p:nvSpPr>
          <p:cNvPr id="146" name="TextBox 145"/>
          <p:cNvSpPr txBox="1"/>
          <p:nvPr/>
        </p:nvSpPr>
        <p:spPr>
          <a:xfrm>
            <a:off x="29337000" y="18202870"/>
            <a:ext cx="13411200" cy="923330"/>
          </a:xfrm>
          <a:prstGeom prst="rect">
            <a:avLst/>
          </a:prstGeom>
          <a:noFill/>
        </p:spPr>
        <p:txBody>
          <a:bodyPr wrap="square" rtlCol="0">
            <a:spAutoFit/>
          </a:bodyPr>
          <a:lstStyle/>
          <a:p>
            <a:pPr algn="ctr"/>
            <a:r>
              <a:rPr lang="en-US" sz="5400" b="1" dirty="0" smtClean="0">
                <a:latin typeface="Arial" pitchFamily="34" charset="0"/>
                <a:cs typeface="Arial" pitchFamily="34" charset="0"/>
              </a:rPr>
              <a:t> Conclusions</a:t>
            </a:r>
            <a:endParaRPr lang="en-US" sz="5400" b="1" dirty="0">
              <a:latin typeface="Arial" pitchFamily="34" charset="0"/>
              <a:cs typeface="Arial" pitchFamily="34" charset="0"/>
            </a:endParaRPr>
          </a:p>
        </p:txBody>
      </p:sp>
      <p:sp>
        <p:nvSpPr>
          <p:cNvPr id="147" name="TextBox 146"/>
          <p:cNvSpPr txBox="1"/>
          <p:nvPr/>
        </p:nvSpPr>
        <p:spPr>
          <a:xfrm>
            <a:off x="29108400" y="19126200"/>
            <a:ext cx="14097000" cy="8279189"/>
          </a:xfrm>
          <a:prstGeom prst="rect">
            <a:avLst/>
          </a:prstGeom>
          <a:noFill/>
        </p:spPr>
        <p:txBody>
          <a:bodyPr wrap="square" rtlCol="0">
            <a:spAutoFit/>
          </a:bodyPr>
          <a:lstStyle/>
          <a:p>
            <a:pPr marL="457200" indent="-457200">
              <a:buFont typeface="Arial"/>
              <a:buChar char="•"/>
            </a:pPr>
            <a:r>
              <a:rPr lang="en-CA" dirty="0" smtClean="0">
                <a:latin typeface="Arial" pitchFamily="34" charset="0"/>
                <a:cs typeface="Arial" pitchFamily="34" charset="0"/>
              </a:rPr>
              <a:t>The present findings demonstrate the phenomenon of adult neurogenesis in the Eastern chipmunk, which is the first report of its kind, to our knowledge, in this particular species.</a:t>
            </a:r>
          </a:p>
          <a:p>
            <a:pPr marL="457200" indent="-457200">
              <a:buFont typeface="Arial"/>
              <a:buChar char="•"/>
            </a:pPr>
            <a:endParaRPr lang="en-CA" dirty="0" smtClean="0">
              <a:latin typeface="Arial" pitchFamily="34" charset="0"/>
              <a:cs typeface="Arial" pitchFamily="34" charset="0"/>
            </a:endParaRPr>
          </a:p>
          <a:p>
            <a:pPr marL="457200" indent="-457200">
              <a:buFont typeface="Arial"/>
              <a:buChar char="•"/>
            </a:pPr>
            <a:r>
              <a:rPr lang="en-CA" dirty="0" smtClean="0">
                <a:latin typeface="Arial" pitchFamily="34" charset="0"/>
                <a:cs typeface="Arial" pitchFamily="34" charset="0"/>
              </a:rPr>
              <a:t>We found that in male chipmunks, neurogenesis was highest in the fall.  However, the effect was better predicted by an age-related factor (lens weight). Similarly, neurogenesis in the female chipmunks was stable across seasons. Thus, neurogenesis does not truly fluctuate across seasons in the chipmunk.</a:t>
            </a:r>
          </a:p>
          <a:p>
            <a:pPr marL="457200" indent="-457200">
              <a:buFont typeface="Arial"/>
              <a:buChar char="•"/>
            </a:pPr>
            <a:endParaRPr lang="en-CA" dirty="0" smtClean="0">
              <a:latin typeface="Arial" pitchFamily="34" charset="0"/>
              <a:cs typeface="Arial" pitchFamily="34" charset="0"/>
            </a:endParaRPr>
          </a:p>
          <a:p>
            <a:pPr marL="457200" indent="-457200">
              <a:buFont typeface="Arial"/>
              <a:buChar char="•"/>
            </a:pPr>
            <a:r>
              <a:rPr lang="en-CA" dirty="0" smtClean="0">
                <a:latin typeface="Arial" pitchFamily="34" charset="0"/>
                <a:cs typeface="Arial" pitchFamily="34" charset="0"/>
              </a:rPr>
              <a:t>Despite not finding any significant sex differences in neurogenesis, </a:t>
            </a:r>
            <a:r>
              <a:rPr lang="en-CA" dirty="0">
                <a:latin typeface="Arial" pitchFamily="34" charset="0"/>
                <a:cs typeface="Arial" pitchFamily="34" charset="0"/>
              </a:rPr>
              <a:t>w</a:t>
            </a:r>
            <a:r>
              <a:rPr lang="en-CA" dirty="0" smtClean="0">
                <a:latin typeface="Arial" pitchFamily="34" charset="0"/>
                <a:cs typeface="Arial" pitchFamily="34" charset="0"/>
              </a:rPr>
              <a:t>e found greater HPC volumes in the males than in the females when controlling for age. This type of finding is common in mammals.</a:t>
            </a:r>
          </a:p>
          <a:p>
            <a:pPr marL="457200" indent="-457200">
              <a:buFont typeface="Arial"/>
              <a:buChar char="•"/>
            </a:pPr>
            <a:endParaRPr lang="en-CA" dirty="0" smtClean="0">
              <a:latin typeface="Arial" pitchFamily="34" charset="0"/>
              <a:cs typeface="Arial" pitchFamily="34" charset="0"/>
            </a:endParaRPr>
          </a:p>
          <a:p>
            <a:pPr marL="457200" indent="-457200">
              <a:buFont typeface="Arial"/>
              <a:buChar char="•"/>
            </a:pPr>
            <a:r>
              <a:rPr lang="en-CA" dirty="0" smtClean="0">
                <a:latin typeface="Arial" pitchFamily="34" charset="0"/>
                <a:cs typeface="Arial" pitchFamily="34" charset="0"/>
              </a:rPr>
              <a:t>Therefore, despite seemingly finding changes in neurogenesis across seasons and sex, a validated marker of age (lens weight), was the best predictor of neurogenesis. The decrease in neurogenesis with age is a well established phenomenon.</a:t>
            </a:r>
          </a:p>
          <a:p>
            <a:pPr marL="457200" indent="-457200">
              <a:buFont typeface="Arial"/>
              <a:buChar char="•"/>
            </a:pPr>
            <a:endParaRPr lang="en-CA" dirty="0" smtClean="0">
              <a:latin typeface="Arial" pitchFamily="34" charset="0"/>
              <a:cs typeface="Arial" pitchFamily="34" charset="0"/>
            </a:endParaRPr>
          </a:p>
          <a:p>
            <a:pPr marL="457200" indent="-457200">
              <a:buFont typeface="Arial"/>
              <a:buChar char="•"/>
            </a:pPr>
            <a:r>
              <a:rPr lang="en-CA" dirty="0" smtClean="0">
                <a:latin typeface="Arial" pitchFamily="34" charset="0"/>
                <a:cs typeface="Arial" pitchFamily="34" charset="0"/>
              </a:rPr>
              <a:t>Future studies must therefore more accurately factor in age when examining sex and seasonal changes in neurogenesis.</a:t>
            </a:r>
          </a:p>
        </p:txBody>
      </p:sp>
      <p:sp>
        <p:nvSpPr>
          <p:cNvPr id="149" name="TextBox 148"/>
          <p:cNvSpPr txBox="1"/>
          <p:nvPr/>
        </p:nvSpPr>
        <p:spPr>
          <a:xfrm>
            <a:off x="7391400" y="26785431"/>
            <a:ext cx="4724400" cy="2246769"/>
          </a:xfrm>
          <a:prstGeom prst="rect">
            <a:avLst/>
          </a:prstGeom>
          <a:noFill/>
        </p:spPr>
        <p:txBody>
          <a:bodyPr wrap="square" rtlCol="0">
            <a:spAutoFit/>
          </a:bodyPr>
          <a:lstStyle/>
          <a:p>
            <a:pPr marL="457200" indent="-457200">
              <a:buFont typeface="Arial"/>
              <a:buChar char="•"/>
            </a:pPr>
            <a:r>
              <a:rPr lang="en-CA" dirty="0" smtClean="0">
                <a:latin typeface="Arial" pitchFamily="34" charset="0"/>
                <a:cs typeface="Arial" pitchFamily="34" charset="0"/>
              </a:rPr>
              <a:t>Photomicrograph of DCX+ cells (red) in the chipmunk dentate </a:t>
            </a:r>
            <a:r>
              <a:rPr lang="en-CA" dirty="0" err="1" smtClean="0">
                <a:latin typeface="Arial" pitchFamily="34" charset="0"/>
                <a:cs typeface="Arial" pitchFamily="34" charset="0"/>
              </a:rPr>
              <a:t>gyrus</a:t>
            </a:r>
            <a:r>
              <a:rPr lang="en-CA" dirty="0" smtClean="0">
                <a:latin typeface="Arial" pitchFamily="34" charset="0"/>
                <a:cs typeface="Arial" pitchFamily="34" charset="0"/>
              </a:rPr>
              <a:t> counterstained with DAPI (blue). </a:t>
            </a:r>
            <a:endParaRPr lang="en-CA" b="1" dirty="0">
              <a:latin typeface="Arial" pitchFamily="34" charset="0"/>
              <a:cs typeface="Arial" pitchFamily="34" charset="0"/>
            </a:endParaRPr>
          </a:p>
        </p:txBody>
      </p:sp>
      <p:sp>
        <p:nvSpPr>
          <p:cNvPr id="150" name="TextBox 149"/>
          <p:cNvSpPr txBox="1"/>
          <p:nvPr/>
        </p:nvSpPr>
        <p:spPr>
          <a:xfrm>
            <a:off x="838200" y="29718000"/>
            <a:ext cx="12420600" cy="2431435"/>
          </a:xfrm>
          <a:prstGeom prst="rect">
            <a:avLst/>
          </a:prstGeom>
          <a:noFill/>
        </p:spPr>
        <p:txBody>
          <a:bodyPr wrap="square" rtlCol="0">
            <a:spAutoFit/>
          </a:bodyPr>
          <a:lstStyle/>
          <a:p>
            <a:r>
              <a:rPr lang="en-US" sz="4000" b="1" dirty="0" smtClean="0">
                <a:latin typeface="Arial" pitchFamily="34" charset="0"/>
                <a:cs typeface="Arial" pitchFamily="34" charset="0"/>
              </a:rPr>
              <a:t>Age Estimation</a:t>
            </a:r>
            <a:endParaRPr lang="en-US" sz="4400" b="1" dirty="0" smtClean="0">
              <a:latin typeface="Arial" pitchFamily="34" charset="0"/>
              <a:cs typeface="Arial" pitchFamily="34" charset="0"/>
            </a:endParaRPr>
          </a:p>
          <a:p>
            <a:pPr marL="457200" indent="-457200">
              <a:buFont typeface="Arial"/>
              <a:buChar char="•"/>
            </a:pPr>
            <a:r>
              <a:rPr lang="en-US" dirty="0" smtClean="0">
                <a:latin typeface="Arial" pitchFamily="34" charset="0"/>
                <a:cs typeface="Arial" pitchFamily="34" charset="0"/>
              </a:rPr>
              <a:t>In order to provide a relative measure of age to be used as a covariate in our analyses, two factors were considered: </a:t>
            </a:r>
          </a:p>
          <a:p>
            <a:pPr marL="1045571" lvl="1" indent="-514350">
              <a:buFont typeface="+mj-lt"/>
              <a:buAutoNum type="arabicPeriod"/>
            </a:pPr>
            <a:r>
              <a:rPr lang="en-US" dirty="0" smtClean="0">
                <a:latin typeface="Arial" pitchFamily="34" charset="0"/>
                <a:cs typeface="Arial" pitchFamily="34" charset="0"/>
              </a:rPr>
              <a:t>Body weight</a:t>
            </a:r>
          </a:p>
          <a:p>
            <a:pPr marL="1045571" lvl="1" indent="-514350">
              <a:buFont typeface="+mj-lt"/>
              <a:buAutoNum type="arabicPeriod"/>
            </a:pPr>
            <a:r>
              <a:rPr lang="en-US" dirty="0" smtClean="0">
                <a:latin typeface="Arial" pitchFamily="34" charset="0"/>
                <a:cs typeface="Arial" pitchFamily="34" charset="0"/>
              </a:rPr>
              <a:t>Eye </a:t>
            </a:r>
            <a:r>
              <a:rPr lang="en-US" dirty="0">
                <a:latin typeface="Arial" pitchFamily="34" charset="0"/>
                <a:cs typeface="Arial" pitchFamily="34" charset="0"/>
              </a:rPr>
              <a:t>lens </a:t>
            </a:r>
            <a:r>
              <a:rPr lang="en-US" dirty="0" smtClean="0">
                <a:latin typeface="Arial" pitchFamily="34" charset="0"/>
                <a:cs typeface="Arial" pitchFamily="34" charset="0"/>
              </a:rPr>
              <a:t>weight</a:t>
            </a:r>
            <a:r>
              <a:rPr lang="en-US" baseline="30000" dirty="0" smtClean="0">
                <a:latin typeface="Arial" pitchFamily="34" charset="0"/>
                <a:cs typeface="Arial" pitchFamily="34" charset="0"/>
              </a:rPr>
              <a:t>9</a:t>
            </a:r>
            <a:r>
              <a:rPr lang="en-US" dirty="0">
                <a:latin typeface="Arial" pitchFamily="34" charset="0"/>
                <a:cs typeface="Arial" pitchFamily="34" charset="0"/>
              </a:rPr>
              <a:t>. </a:t>
            </a:r>
            <a:endParaRPr lang="en-CA" dirty="0"/>
          </a:p>
        </p:txBody>
      </p:sp>
      <p:pic>
        <p:nvPicPr>
          <p:cNvPr id="1026" name="Picture 2"/>
          <p:cNvPicPr>
            <a:picLocks noChangeAspect="1" noChangeArrowheads="1"/>
          </p:cNvPicPr>
          <p:nvPr/>
        </p:nvPicPr>
        <p:blipFill>
          <a:blip r:embed="rId21" cstate="print"/>
          <a:srcRect/>
          <a:stretch>
            <a:fillRect/>
          </a:stretch>
        </p:blipFill>
        <p:spPr bwMode="auto">
          <a:xfrm>
            <a:off x="15087599" y="24936900"/>
            <a:ext cx="4962514" cy="3600000"/>
          </a:xfrm>
          <a:prstGeom prst="rect">
            <a:avLst/>
          </a:prstGeom>
          <a:noFill/>
          <a:ln w="9525">
            <a:noFill/>
            <a:miter lim="800000"/>
            <a:headEnd/>
            <a:tailEnd/>
          </a:ln>
          <a:effectLst/>
        </p:spPr>
      </p:pic>
      <p:sp>
        <p:nvSpPr>
          <p:cNvPr id="86" name="TextBox 85"/>
          <p:cNvSpPr txBox="1"/>
          <p:nvPr/>
        </p:nvSpPr>
        <p:spPr>
          <a:xfrm>
            <a:off x="14325600" y="11593353"/>
            <a:ext cx="7086600" cy="461665"/>
          </a:xfrm>
          <a:prstGeom prst="rect">
            <a:avLst/>
          </a:prstGeom>
          <a:noFill/>
        </p:spPr>
        <p:txBody>
          <a:bodyPr wrap="square" rtlCol="0">
            <a:spAutoFit/>
          </a:bodyPr>
          <a:lstStyle/>
          <a:p>
            <a:pPr algn="ctr"/>
            <a:r>
              <a:rPr lang="en-CA" sz="2400" b="1" u="sng" dirty="0" smtClean="0">
                <a:latin typeface="Arial" pitchFamily="34" charset="0"/>
                <a:cs typeface="Arial" pitchFamily="34" charset="0"/>
              </a:rPr>
              <a:t>Controlling for body </a:t>
            </a:r>
            <a:r>
              <a:rPr lang="en-CA" sz="2400" b="1" u="sng" dirty="0">
                <a:latin typeface="Arial" pitchFamily="34" charset="0"/>
                <a:cs typeface="Arial" pitchFamily="34" charset="0"/>
              </a:rPr>
              <a:t>w</a:t>
            </a:r>
            <a:r>
              <a:rPr lang="en-CA" sz="2400" b="1" u="sng" dirty="0" smtClean="0">
                <a:latin typeface="Arial" pitchFamily="34" charset="0"/>
                <a:cs typeface="Arial" pitchFamily="34" charset="0"/>
              </a:rPr>
              <a:t>eight as an index of age</a:t>
            </a:r>
          </a:p>
        </p:txBody>
      </p:sp>
      <p:sp>
        <p:nvSpPr>
          <p:cNvPr id="87" name="TextBox 86"/>
          <p:cNvSpPr txBox="1"/>
          <p:nvPr/>
        </p:nvSpPr>
        <p:spPr>
          <a:xfrm>
            <a:off x="14592300" y="22943403"/>
            <a:ext cx="13335000" cy="830997"/>
          </a:xfrm>
          <a:prstGeom prst="rect">
            <a:avLst/>
          </a:prstGeom>
          <a:noFill/>
        </p:spPr>
        <p:txBody>
          <a:bodyPr wrap="square" rtlCol="0">
            <a:spAutoFit/>
          </a:bodyPr>
          <a:lstStyle/>
          <a:p>
            <a:pPr marL="342900" indent="-342900">
              <a:buFont typeface="Arial"/>
              <a:buChar char="•"/>
            </a:pPr>
            <a:r>
              <a:rPr lang="en-CA" sz="1600" dirty="0" smtClean="0">
                <a:latin typeface="Arial" pitchFamily="34" charset="0"/>
                <a:cs typeface="Arial" pitchFamily="34" charset="0"/>
              </a:rPr>
              <a:t>Neurogenesis and weight weight were negatively correlated </a:t>
            </a:r>
            <a:r>
              <a:rPr lang="en-CA" sz="1600" dirty="0">
                <a:latin typeface="Arial" pitchFamily="34" charset="0"/>
                <a:cs typeface="Arial" pitchFamily="34" charset="0"/>
              </a:rPr>
              <a:t>in both males (</a:t>
            </a:r>
            <a:r>
              <a:rPr lang="en-CA" sz="1600" i="1" dirty="0">
                <a:latin typeface="Arial" pitchFamily="34" charset="0"/>
                <a:cs typeface="Arial" pitchFamily="34" charset="0"/>
              </a:rPr>
              <a:t>r</a:t>
            </a:r>
            <a:r>
              <a:rPr lang="en-CA" sz="1600" baseline="-25000" dirty="0">
                <a:latin typeface="Arial" pitchFamily="34" charset="0"/>
                <a:cs typeface="Arial" pitchFamily="34" charset="0"/>
              </a:rPr>
              <a:t>(35)</a:t>
            </a:r>
            <a:r>
              <a:rPr lang="en-CA" sz="1600" dirty="0">
                <a:latin typeface="Arial" pitchFamily="34" charset="0"/>
                <a:cs typeface="Arial" pitchFamily="34" charset="0"/>
              </a:rPr>
              <a:t> = -.79, </a:t>
            </a:r>
            <a:r>
              <a:rPr lang="en-CA" sz="1600" i="1" dirty="0">
                <a:latin typeface="Arial" pitchFamily="34" charset="0"/>
                <a:cs typeface="Arial" pitchFamily="34" charset="0"/>
              </a:rPr>
              <a:t>p</a:t>
            </a:r>
            <a:r>
              <a:rPr lang="en-CA" sz="1600" dirty="0">
                <a:latin typeface="Arial" pitchFamily="34" charset="0"/>
                <a:cs typeface="Arial" pitchFamily="34" charset="0"/>
              </a:rPr>
              <a:t> &lt;.001) and females (</a:t>
            </a:r>
            <a:r>
              <a:rPr lang="en-CA" sz="1600" i="1" dirty="0">
                <a:latin typeface="Arial" pitchFamily="34" charset="0"/>
                <a:cs typeface="Arial" pitchFamily="34" charset="0"/>
              </a:rPr>
              <a:t>r</a:t>
            </a:r>
            <a:r>
              <a:rPr lang="en-CA" sz="1600" baseline="-25000" dirty="0">
                <a:latin typeface="Arial" pitchFamily="34" charset="0"/>
                <a:cs typeface="Arial" pitchFamily="34" charset="0"/>
              </a:rPr>
              <a:t>(16)</a:t>
            </a:r>
            <a:r>
              <a:rPr lang="en-CA" sz="1600" dirty="0">
                <a:latin typeface="Arial" pitchFamily="34" charset="0"/>
                <a:cs typeface="Arial" pitchFamily="34" charset="0"/>
              </a:rPr>
              <a:t> = -.87, </a:t>
            </a:r>
            <a:r>
              <a:rPr lang="en-CA" sz="1600" i="1" dirty="0">
                <a:latin typeface="Arial" pitchFamily="34" charset="0"/>
                <a:cs typeface="Arial" pitchFamily="34" charset="0"/>
              </a:rPr>
              <a:t>p</a:t>
            </a:r>
            <a:r>
              <a:rPr lang="en-CA" sz="1600" dirty="0">
                <a:latin typeface="Arial" pitchFamily="34" charset="0"/>
                <a:cs typeface="Arial" pitchFamily="34" charset="0"/>
              </a:rPr>
              <a:t> &lt;.001</a:t>
            </a:r>
            <a:r>
              <a:rPr lang="en-CA" sz="1600" dirty="0" smtClean="0">
                <a:latin typeface="Arial" pitchFamily="34" charset="0"/>
                <a:cs typeface="Arial" pitchFamily="34" charset="0"/>
              </a:rPr>
              <a:t>), again suggesting that age might be a better predictor of neurogenesis.</a:t>
            </a:r>
          </a:p>
          <a:p>
            <a:pPr marL="342900" indent="-342900">
              <a:buFont typeface="Arial"/>
              <a:buChar char="•"/>
            </a:pPr>
            <a:r>
              <a:rPr lang="en-CA" sz="1600" dirty="0" smtClean="0">
                <a:latin typeface="Arial" pitchFamily="34" charset="0"/>
                <a:cs typeface="Arial" pitchFamily="34" charset="0"/>
              </a:rPr>
              <a:t>When factoring in lens weight as a covariate the </a:t>
            </a:r>
            <a:r>
              <a:rPr lang="en-CA" sz="1600" b="1" dirty="0" smtClean="0">
                <a:latin typeface="Arial" pitchFamily="34" charset="0"/>
                <a:cs typeface="Arial" pitchFamily="34" charset="0"/>
              </a:rPr>
              <a:t>Males </a:t>
            </a:r>
            <a:r>
              <a:rPr lang="en-CA" sz="1600" dirty="0" smtClean="0">
                <a:latin typeface="Arial" pitchFamily="34" charset="0"/>
                <a:cs typeface="Arial" pitchFamily="34" charset="0"/>
              </a:rPr>
              <a:t>and the</a:t>
            </a:r>
            <a:r>
              <a:rPr lang="en-CA" sz="1600" b="1" dirty="0" smtClean="0">
                <a:latin typeface="Arial" pitchFamily="34" charset="0"/>
                <a:cs typeface="Arial" pitchFamily="34" charset="0"/>
              </a:rPr>
              <a:t> Females</a:t>
            </a:r>
            <a:r>
              <a:rPr lang="en-CA" sz="1600" dirty="0" smtClean="0">
                <a:latin typeface="Arial" pitchFamily="34" charset="0"/>
                <a:cs typeface="Arial" pitchFamily="34" charset="0"/>
              </a:rPr>
              <a:t> no longer showed a significant seasonal effect.</a:t>
            </a:r>
          </a:p>
        </p:txBody>
      </p:sp>
      <p:sp>
        <p:nvSpPr>
          <p:cNvPr id="88" name="TextBox 87"/>
          <p:cNvSpPr txBox="1"/>
          <p:nvPr/>
        </p:nvSpPr>
        <p:spPr>
          <a:xfrm>
            <a:off x="14478000" y="18100893"/>
            <a:ext cx="7086600" cy="461665"/>
          </a:xfrm>
          <a:prstGeom prst="rect">
            <a:avLst/>
          </a:prstGeom>
          <a:noFill/>
        </p:spPr>
        <p:txBody>
          <a:bodyPr wrap="square" rtlCol="0">
            <a:spAutoFit/>
          </a:bodyPr>
          <a:lstStyle/>
          <a:p>
            <a:pPr algn="ctr"/>
            <a:r>
              <a:rPr lang="en-CA" sz="2400" b="1" u="sng" dirty="0" smtClean="0">
                <a:latin typeface="Arial" pitchFamily="34" charset="0"/>
                <a:cs typeface="Arial" pitchFamily="34" charset="0"/>
              </a:rPr>
              <a:t>Controlling for lens weight as an index of age</a:t>
            </a:r>
          </a:p>
        </p:txBody>
      </p:sp>
      <p:sp>
        <p:nvSpPr>
          <p:cNvPr id="79" name="TextBox 78"/>
          <p:cNvSpPr txBox="1"/>
          <p:nvPr/>
        </p:nvSpPr>
        <p:spPr>
          <a:xfrm>
            <a:off x="38785800" y="10439400"/>
            <a:ext cx="3886200" cy="646331"/>
          </a:xfrm>
          <a:prstGeom prst="rect">
            <a:avLst/>
          </a:prstGeom>
          <a:noFill/>
        </p:spPr>
        <p:txBody>
          <a:bodyPr wrap="square" rtlCol="0">
            <a:spAutoFit/>
          </a:bodyPr>
          <a:lstStyle/>
          <a:p>
            <a:r>
              <a:rPr lang="en-CA" sz="1800" b="1" u="sng" dirty="0" smtClean="0">
                <a:latin typeface="Arial" pitchFamily="34" charset="0"/>
                <a:cs typeface="Arial" pitchFamily="34" charset="0"/>
              </a:rPr>
              <a:t>Controlling for body weight as an </a:t>
            </a:r>
            <a:r>
              <a:rPr lang="en-CA" sz="1600" b="1" u="sng" dirty="0" smtClean="0">
                <a:latin typeface="Arial" pitchFamily="34" charset="0"/>
                <a:cs typeface="Arial" pitchFamily="34" charset="0"/>
              </a:rPr>
              <a:t>index</a:t>
            </a:r>
            <a:r>
              <a:rPr lang="en-CA" sz="1800" b="1" u="sng" dirty="0" smtClean="0">
                <a:latin typeface="Arial" pitchFamily="34" charset="0"/>
                <a:cs typeface="Arial" pitchFamily="34" charset="0"/>
              </a:rPr>
              <a:t> of age</a:t>
            </a:r>
          </a:p>
        </p:txBody>
      </p:sp>
      <p:sp>
        <p:nvSpPr>
          <p:cNvPr id="80" name="TextBox 79"/>
          <p:cNvSpPr txBox="1"/>
          <p:nvPr/>
        </p:nvSpPr>
        <p:spPr>
          <a:xfrm>
            <a:off x="35128199" y="7162800"/>
            <a:ext cx="7620001" cy="2246769"/>
          </a:xfrm>
          <a:prstGeom prst="rect">
            <a:avLst/>
          </a:prstGeom>
          <a:noFill/>
        </p:spPr>
        <p:txBody>
          <a:bodyPr wrap="square" rtlCol="0">
            <a:spAutoFit/>
          </a:bodyPr>
          <a:lstStyle/>
          <a:p>
            <a:pPr marL="342900" indent="-342900">
              <a:buFont typeface="Arial"/>
              <a:buChar char="•"/>
            </a:pPr>
            <a:r>
              <a:rPr lang="en-CA" sz="2000" dirty="0" smtClean="0">
                <a:latin typeface="Arial" pitchFamily="34" charset="0"/>
                <a:cs typeface="Arial" pitchFamily="34" charset="0"/>
              </a:rPr>
              <a:t>A 2x4 ANOVA revealed no significant main effects of sex or season, nor a significant sex*season interaction. </a:t>
            </a:r>
          </a:p>
          <a:p>
            <a:pPr marL="342900" indent="-342900">
              <a:buFont typeface="Arial"/>
              <a:buChar char="•"/>
            </a:pPr>
            <a:endParaRPr lang="en-CA" sz="2000" dirty="0" smtClean="0">
              <a:latin typeface="Arial" pitchFamily="34" charset="0"/>
              <a:cs typeface="Arial" pitchFamily="34" charset="0"/>
            </a:endParaRPr>
          </a:p>
          <a:p>
            <a:pPr marL="342900" indent="-342900">
              <a:buFont typeface="Arial"/>
              <a:buChar char="•"/>
            </a:pPr>
            <a:r>
              <a:rPr lang="en-CA" sz="2000" dirty="0" smtClean="0">
                <a:latin typeface="Arial" pitchFamily="34" charset="0"/>
                <a:cs typeface="Arial" pitchFamily="34" charset="0"/>
              </a:rPr>
              <a:t>However, when ANCOVAs were conducted to control for age-related factors, males had significantly greater HPC volume than females when controlling for both body weight (</a:t>
            </a:r>
            <a:r>
              <a:rPr lang="en-CA" sz="2000" i="1" dirty="0" smtClean="0">
                <a:latin typeface="Arial" pitchFamily="34" charset="0"/>
                <a:cs typeface="Arial" pitchFamily="34" charset="0"/>
              </a:rPr>
              <a:t>F</a:t>
            </a:r>
            <a:r>
              <a:rPr lang="en-CA" sz="2000" i="1" baseline="-25000" dirty="0" smtClean="0">
                <a:latin typeface="Arial" pitchFamily="34" charset="0"/>
                <a:cs typeface="Arial" pitchFamily="34" charset="0"/>
              </a:rPr>
              <a:t>(1,42)</a:t>
            </a:r>
            <a:r>
              <a:rPr lang="en-CA" sz="2000" i="1" dirty="0" smtClean="0">
                <a:latin typeface="Arial" pitchFamily="34" charset="0"/>
                <a:cs typeface="Arial" pitchFamily="34" charset="0"/>
              </a:rPr>
              <a:t> = </a:t>
            </a:r>
            <a:r>
              <a:rPr lang="en-CA" sz="2000" dirty="0" smtClean="0">
                <a:latin typeface="Arial" pitchFamily="34" charset="0"/>
                <a:cs typeface="Arial" pitchFamily="34" charset="0"/>
              </a:rPr>
              <a:t>5.4, </a:t>
            </a:r>
            <a:r>
              <a:rPr lang="en-CA" sz="2000" i="1" dirty="0" smtClean="0">
                <a:latin typeface="Arial" pitchFamily="34" charset="0"/>
                <a:cs typeface="Arial" pitchFamily="34" charset="0"/>
              </a:rPr>
              <a:t>p</a:t>
            </a:r>
            <a:r>
              <a:rPr lang="en-CA" sz="2000" dirty="0" smtClean="0">
                <a:latin typeface="Arial" pitchFamily="34" charset="0"/>
                <a:cs typeface="Arial" pitchFamily="34" charset="0"/>
              </a:rPr>
              <a:t> &lt;.05) and lens weight (</a:t>
            </a:r>
            <a:r>
              <a:rPr lang="en-CA" sz="2000" i="1" dirty="0" smtClean="0">
                <a:latin typeface="Arial" pitchFamily="34" charset="0"/>
                <a:cs typeface="Arial" pitchFamily="34" charset="0"/>
              </a:rPr>
              <a:t>F</a:t>
            </a:r>
            <a:r>
              <a:rPr lang="en-CA" sz="2000" baseline="-25000" dirty="0" smtClean="0">
                <a:latin typeface="Arial" pitchFamily="34" charset="0"/>
                <a:cs typeface="Arial" pitchFamily="34" charset="0"/>
              </a:rPr>
              <a:t>(3,42)</a:t>
            </a:r>
            <a:r>
              <a:rPr lang="en-CA" sz="2000" dirty="0" smtClean="0">
                <a:latin typeface="Arial" pitchFamily="34" charset="0"/>
                <a:cs typeface="Arial" pitchFamily="34" charset="0"/>
              </a:rPr>
              <a:t> = 4.79, </a:t>
            </a:r>
            <a:r>
              <a:rPr lang="en-CA" sz="2000" i="1" dirty="0" smtClean="0">
                <a:latin typeface="Arial" pitchFamily="34" charset="0"/>
                <a:cs typeface="Arial" pitchFamily="34" charset="0"/>
              </a:rPr>
              <a:t>p</a:t>
            </a:r>
            <a:r>
              <a:rPr lang="en-CA" sz="2000" dirty="0" smtClean="0">
                <a:latin typeface="Arial" pitchFamily="34" charset="0"/>
                <a:cs typeface="Arial" pitchFamily="34" charset="0"/>
              </a:rPr>
              <a:t> &lt;.05).</a:t>
            </a:r>
          </a:p>
        </p:txBody>
      </p:sp>
      <p:sp>
        <p:nvSpPr>
          <p:cNvPr id="82" name="TextBox 81"/>
          <p:cNvSpPr txBox="1"/>
          <p:nvPr/>
        </p:nvSpPr>
        <p:spPr>
          <a:xfrm>
            <a:off x="38785800" y="11125200"/>
            <a:ext cx="4114800" cy="1569660"/>
          </a:xfrm>
          <a:prstGeom prst="rect">
            <a:avLst/>
          </a:prstGeom>
          <a:noFill/>
        </p:spPr>
        <p:txBody>
          <a:bodyPr wrap="square" rtlCol="0">
            <a:spAutoFit/>
          </a:bodyPr>
          <a:lstStyle/>
          <a:p>
            <a:pPr marL="342900" indent="-342900">
              <a:buFont typeface="Arial"/>
              <a:buChar char="•"/>
            </a:pPr>
            <a:r>
              <a:rPr lang="en-CA" sz="1600" dirty="0" smtClean="0">
                <a:latin typeface="Arial" pitchFamily="34" charset="0"/>
                <a:cs typeface="Arial" pitchFamily="34" charset="0"/>
              </a:rPr>
              <a:t>HPC volume and body weight were positively correlated in both males (</a:t>
            </a:r>
            <a:r>
              <a:rPr lang="en-CA" sz="1600" i="1" dirty="0" smtClean="0">
                <a:latin typeface="Arial" pitchFamily="34" charset="0"/>
                <a:cs typeface="Arial" pitchFamily="34" charset="0"/>
              </a:rPr>
              <a:t>r</a:t>
            </a:r>
            <a:r>
              <a:rPr lang="en-CA" sz="1600" baseline="-25000" dirty="0" smtClean="0">
                <a:latin typeface="Arial" pitchFamily="34" charset="0"/>
                <a:cs typeface="Arial" pitchFamily="34" charset="0"/>
              </a:rPr>
              <a:t>(35)</a:t>
            </a:r>
            <a:r>
              <a:rPr lang="en-CA" sz="1600" dirty="0" smtClean="0">
                <a:latin typeface="Arial" pitchFamily="34" charset="0"/>
                <a:cs typeface="Arial" pitchFamily="34" charset="0"/>
              </a:rPr>
              <a:t> = .51, </a:t>
            </a:r>
            <a:r>
              <a:rPr lang="en-CA" sz="1600" i="1" dirty="0" smtClean="0">
                <a:latin typeface="Arial" pitchFamily="34" charset="0"/>
                <a:cs typeface="Arial" pitchFamily="34" charset="0"/>
              </a:rPr>
              <a:t>p</a:t>
            </a:r>
            <a:r>
              <a:rPr lang="en-CA" sz="1600" dirty="0" smtClean="0">
                <a:latin typeface="Arial" pitchFamily="34" charset="0"/>
                <a:cs typeface="Arial" pitchFamily="34" charset="0"/>
              </a:rPr>
              <a:t> &lt;.01) and females (</a:t>
            </a:r>
            <a:r>
              <a:rPr lang="en-CA" sz="1600" i="1" dirty="0" smtClean="0">
                <a:latin typeface="Arial" pitchFamily="34" charset="0"/>
                <a:cs typeface="Arial" pitchFamily="34" charset="0"/>
              </a:rPr>
              <a:t>r</a:t>
            </a:r>
            <a:r>
              <a:rPr lang="en-CA" sz="1600" baseline="-25000" dirty="0" smtClean="0">
                <a:latin typeface="Arial" pitchFamily="34" charset="0"/>
                <a:cs typeface="Arial" pitchFamily="34" charset="0"/>
              </a:rPr>
              <a:t>(16)</a:t>
            </a:r>
            <a:r>
              <a:rPr lang="en-CA" sz="1600" dirty="0" smtClean="0">
                <a:latin typeface="Arial" pitchFamily="34" charset="0"/>
                <a:cs typeface="Arial" pitchFamily="34" charset="0"/>
              </a:rPr>
              <a:t> = -.52, </a:t>
            </a:r>
            <a:r>
              <a:rPr lang="en-CA" sz="1600" i="1" dirty="0" smtClean="0">
                <a:latin typeface="Arial" pitchFamily="34" charset="0"/>
                <a:cs typeface="Arial" pitchFamily="34" charset="0"/>
              </a:rPr>
              <a:t>p</a:t>
            </a:r>
            <a:r>
              <a:rPr lang="en-CA" sz="1600" dirty="0" smtClean="0">
                <a:latin typeface="Arial" pitchFamily="34" charset="0"/>
                <a:cs typeface="Arial" pitchFamily="34" charset="0"/>
              </a:rPr>
              <a:t> &lt;.05). One-way ANCOVAs run separately on each sex revealed no effect of season in either sex.</a:t>
            </a:r>
          </a:p>
        </p:txBody>
      </p:sp>
      <p:sp>
        <p:nvSpPr>
          <p:cNvPr id="83" name="TextBox 82"/>
          <p:cNvSpPr txBox="1"/>
          <p:nvPr/>
        </p:nvSpPr>
        <p:spPr>
          <a:xfrm>
            <a:off x="38785800" y="14688000"/>
            <a:ext cx="4191000" cy="1569660"/>
          </a:xfrm>
          <a:prstGeom prst="rect">
            <a:avLst/>
          </a:prstGeom>
          <a:noFill/>
        </p:spPr>
        <p:txBody>
          <a:bodyPr wrap="square" rtlCol="0">
            <a:spAutoFit/>
          </a:bodyPr>
          <a:lstStyle/>
          <a:p>
            <a:pPr marL="342900" indent="-342900">
              <a:buFont typeface="Arial"/>
              <a:buChar char="•"/>
            </a:pPr>
            <a:r>
              <a:rPr lang="en-CA" sz="1600" dirty="0" smtClean="0">
                <a:latin typeface="Arial" pitchFamily="34" charset="0"/>
                <a:cs typeface="Arial" pitchFamily="34" charset="0"/>
              </a:rPr>
              <a:t>HPC volume and lens weight were positively correlated in males (</a:t>
            </a:r>
            <a:r>
              <a:rPr lang="en-CA" sz="1600" i="1" dirty="0" smtClean="0">
                <a:latin typeface="Arial" pitchFamily="34" charset="0"/>
                <a:cs typeface="Arial" pitchFamily="34" charset="0"/>
              </a:rPr>
              <a:t>r</a:t>
            </a:r>
            <a:r>
              <a:rPr lang="en-CA" sz="1600" baseline="-25000" dirty="0" smtClean="0">
                <a:latin typeface="Arial" pitchFamily="34" charset="0"/>
                <a:cs typeface="Arial" pitchFamily="34" charset="0"/>
              </a:rPr>
              <a:t>(35)</a:t>
            </a:r>
            <a:r>
              <a:rPr lang="en-CA" sz="1600" dirty="0" smtClean="0">
                <a:latin typeface="Arial" pitchFamily="34" charset="0"/>
                <a:cs typeface="Arial" pitchFamily="34" charset="0"/>
              </a:rPr>
              <a:t> = .36, </a:t>
            </a:r>
            <a:r>
              <a:rPr lang="en-CA" sz="1600" i="1" dirty="0" smtClean="0">
                <a:latin typeface="Arial" pitchFamily="34" charset="0"/>
                <a:cs typeface="Arial" pitchFamily="34" charset="0"/>
              </a:rPr>
              <a:t>p</a:t>
            </a:r>
            <a:r>
              <a:rPr lang="en-CA" sz="1600" dirty="0" smtClean="0">
                <a:latin typeface="Arial" pitchFamily="34" charset="0"/>
                <a:cs typeface="Arial" pitchFamily="34" charset="0"/>
              </a:rPr>
              <a:t> &lt;.05) but not females (</a:t>
            </a:r>
            <a:r>
              <a:rPr lang="en-CA" sz="1600" i="1" dirty="0" smtClean="0">
                <a:latin typeface="Arial" pitchFamily="34" charset="0"/>
                <a:cs typeface="Arial" pitchFamily="34" charset="0"/>
              </a:rPr>
              <a:t>r</a:t>
            </a:r>
            <a:r>
              <a:rPr lang="en-CA" sz="1600" baseline="-25000" dirty="0" smtClean="0">
                <a:latin typeface="Arial" pitchFamily="34" charset="0"/>
                <a:cs typeface="Arial" pitchFamily="34" charset="0"/>
              </a:rPr>
              <a:t>(16)</a:t>
            </a:r>
            <a:r>
              <a:rPr lang="en-CA" sz="1600" dirty="0" smtClean="0">
                <a:latin typeface="Arial" pitchFamily="34" charset="0"/>
                <a:cs typeface="Arial" pitchFamily="34" charset="0"/>
              </a:rPr>
              <a:t> = .36, </a:t>
            </a:r>
            <a:r>
              <a:rPr lang="en-CA" sz="1600" i="1" dirty="0" smtClean="0">
                <a:latin typeface="Arial" pitchFamily="34" charset="0"/>
                <a:cs typeface="Arial" pitchFamily="34" charset="0"/>
              </a:rPr>
              <a:t>p</a:t>
            </a:r>
            <a:r>
              <a:rPr lang="en-CA" sz="1600" dirty="0" smtClean="0">
                <a:latin typeface="Arial" pitchFamily="34" charset="0"/>
                <a:cs typeface="Arial" pitchFamily="34" charset="0"/>
              </a:rPr>
              <a:t> = .18). One-way ANCOVAs run separately on each sex revealed no effect of season in either sex.</a:t>
            </a:r>
          </a:p>
        </p:txBody>
      </p:sp>
      <p:sp>
        <p:nvSpPr>
          <p:cNvPr id="85" name="TextBox 84"/>
          <p:cNvSpPr txBox="1"/>
          <p:nvPr/>
        </p:nvSpPr>
        <p:spPr>
          <a:xfrm>
            <a:off x="38785800" y="14154600"/>
            <a:ext cx="3657600" cy="584775"/>
          </a:xfrm>
          <a:prstGeom prst="rect">
            <a:avLst/>
          </a:prstGeom>
          <a:noFill/>
        </p:spPr>
        <p:txBody>
          <a:bodyPr wrap="square" rtlCol="0">
            <a:spAutoFit/>
          </a:bodyPr>
          <a:lstStyle/>
          <a:p>
            <a:r>
              <a:rPr lang="en-CA" sz="1600" b="1" u="sng" dirty="0" smtClean="0">
                <a:latin typeface="Arial" pitchFamily="34" charset="0"/>
                <a:cs typeface="Arial" pitchFamily="34" charset="0"/>
              </a:rPr>
              <a:t>Controlling for lens weight as an index of age</a:t>
            </a:r>
          </a:p>
        </p:txBody>
      </p:sp>
      <p:pic>
        <p:nvPicPr>
          <p:cNvPr id="90" name="Picture 89" descr="CM53posterpic.tif"/>
          <p:cNvPicPr>
            <a:picLocks noChangeAspect="1"/>
          </p:cNvPicPr>
          <p:nvPr/>
        </p:nvPicPr>
        <p:blipFill>
          <a:blip r:embed="rId22" cstate="print">
            <a:lum bright="9000" contrast="40000"/>
          </a:blip>
          <a:srcRect t="16338" b="18891"/>
          <a:stretch>
            <a:fillRect/>
          </a:stretch>
        </p:blipFill>
        <p:spPr>
          <a:xfrm>
            <a:off x="2590800" y="26289000"/>
            <a:ext cx="4728877" cy="3298737"/>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neva" pitchFamily="9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neva" pitchFamily="9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15270</TotalTime>
  <Words>1841</Words>
  <Application>Microsoft Macintosh PowerPoint</Application>
  <PresentationFormat>Custom</PresentationFormat>
  <Paragraphs>120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 Presentation</vt:lpstr>
      <vt:lpstr>PowerPoint Presentation</vt:lpstr>
    </vt:vector>
  </TitlesOfParts>
  <Company>University of Lethbridge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Sutherland</dc:creator>
  <cp:lastModifiedBy>H Lehmann</cp:lastModifiedBy>
  <cp:revision>1110</cp:revision>
  <cp:lastPrinted>2006-10-11T21:58:24Z</cp:lastPrinted>
  <dcterms:created xsi:type="dcterms:W3CDTF">2012-04-17T13:50:46Z</dcterms:created>
  <dcterms:modified xsi:type="dcterms:W3CDTF">2014-11-13T17:15:30Z</dcterms:modified>
</cp:coreProperties>
</file>