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342" r:id="rId2"/>
    <p:sldId id="343" r:id="rId3"/>
    <p:sldId id="333" r:id="rId4"/>
    <p:sldId id="345" r:id="rId5"/>
    <p:sldId id="335" r:id="rId6"/>
    <p:sldId id="336" r:id="rId7"/>
    <p:sldId id="337" r:id="rId8"/>
    <p:sldId id="347" r:id="rId9"/>
    <p:sldId id="348" r:id="rId10"/>
    <p:sldId id="346" r:id="rId11"/>
    <p:sldId id="338" r:id="rId12"/>
    <p:sldId id="339" r:id="rId13"/>
    <p:sldId id="341" r:id="rId14"/>
    <p:sldId id="349" r:id="rId15"/>
  </p:sldIdLst>
  <p:sldSz cx="12192000" cy="6858000"/>
  <p:notesSz cx="9305925" cy="7019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22"/>
    <a:srgbClr val="FA5206"/>
    <a:srgbClr val="FC7404"/>
    <a:srgbClr val="FF9900"/>
    <a:srgbClr val="707DBC"/>
    <a:srgbClr val="625B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51" autoAdjust="0"/>
    <p:restoredTop sz="91756" autoAdjust="0"/>
  </p:normalViewPr>
  <p:slideViewPr>
    <p:cSldViewPr>
      <p:cViewPr>
        <p:scale>
          <a:sx n="40" d="100"/>
          <a:sy n="40" d="100"/>
        </p:scale>
        <p:origin x="1132" y="3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3383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831" rIns="93662" bIns="4683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70500" y="0"/>
            <a:ext cx="403383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831" rIns="93662" bIns="468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67500"/>
            <a:ext cx="403383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831" rIns="93662" bIns="4683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70500" y="6667500"/>
            <a:ext cx="403383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831" rIns="93662" bIns="468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0B6E05D-EC30-4992-99B3-68BDEABE7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3383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831" rIns="93662" bIns="4683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70500" y="0"/>
            <a:ext cx="403383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831" rIns="93662" bIns="468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14575" y="527050"/>
            <a:ext cx="4676775" cy="2632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3333750"/>
            <a:ext cx="7445375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831" rIns="93662" bIns="468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67500"/>
            <a:ext cx="403383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831" rIns="93662" bIns="4683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70500" y="6667500"/>
            <a:ext cx="403383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831" rIns="93662" bIns="468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FDB673A-1FD9-44B8-BDED-EFA6325E0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2438401"/>
            <a:ext cx="12012084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20800" y="1676400"/>
            <a:ext cx="103632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13208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F4F979A-BC04-42CD-901D-496BCAC17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96935-9BC7-4818-A764-27F759D00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584" y="214313"/>
            <a:ext cx="7600949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F4780-B41E-4CD1-8DFA-B19E10E47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214313"/>
            <a:ext cx="10390716" cy="766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76917" y="1341439"/>
            <a:ext cx="5080000" cy="4791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0117" y="1341439"/>
            <a:ext cx="5080000" cy="4791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23D56-C8DC-4401-8E7E-02A62B202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214313"/>
            <a:ext cx="10390716" cy="766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76917" y="1341439"/>
            <a:ext cx="5080000" cy="4791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1341439"/>
            <a:ext cx="5080000" cy="2319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3813175"/>
            <a:ext cx="5080000" cy="2319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141BE-B409-4B42-A7E2-5193EFE9BB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6EC0E-FF19-4A14-B554-15CA9EA1C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F1E05-A9D4-4DDD-9F11-3095AB094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1341439"/>
            <a:ext cx="5080000" cy="4791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0117" y="1341439"/>
            <a:ext cx="5080000" cy="4791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28133-DD63-4B64-B5F1-28DB4FE7C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92FE9-75CD-49CB-A6F0-27AFC6909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A4256-914C-410D-A305-FE96BBED9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13008-45D4-4BDE-96C4-FD5147C14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58074-695F-4C70-BE47-D20FCFC7F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ECEE0-34BB-4832-B80E-09F88EA24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ltGray">
          <a:xfrm>
            <a:off x="556684" y="434976"/>
            <a:ext cx="58420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ltGray">
          <a:xfrm>
            <a:off x="1066801" y="434976"/>
            <a:ext cx="438151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ltGray">
          <a:xfrm>
            <a:off x="721785" y="857251"/>
            <a:ext cx="563033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ltGray">
          <a:xfrm>
            <a:off x="1214967" y="857251"/>
            <a:ext cx="491067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ltGray">
          <a:xfrm>
            <a:off x="169333" y="784226"/>
            <a:ext cx="747184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gray">
          <a:xfrm>
            <a:off x="1016000" y="333375"/>
            <a:ext cx="42333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gray">
          <a:xfrm>
            <a:off x="590551" y="1117600"/>
            <a:ext cx="1096856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534585" y="214313"/>
            <a:ext cx="10390716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1341439"/>
            <a:ext cx="1036320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ahoma" charset="0"/>
              </a:defRPr>
            </a:lvl1pPr>
          </a:lstStyle>
          <a:p>
            <a:pPr>
              <a:defRPr/>
            </a:pPr>
            <a:fld id="{2000BCE4-08CA-466F-8E32-02003DB1D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en.wikipedia.org/wiki/File:Spectrometer_schematic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 descr="c:\ch19\19_01fig_PChem.jpg"/>
          <p:cNvPicPr>
            <a:picLocks noChangeAspect="1" noChangeArrowheads="1"/>
          </p:cNvPicPr>
          <p:nvPr/>
        </p:nvPicPr>
        <p:blipFill>
          <a:blip r:embed="rId2" cstate="print"/>
          <a:srcRect b="4173"/>
          <a:stretch>
            <a:fillRect/>
          </a:stretch>
        </p:blipFill>
        <p:spPr bwMode="auto">
          <a:xfrm>
            <a:off x="695400" y="1597026"/>
            <a:ext cx="4062413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3" descr="c:\ch19\19_01tbl_PChem.jpg"/>
          <p:cNvPicPr>
            <a:picLocks noChangeAspect="1" noChangeArrowheads="1"/>
          </p:cNvPicPr>
          <p:nvPr/>
        </p:nvPicPr>
        <p:blipFill>
          <a:blip r:embed="rId3" cstate="print"/>
          <a:srcRect b="8090"/>
          <a:stretch>
            <a:fillRect/>
          </a:stretch>
        </p:blipFill>
        <p:spPr bwMode="auto">
          <a:xfrm>
            <a:off x="3647728" y="4365104"/>
            <a:ext cx="6272212" cy="19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3" descr="c:\ch19\19_02fig_PChem.jpg"/>
          <p:cNvPicPr>
            <a:picLocks noChangeAspect="1" noChangeArrowheads="1"/>
          </p:cNvPicPr>
          <p:nvPr/>
        </p:nvPicPr>
        <p:blipFill>
          <a:blip r:embed="rId4" cstate="print"/>
          <a:srcRect b="10693"/>
          <a:stretch>
            <a:fillRect/>
          </a:stretch>
        </p:blipFill>
        <p:spPr bwMode="auto">
          <a:xfrm>
            <a:off x="6521896" y="1484784"/>
            <a:ext cx="4038600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5" name="Text Box 8"/>
          <p:cNvSpPr txBox="1">
            <a:spLocks noChangeArrowheads="1"/>
          </p:cNvSpPr>
          <p:nvPr/>
        </p:nvSpPr>
        <p:spPr bwMode="auto">
          <a:xfrm>
            <a:off x="4362450" y="196851"/>
            <a:ext cx="32848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Spectroscopy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75520" y="1052736"/>
            <a:ext cx="2182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The Light Spectrum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339E62C-B7CB-6ADA-6433-F9907CD11571}"/>
              </a:ext>
            </a:extLst>
          </p:cNvPr>
          <p:cNvGrpSpPr/>
          <p:nvPr/>
        </p:nvGrpSpPr>
        <p:grpSpPr>
          <a:xfrm>
            <a:off x="4338240" y="1772816"/>
            <a:ext cx="7518400" cy="3720655"/>
            <a:chOff x="2949576" y="660694"/>
            <a:chExt cx="7518400" cy="3720655"/>
          </a:xfrm>
        </p:grpSpPr>
        <p:pic>
          <p:nvPicPr>
            <p:cNvPr id="10" name="Picture 3" descr="c:\ch23\23_18fig_PChem.jpg"/>
            <p:cNvPicPr>
              <a:picLocks noChangeAspect="1" noChangeArrowheads="1"/>
            </p:cNvPicPr>
            <p:nvPr/>
          </p:nvPicPr>
          <p:blipFill>
            <a:blip r:embed="rId2" cstate="print"/>
            <a:srcRect b="5174"/>
            <a:stretch>
              <a:fillRect/>
            </a:stretch>
          </p:blipFill>
          <p:spPr bwMode="auto">
            <a:xfrm>
              <a:off x="2949576" y="660694"/>
              <a:ext cx="7518400" cy="3720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9764512" y="3998263"/>
              <a:ext cx="420308" cy="338554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CA" sz="1600" dirty="0"/>
                <a:t>1</a:t>
              </a:r>
              <a:r>
                <a:rPr lang="en-CA" sz="1600" dirty="0">
                  <a:latin typeface="Symbol" pitchFamily="18" charset="2"/>
                </a:rPr>
                <a:t>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711220" y="3400713"/>
              <a:ext cx="489236" cy="338554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>
              <a:spAutoFit/>
            </a:bodyPr>
            <a:lstStyle/>
            <a:p>
              <a:r>
                <a:rPr lang="en-CA" sz="1600" dirty="0"/>
                <a:t>2</a:t>
              </a:r>
              <a:r>
                <a:rPr lang="en-CA" sz="1600" dirty="0">
                  <a:latin typeface="Symbol" pitchFamily="18" charset="2"/>
                </a:rPr>
                <a:t>s</a:t>
              </a:r>
              <a:r>
                <a:rPr lang="en-CA" sz="1600" baseline="30000" dirty="0">
                  <a:latin typeface="Symbol" pitchFamily="18" charset="2"/>
                </a:rPr>
                <a:t>*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800377" y="2320593"/>
              <a:ext cx="420308" cy="338554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en-CA" sz="1600" dirty="0"/>
                <a:t>3</a:t>
              </a:r>
              <a:r>
                <a:rPr lang="en-CA" sz="1600" dirty="0">
                  <a:latin typeface="Symbol" pitchFamily="18" charset="2"/>
                </a:rPr>
                <a:t>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800377" y="1982039"/>
              <a:ext cx="420308" cy="3385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CA" sz="1600" dirty="0"/>
                <a:t>1</a:t>
              </a:r>
              <a:r>
                <a:rPr lang="en-CA" sz="1600" dirty="0">
                  <a:latin typeface="Symbol" pitchFamily="18" charset="2"/>
                </a:rPr>
                <a:t>p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800377" y="1672521"/>
              <a:ext cx="478016" cy="338554"/>
            </a:xfrm>
            <a:prstGeom prst="rect">
              <a:avLst/>
            </a:prstGeom>
            <a:solidFill>
              <a:srgbClr val="FA5206"/>
            </a:solidFill>
          </p:spPr>
          <p:txBody>
            <a:bodyPr wrap="none" rtlCol="0">
              <a:spAutoFit/>
            </a:bodyPr>
            <a:lstStyle/>
            <a:p>
              <a:r>
                <a:rPr lang="en-CA" sz="1600" dirty="0"/>
                <a:t>2</a:t>
              </a:r>
              <a:r>
                <a:rPr lang="en-CA" sz="1600" dirty="0">
                  <a:latin typeface="Symbol" pitchFamily="18" charset="2"/>
                </a:rPr>
                <a:t>p</a:t>
              </a:r>
              <a:r>
                <a:rPr lang="en-CA" sz="1600" baseline="30000" dirty="0">
                  <a:latin typeface="Symbol" pitchFamily="18" charset="2"/>
                </a:rPr>
                <a:t>*</a:t>
              </a:r>
            </a:p>
          </p:txBody>
        </p:sp>
      </p:grpSp>
      <p:sp>
        <p:nvSpPr>
          <p:cNvPr id="28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919536" y="116632"/>
            <a:ext cx="847643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2800" dirty="0"/>
              <a:t>Photoelectron Spectroscopy of Diatomic Molecules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60D6DFA-3418-2173-B8F6-3F6FAD8282DE}"/>
              </a:ext>
            </a:extLst>
          </p:cNvPr>
          <p:cNvGrpSpPr/>
          <p:nvPr/>
        </p:nvGrpSpPr>
        <p:grpSpPr>
          <a:xfrm>
            <a:off x="119336" y="3573016"/>
            <a:ext cx="4451350" cy="3312368"/>
            <a:chOff x="-816768" y="3501008"/>
            <a:chExt cx="4451350" cy="3312368"/>
          </a:xfrm>
        </p:grpSpPr>
        <p:pic>
          <p:nvPicPr>
            <p:cNvPr id="19" name="Picture 2" descr="11_43ab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56531"/>
            <a:stretch>
              <a:fillRect/>
            </a:stretch>
          </p:blipFill>
          <p:spPr bwMode="auto">
            <a:xfrm>
              <a:off x="-816768" y="3501008"/>
              <a:ext cx="4451350" cy="33123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-155550" y="4242574"/>
              <a:ext cx="420308" cy="338554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en-CA" sz="1600" dirty="0"/>
                <a:t>3</a:t>
              </a:r>
              <a:r>
                <a:rPr lang="en-CA" sz="1600" dirty="0">
                  <a:latin typeface="Symbol" pitchFamily="18" charset="2"/>
                </a:rPr>
                <a:t>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80326" y="4602614"/>
              <a:ext cx="420308" cy="3385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CA" sz="1600" dirty="0"/>
                <a:t>1</a:t>
              </a:r>
              <a:r>
                <a:rPr lang="en-CA" sz="1600" dirty="0">
                  <a:latin typeface="Symbol" pitchFamily="18" charset="2"/>
                </a:rPr>
                <a:t>p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091518" y="5034662"/>
              <a:ext cx="489236" cy="338554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>
              <a:spAutoFit/>
            </a:bodyPr>
            <a:lstStyle/>
            <a:p>
              <a:r>
                <a:rPr lang="en-CA" sz="1600" dirty="0"/>
                <a:t>2</a:t>
              </a:r>
              <a:r>
                <a:rPr lang="en-CA" sz="1600" dirty="0">
                  <a:latin typeface="Symbol" pitchFamily="18" charset="2"/>
                </a:rPr>
                <a:t>s</a:t>
              </a:r>
              <a:r>
                <a:rPr lang="en-CA" sz="1600" baseline="30000" dirty="0">
                  <a:latin typeface="Symbol" pitchFamily="18" charset="2"/>
                </a:rPr>
                <a:t>*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-443582" y="3625860"/>
              <a:ext cx="577402" cy="523220"/>
            </a:xfrm>
            <a:prstGeom prst="rect">
              <a:avLst/>
            </a:prstGeom>
            <a:solidFill>
              <a:schemeClr val="accent3"/>
            </a:solidFill>
          </p:spPr>
          <p:txBody>
            <a:bodyPr wrap="none" rtlCol="0">
              <a:spAutoFit/>
            </a:bodyPr>
            <a:lstStyle/>
            <a:p>
              <a:r>
                <a:rPr lang="en-CA" sz="2800" dirty="0"/>
                <a:t>N</a:t>
              </a:r>
              <a:r>
                <a:rPr lang="en-CA" sz="2800" b="1" baseline="-25000" dirty="0"/>
                <a:t>2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2BC59DD-7BA4-4DC5-32A1-E26FC8B2E8CD}"/>
              </a:ext>
            </a:extLst>
          </p:cNvPr>
          <p:cNvGrpSpPr/>
          <p:nvPr/>
        </p:nvGrpSpPr>
        <p:grpSpPr>
          <a:xfrm>
            <a:off x="479376" y="836712"/>
            <a:ext cx="3528392" cy="2664296"/>
            <a:chOff x="3143672" y="4005064"/>
            <a:chExt cx="3528392" cy="2664296"/>
          </a:xfrm>
        </p:grpSpPr>
        <p:pic>
          <p:nvPicPr>
            <p:cNvPr id="30" name="Picture 1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774" t="2197" r="3772"/>
            <a:stretch>
              <a:fillRect/>
            </a:stretch>
          </p:blipFill>
          <p:spPr bwMode="auto">
            <a:xfrm>
              <a:off x="3143672" y="4005064"/>
              <a:ext cx="3528392" cy="2664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30"/>
            <p:cNvSpPr txBox="1"/>
            <p:nvPr/>
          </p:nvSpPr>
          <p:spPr>
            <a:xfrm>
              <a:off x="3359696" y="4365104"/>
              <a:ext cx="1080120" cy="523220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CA" sz="2800" dirty="0"/>
                <a:t>O</a:t>
              </a:r>
              <a:r>
                <a:rPr lang="en-CA" sz="2800" b="1" baseline="-25000" dirty="0"/>
                <a:t>2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359696" y="5013176"/>
              <a:ext cx="478016" cy="338554"/>
            </a:xfrm>
            <a:prstGeom prst="rect">
              <a:avLst/>
            </a:prstGeom>
            <a:solidFill>
              <a:srgbClr val="FA5206"/>
            </a:solidFill>
          </p:spPr>
          <p:txBody>
            <a:bodyPr wrap="none" rtlCol="0">
              <a:spAutoFit/>
            </a:bodyPr>
            <a:lstStyle/>
            <a:p>
              <a:r>
                <a:rPr lang="en-CA" sz="1600" dirty="0"/>
                <a:t>2</a:t>
              </a:r>
              <a:r>
                <a:rPr lang="en-CA" sz="1600" dirty="0">
                  <a:latin typeface="Symbol" pitchFamily="18" charset="2"/>
                </a:rPr>
                <a:t>p</a:t>
              </a:r>
              <a:r>
                <a:rPr lang="en-CA" sz="1600" baseline="30000" dirty="0">
                  <a:latin typeface="Symbol" pitchFamily="18" charset="2"/>
                </a:rPr>
                <a:t>*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231904" y="4941168"/>
              <a:ext cx="420308" cy="3385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CA" sz="1600" dirty="0"/>
                <a:t>1</a:t>
              </a:r>
              <a:r>
                <a:rPr lang="en-CA" sz="1600" dirty="0">
                  <a:latin typeface="Symbol" pitchFamily="18" charset="2"/>
                </a:rPr>
                <a:t>p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240016" y="4581128"/>
              <a:ext cx="420308" cy="338554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en-CA" sz="1600" dirty="0"/>
                <a:t>3</a:t>
              </a:r>
              <a:r>
                <a:rPr lang="en-CA" sz="1600" dirty="0">
                  <a:latin typeface="Symbol" pitchFamily="18" charset="2"/>
                </a:rPr>
                <a:t>s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344" y="980728"/>
            <a:ext cx="7344816" cy="5877272"/>
          </a:xfrm>
        </p:spPr>
        <p:txBody>
          <a:bodyPr/>
          <a:lstStyle/>
          <a:p>
            <a:pPr marL="0" eaLnBrk="1" hangingPunct="1">
              <a:lnSpc>
                <a:spcPct val="90000"/>
              </a:lnSpc>
              <a:buNone/>
            </a:pPr>
            <a:r>
              <a:rPr lang="en-CA" sz="1600" dirty="0"/>
              <a:t>The PES spectrum of </a:t>
            </a:r>
            <a:r>
              <a:rPr lang="en-CA" sz="1600" b="1" dirty="0" err="1"/>
              <a:t>diatomics</a:t>
            </a:r>
            <a:r>
              <a:rPr lang="en-CA" sz="1600" b="1" dirty="0"/>
              <a:t> </a:t>
            </a:r>
            <a:r>
              <a:rPr lang="en-CA" sz="1600" dirty="0"/>
              <a:t>are more </a:t>
            </a:r>
            <a:r>
              <a:rPr lang="en-CA" sz="1600" b="1" dirty="0"/>
              <a:t>complex</a:t>
            </a:r>
            <a:r>
              <a:rPr lang="en-CA" sz="1600" dirty="0"/>
              <a:t> resulting from the are </a:t>
            </a:r>
            <a:r>
              <a:rPr lang="en-CA" sz="1600" b="1" dirty="0" err="1"/>
              <a:t>vibrational</a:t>
            </a:r>
            <a:r>
              <a:rPr lang="en-CA" sz="1600" b="1" dirty="0"/>
              <a:t> </a:t>
            </a:r>
            <a:r>
              <a:rPr lang="en-CA" sz="1600" dirty="0"/>
              <a:t>energy levels.</a:t>
            </a:r>
            <a:endParaRPr lang="en-US" sz="1600" dirty="0"/>
          </a:p>
          <a:p>
            <a:pPr marL="0" eaLnBrk="1" hangingPunct="1">
              <a:lnSpc>
                <a:spcPct val="90000"/>
              </a:lnSpc>
              <a:buNone/>
            </a:pPr>
            <a:endParaRPr lang="en-US" sz="1600" dirty="0"/>
          </a:p>
          <a:p>
            <a:pPr marL="0" eaLnBrk="1" hangingPunct="1">
              <a:lnSpc>
                <a:spcPct val="90000"/>
              </a:lnSpc>
              <a:buNone/>
            </a:pPr>
            <a:r>
              <a:rPr lang="en-US" sz="1600" b="1" dirty="0"/>
              <a:t>Without</a:t>
            </a:r>
            <a:r>
              <a:rPr lang="en-US" sz="1600" dirty="0"/>
              <a:t> </a:t>
            </a:r>
            <a:r>
              <a:rPr lang="en-US" sz="1600" dirty="0" err="1"/>
              <a:t>vibrational</a:t>
            </a:r>
            <a:r>
              <a:rPr lang="en-US" sz="1600" dirty="0"/>
              <a:t> energy levels the lines in the PES spectrum would </a:t>
            </a:r>
            <a:r>
              <a:rPr lang="en-US" sz="1600" b="1" dirty="0"/>
              <a:t>not</a:t>
            </a:r>
            <a:r>
              <a:rPr lang="en-US" sz="1600" dirty="0"/>
              <a:t> be split as seen with neon.</a:t>
            </a:r>
          </a:p>
          <a:p>
            <a:pPr marL="0" eaLnBrk="1" hangingPunct="1">
              <a:lnSpc>
                <a:spcPct val="90000"/>
              </a:lnSpc>
              <a:buNone/>
            </a:pPr>
            <a:endParaRPr lang="en-US" sz="1600" dirty="0"/>
          </a:p>
          <a:p>
            <a:pPr marL="0" eaLnBrk="1" hangingPunct="1">
              <a:lnSpc>
                <a:spcPct val="90000"/>
              </a:lnSpc>
              <a:buNone/>
            </a:pPr>
            <a:r>
              <a:rPr lang="en-US" sz="1600" dirty="0"/>
              <a:t>When the </a:t>
            </a:r>
            <a:r>
              <a:rPr lang="en-US" sz="1600" b="1" dirty="0"/>
              <a:t>UV photon is absorbed</a:t>
            </a:r>
            <a:r>
              <a:rPr lang="en-US" sz="1600" dirty="0"/>
              <a:t>, and electron is emitted additional vibrational </a:t>
            </a:r>
            <a:r>
              <a:rPr lang="en-US" sz="1600" b="1" dirty="0"/>
              <a:t>transitions </a:t>
            </a:r>
            <a:r>
              <a:rPr lang="en-US" sz="1600" dirty="0"/>
              <a:t>take place from the </a:t>
            </a:r>
            <a:r>
              <a:rPr lang="en-US" sz="1600" b="1" dirty="0"/>
              <a:t>ground </a:t>
            </a:r>
            <a:r>
              <a:rPr lang="en-US" sz="1600" dirty="0"/>
              <a:t>state vibrational state</a:t>
            </a:r>
            <a:r>
              <a:rPr lang="en-US" sz="1600" b="1" dirty="0"/>
              <a:t> </a:t>
            </a:r>
            <a:r>
              <a:rPr lang="en-US" sz="1600" dirty="0"/>
              <a:t>of the </a:t>
            </a:r>
            <a:r>
              <a:rPr lang="en-US" sz="1600" b="1" dirty="0"/>
              <a:t>molecule</a:t>
            </a:r>
            <a:r>
              <a:rPr lang="en-US" sz="1600" dirty="0"/>
              <a:t> to an </a:t>
            </a:r>
            <a:r>
              <a:rPr lang="en-US" sz="1600" b="1" dirty="0">
                <a:solidFill>
                  <a:srgbClr val="FF0000"/>
                </a:solidFill>
              </a:rPr>
              <a:t>excited </a:t>
            </a:r>
            <a:r>
              <a:rPr lang="en-US" sz="1600" dirty="0"/>
              <a:t>vibrational state</a:t>
            </a:r>
            <a:r>
              <a:rPr lang="en-US" sz="1600" b="1" dirty="0"/>
              <a:t> </a:t>
            </a:r>
            <a:r>
              <a:rPr lang="en-US" sz="1600" dirty="0"/>
              <a:t>of the </a:t>
            </a:r>
            <a:r>
              <a:rPr lang="en-US" sz="1600" b="1" dirty="0"/>
              <a:t>cation</a:t>
            </a:r>
            <a:r>
              <a:rPr lang="en-US" sz="1600" dirty="0"/>
              <a:t>.</a:t>
            </a:r>
          </a:p>
          <a:p>
            <a:pPr marL="0" eaLnBrk="1" hangingPunct="1">
              <a:lnSpc>
                <a:spcPct val="90000"/>
              </a:lnSpc>
              <a:buNone/>
            </a:pPr>
            <a:endParaRPr lang="en-US" sz="1600" dirty="0"/>
          </a:p>
          <a:p>
            <a:pPr marL="0" eaLnBrk="1" hangingPunct="1">
              <a:lnSpc>
                <a:spcPct val="90000"/>
              </a:lnSpc>
              <a:buNone/>
            </a:pPr>
            <a:r>
              <a:rPr lang="en-US" sz="1600" dirty="0"/>
              <a:t>The </a:t>
            </a:r>
            <a:r>
              <a:rPr lang="en-US" sz="1600" b="1" dirty="0"/>
              <a:t>chang</a:t>
            </a:r>
            <a:r>
              <a:rPr lang="en-US" sz="1600" dirty="0"/>
              <a:t>e in </a:t>
            </a:r>
            <a:r>
              <a:rPr lang="en-US" sz="1600" b="1" dirty="0" err="1"/>
              <a:t>vibrational</a:t>
            </a:r>
            <a:r>
              <a:rPr lang="en-US" sz="1600" b="1" dirty="0"/>
              <a:t> </a:t>
            </a:r>
            <a:r>
              <a:rPr lang="en-US" sz="1600" dirty="0"/>
              <a:t>state</a:t>
            </a:r>
            <a:r>
              <a:rPr lang="en-US" sz="1600" b="1" dirty="0"/>
              <a:t> </a:t>
            </a:r>
            <a:r>
              <a:rPr lang="en-US" sz="1600" b="1" u="sng" dirty="0"/>
              <a:t>reduces</a:t>
            </a:r>
            <a:r>
              <a:rPr lang="en-US" sz="1600" dirty="0"/>
              <a:t> the </a:t>
            </a:r>
            <a:r>
              <a:rPr lang="en-US" sz="1600" b="1" dirty="0"/>
              <a:t>KE</a:t>
            </a:r>
            <a:r>
              <a:rPr lang="en-US" sz="1600" dirty="0"/>
              <a:t> of the </a:t>
            </a:r>
            <a:r>
              <a:rPr lang="en-US" sz="1600" b="1" dirty="0"/>
              <a:t>electron </a:t>
            </a:r>
            <a:r>
              <a:rPr lang="en-US" sz="1600" dirty="0"/>
              <a:t>ejected as a consequence of the </a:t>
            </a:r>
            <a:r>
              <a:rPr lang="en-US" sz="1600" b="1" dirty="0"/>
              <a:t>conservation</a:t>
            </a:r>
            <a:r>
              <a:rPr lang="en-US" sz="1600" dirty="0"/>
              <a:t> of energy.</a:t>
            </a:r>
          </a:p>
          <a:p>
            <a:pPr marL="0" eaLnBrk="1" hangingPunct="1">
              <a:lnSpc>
                <a:spcPct val="90000"/>
              </a:lnSpc>
              <a:buNone/>
            </a:pPr>
            <a:endParaRPr lang="en-US" sz="1600" dirty="0"/>
          </a:p>
          <a:p>
            <a:pPr marL="0" eaLnBrk="1" hangingPunct="1">
              <a:lnSpc>
                <a:spcPct val="90000"/>
              </a:lnSpc>
              <a:buNone/>
            </a:pPr>
            <a:r>
              <a:rPr lang="en-US" sz="1600" dirty="0"/>
              <a:t>Hence there is a </a:t>
            </a:r>
            <a:r>
              <a:rPr lang="en-US" sz="1600" b="1" dirty="0"/>
              <a:t>distribution of KE’s</a:t>
            </a:r>
            <a:r>
              <a:rPr lang="en-US" sz="1600" dirty="0"/>
              <a:t> of the electron from a particular MO is according to the vibrational transitions that are possible.  </a:t>
            </a:r>
          </a:p>
          <a:p>
            <a:pPr marL="0" eaLnBrk="1" hangingPunct="1">
              <a:lnSpc>
                <a:spcPct val="90000"/>
              </a:lnSpc>
              <a:buNone/>
            </a:pPr>
            <a:endParaRPr lang="en-US" sz="1600" dirty="0"/>
          </a:p>
          <a:p>
            <a:pPr marL="0" eaLnBrk="1" hangingPunct="1">
              <a:lnSpc>
                <a:spcPct val="90000"/>
              </a:lnSpc>
              <a:buNone/>
            </a:pPr>
            <a:r>
              <a:rPr lang="en-US" sz="1600" dirty="0"/>
              <a:t>The </a:t>
            </a:r>
            <a:r>
              <a:rPr lang="en-US" sz="1600" b="1" dirty="0"/>
              <a:t>spacing</a:t>
            </a:r>
            <a:r>
              <a:rPr lang="en-US" sz="1600" dirty="0"/>
              <a:t> in the lines corresponds vibrational frequency of </a:t>
            </a:r>
            <a:r>
              <a:rPr lang="en-US" sz="1600" b="1" dirty="0">
                <a:solidFill>
                  <a:srgbClr val="FF0000"/>
                </a:solidFill>
              </a:rPr>
              <a:t>the cation</a:t>
            </a:r>
            <a:r>
              <a:rPr lang="en-US" sz="1600" dirty="0"/>
              <a:t>, which depends on its </a:t>
            </a:r>
            <a:r>
              <a:rPr lang="en-US" sz="1600" b="1" dirty="0"/>
              <a:t>bond order</a:t>
            </a:r>
            <a:r>
              <a:rPr lang="en-US" sz="1600" dirty="0"/>
              <a:t>.</a:t>
            </a:r>
          </a:p>
          <a:p>
            <a:pPr marL="0" eaLnBrk="1" hangingPunct="1">
              <a:lnSpc>
                <a:spcPct val="90000"/>
              </a:lnSpc>
              <a:buNone/>
            </a:pPr>
            <a:endParaRPr lang="en-US" sz="1600" dirty="0"/>
          </a:p>
          <a:p>
            <a:pPr marL="0" eaLnBrk="1" hangingPunct="1">
              <a:lnSpc>
                <a:spcPct val="90000"/>
              </a:lnSpc>
              <a:buNone/>
            </a:pPr>
            <a:r>
              <a:rPr lang="en-US" sz="1600" dirty="0"/>
              <a:t>The </a:t>
            </a:r>
            <a:r>
              <a:rPr lang="en-US" sz="1600" b="1" dirty="0"/>
              <a:t>bond order </a:t>
            </a:r>
            <a:r>
              <a:rPr lang="en-US" sz="1600" dirty="0"/>
              <a:t>of the cation is determined by the type of </a:t>
            </a:r>
            <a:r>
              <a:rPr lang="en-US" sz="1600" b="1" dirty="0"/>
              <a:t>MO</a:t>
            </a:r>
            <a:r>
              <a:rPr lang="en-US" sz="1600" dirty="0"/>
              <a:t> from which the electron is removed.</a:t>
            </a:r>
          </a:p>
          <a:p>
            <a:pPr marL="0" eaLnBrk="1" hangingPunct="1">
              <a:lnSpc>
                <a:spcPct val="90000"/>
              </a:lnSpc>
              <a:buNone/>
            </a:pPr>
            <a:endParaRPr lang="en-US" sz="1400" dirty="0"/>
          </a:p>
        </p:txBody>
      </p:sp>
      <p:sp>
        <p:nvSpPr>
          <p:cNvPr id="23560" name="Freeform 8"/>
          <p:cNvSpPr>
            <a:spLocks/>
          </p:cNvSpPr>
          <p:nvPr/>
        </p:nvSpPr>
        <p:spPr bwMode="auto">
          <a:xfrm>
            <a:off x="10269065" y="2566988"/>
            <a:ext cx="0" cy="2781300"/>
          </a:xfrm>
          <a:custGeom>
            <a:avLst/>
            <a:gdLst>
              <a:gd name="T0" fmla="*/ 2147483647 h 2205"/>
              <a:gd name="T1" fmla="*/ 0 h 2205"/>
              <a:gd name="T2" fmla="*/ 0 60000 65536"/>
              <a:gd name="T3" fmla="*/ 0 60000 65536"/>
              <a:gd name="T4" fmla="*/ 0 h 2205"/>
              <a:gd name="T5" fmla="*/ 2205 h 220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205">
                <a:moveTo>
                  <a:pt x="0" y="2205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chemeClr val="folHlink"/>
            </a:solidFill>
            <a:prstDash val="solid"/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8040216" y="1562100"/>
            <a:ext cx="835025" cy="3919538"/>
            <a:chOff x="1065" y="951"/>
            <a:chExt cx="526" cy="2469"/>
          </a:xfrm>
        </p:grpSpPr>
        <p:sp>
          <p:nvSpPr>
            <p:cNvPr id="11149" name="Freeform 10"/>
            <p:cNvSpPr>
              <a:spLocks noChangeArrowheads="1"/>
            </p:cNvSpPr>
            <p:nvPr/>
          </p:nvSpPr>
          <p:spPr bwMode="auto">
            <a:xfrm>
              <a:off x="1538" y="2471"/>
              <a:ext cx="7" cy="0"/>
            </a:xfrm>
            <a:custGeom>
              <a:avLst/>
              <a:gdLst>
                <a:gd name="T0" fmla="*/ 0 w 10"/>
                <a:gd name="T1" fmla="*/ 4 w 10"/>
                <a:gd name="T2" fmla="*/ 0 60000 65536"/>
                <a:gd name="T3" fmla="*/ 0 60000 65536"/>
                <a:gd name="T4" fmla="*/ 0 w 10"/>
                <a:gd name="T5" fmla="*/ 10 w 10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10">
                  <a:moveTo>
                    <a:pt x="0" y="0"/>
                  </a:moveTo>
                  <a:lnTo>
                    <a:pt x="10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150" name="Freeform 11"/>
            <p:cNvSpPr>
              <a:spLocks noChangeArrowheads="1"/>
            </p:cNvSpPr>
            <p:nvPr/>
          </p:nvSpPr>
          <p:spPr bwMode="auto">
            <a:xfrm>
              <a:off x="1505" y="1055"/>
              <a:ext cx="39" cy="0"/>
            </a:xfrm>
            <a:custGeom>
              <a:avLst/>
              <a:gdLst>
                <a:gd name="T0" fmla="*/ 20 w 55"/>
                <a:gd name="T1" fmla="*/ 0 w 55"/>
                <a:gd name="T2" fmla="*/ 0 60000 65536"/>
                <a:gd name="T3" fmla="*/ 0 60000 65536"/>
                <a:gd name="T4" fmla="*/ 0 w 55"/>
                <a:gd name="T5" fmla="*/ 55 w 55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55">
                  <a:moveTo>
                    <a:pt x="55" y="0"/>
                  </a:moveTo>
                  <a:lnTo>
                    <a:pt x="0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151" name="Freeform 12"/>
            <p:cNvSpPr>
              <a:spLocks noChangeArrowheads="1"/>
            </p:cNvSpPr>
            <p:nvPr/>
          </p:nvSpPr>
          <p:spPr bwMode="auto">
            <a:xfrm>
              <a:off x="1505" y="1330"/>
              <a:ext cx="39" cy="0"/>
            </a:xfrm>
            <a:custGeom>
              <a:avLst/>
              <a:gdLst>
                <a:gd name="T0" fmla="*/ 20 w 55"/>
                <a:gd name="T1" fmla="*/ 0 w 55"/>
                <a:gd name="T2" fmla="*/ 0 60000 65536"/>
                <a:gd name="T3" fmla="*/ 0 60000 65536"/>
                <a:gd name="T4" fmla="*/ 0 w 55"/>
                <a:gd name="T5" fmla="*/ 55 w 55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55">
                  <a:moveTo>
                    <a:pt x="55" y="0"/>
                  </a:moveTo>
                  <a:lnTo>
                    <a:pt x="0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152" name="Freeform 13"/>
            <p:cNvSpPr>
              <a:spLocks noChangeArrowheads="1"/>
            </p:cNvSpPr>
            <p:nvPr/>
          </p:nvSpPr>
          <p:spPr bwMode="auto">
            <a:xfrm>
              <a:off x="1505" y="1612"/>
              <a:ext cx="39" cy="0"/>
            </a:xfrm>
            <a:custGeom>
              <a:avLst/>
              <a:gdLst>
                <a:gd name="T0" fmla="*/ 20 w 55"/>
                <a:gd name="T1" fmla="*/ 0 w 55"/>
                <a:gd name="T2" fmla="*/ 0 60000 65536"/>
                <a:gd name="T3" fmla="*/ 0 60000 65536"/>
                <a:gd name="T4" fmla="*/ 0 w 55"/>
                <a:gd name="T5" fmla="*/ 55 w 55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55">
                  <a:moveTo>
                    <a:pt x="55" y="0"/>
                  </a:moveTo>
                  <a:lnTo>
                    <a:pt x="0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153" name="Freeform 14"/>
            <p:cNvSpPr>
              <a:spLocks noChangeArrowheads="1"/>
            </p:cNvSpPr>
            <p:nvPr/>
          </p:nvSpPr>
          <p:spPr bwMode="auto">
            <a:xfrm>
              <a:off x="1542" y="951"/>
              <a:ext cx="2" cy="2232"/>
            </a:xfrm>
            <a:custGeom>
              <a:avLst/>
              <a:gdLst>
                <a:gd name="T0" fmla="*/ 1 w 3"/>
                <a:gd name="T1" fmla="*/ 0 h 2809"/>
                <a:gd name="T2" fmla="*/ 0 w 3"/>
                <a:gd name="T3" fmla="*/ 1410 h 2809"/>
                <a:gd name="T4" fmla="*/ 0 60000 65536"/>
                <a:gd name="T5" fmla="*/ 0 60000 65536"/>
                <a:gd name="T6" fmla="*/ 0 w 3"/>
                <a:gd name="T7" fmla="*/ 0 h 2809"/>
                <a:gd name="T8" fmla="*/ 3 w 3"/>
                <a:gd name="T9" fmla="*/ 2809 h 280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2809">
                  <a:moveTo>
                    <a:pt x="3" y="0"/>
                  </a:moveTo>
                  <a:lnTo>
                    <a:pt x="0" y="2809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154" name="Freeform 15"/>
            <p:cNvSpPr>
              <a:spLocks noChangeArrowheads="1"/>
            </p:cNvSpPr>
            <p:nvPr/>
          </p:nvSpPr>
          <p:spPr bwMode="auto">
            <a:xfrm>
              <a:off x="1545" y="3235"/>
              <a:ext cx="0" cy="117"/>
            </a:xfrm>
            <a:custGeom>
              <a:avLst/>
              <a:gdLst>
                <a:gd name="T0" fmla="*/ 0 h 147"/>
                <a:gd name="T1" fmla="*/ 74 h 147"/>
                <a:gd name="T2" fmla="*/ 0 60000 65536"/>
                <a:gd name="T3" fmla="*/ 0 60000 65536"/>
                <a:gd name="T4" fmla="*/ 0 h 147"/>
                <a:gd name="T5" fmla="*/ 147 h 147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147">
                  <a:moveTo>
                    <a:pt x="0" y="0"/>
                  </a:moveTo>
                  <a:lnTo>
                    <a:pt x="0" y="147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155" name="Freeform 16"/>
            <p:cNvSpPr>
              <a:spLocks noChangeArrowheads="1"/>
            </p:cNvSpPr>
            <p:nvPr/>
          </p:nvSpPr>
          <p:spPr bwMode="auto">
            <a:xfrm>
              <a:off x="1505" y="3351"/>
              <a:ext cx="39" cy="0"/>
            </a:xfrm>
            <a:custGeom>
              <a:avLst/>
              <a:gdLst>
                <a:gd name="T0" fmla="*/ 20 w 55"/>
                <a:gd name="T1" fmla="*/ 0 w 55"/>
                <a:gd name="T2" fmla="*/ 0 60000 65536"/>
                <a:gd name="T3" fmla="*/ 0 60000 65536"/>
                <a:gd name="T4" fmla="*/ 0 w 55"/>
                <a:gd name="T5" fmla="*/ 55 w 55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55">
                  <a:moveTo>
                    <a:pt x="55" y="0"/>
                  </a:moveTo>
                  <a:lnTo>
                    <a:pt x="0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156" name="Freeform 17"/>
            <p:cNvSpPr>
              <a:spLocks noChangeArrowheads="1"/>
            </p:cNvSpPr>
            <p:nvPr/>
          </p:nvSpPr>
          <p:spPr bwMode="auto">
            <a:xfrm>
              <a:off x="1503" y="3137"/>
              <a:ext cx="88" cy="96"/>
            </a:xfrm>
            <a:custGeom>
              <a:avLst/>
              <a:gdLst>
                <a:gd name="T0" fmla="*/ 0 w 122"/>
                <a:gd name="T1" fmla="*/ 0 h 121"/>
                <a:gd name="T2" fmla="*/ 45 w 122"/>
                <a:gd name="T3" fmla="*/ 60 h 121"/>
                <a:gd name="T4" fmla="*/ 0 60000 65536"/>
                <a:gd name="T5" fmla="*/ 0 60000 65536"/>
                <a:gd name="T6" fmla="*/ 0 w 122"/>
                <a:gd name="T7" fmla="*/ 0 h 121"/>
                <a:gd name="T8" fmla="*/ 122 w 122"/>
                <a:gd name="T9" fmla="*/ 121 h 12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2" h="121">
                  <a:moveTo>
                    <a:pt x="0" y="0"/>
                  </a:moveTo>
                  <a:lnTo>
                    <a:pt x="122" y="121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157" name="Freeform 18"/>
            <p:cNvSpPr>
              <a:spLocks noChangeArrowheads="1"/>
            </p:cNvSpPr>
            <p:nvPr/>
          </p:nvSpPr>
          <p:spPr bwMode="auto">
            <a:xfrm>
              <a:off x="1503" y="3187"/>
              <a:ext cx="88" cy="96"/>
            </a:xfrm>
            <a:custGeom>
              <a:avLst/>
              <a:gdLst>
                <a:gd name="T0" fmla="*/ 0 w 122"/>
                <a:gd name="T1" fmla="*/ 0 h 121"/>
                <a:gd name="T2" fmla="*/ 45 w 122"/>
                <a:gd name="T3" fmla="*/ 60 h 121"/>
                <a:gd name="T4" fmla="*/ 0 60000 65536"/>
                <a:gd name="T5" fmla="*/ 0 60000 65536"/>
                <a:gd name="T6" fmla="*/ 0 w 122"/>
                <a:gd name="T7" fmla="*/ 0 h 121"/>
                <a:gd name="T8" fmla="*/ 122 w 122"/>
                <a:gd name="T9" fmla="*/ 121 h 12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2" h="121">
                  <a:moveTo>
                    <a:pt x="0" y="0"/>
                  </a:moveTo>
                  <a:lnTo>
                    <a:pt x="122" y="121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158" name="Freeform 19"/>
            <p:cNvSpPr>
              <a:spLocks noChangeArrowheads="1"/>
            </p:cNvSpPr>
            <p:nvPr/>
          </p:nvSpPr>
          <p:spPr bwMode="auto">
            <a:xfrm>
              <a:off x="1505" y="1611"/>
              <a:ext cx="39" cy="0"/>
            </a:xfrm>
            <a:custGeom>
              <a:avLst/>
              <a:gdLst>
                <a:gd name="T0" fmla="*/ 20 w 55"/>
                <a:gd name="T1" fmla="*/ 0 w 55"/>
                <a:gd name="T2" fmla="*/ 0 60000 65536"/>
                <a:gd name="T3" fmla="*/ 0 60000 65536"/>
                <a:gd name="T4" fmla="*/ 0 w 55"/>
                <a:gd name="T5" fmla="*/ 55 w 55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55">
                  <a:moveTo>
                    <a:pt x="55" y="0"/>
                  </a:moveTo>
                  <a:lnTo>
                    <a:pt x="0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159" name="Freeform 20"/>
            <p:cNvSpPr>
              <a:spLocks noChangeArrowheads="1"/>
            </p:cNvSpPr>
            <p:nvPr/>
          </p:nvSpPr>
          <p:spPr bwMode="auto">
            <a:xfrm>
              <a:off x="1505" y="1893"/>
              <a:ext cx="39" cy="0"/>
            </a:xfrm>
            <a:custGeom>
              <a:avLst/>
              <a:gdLst>
                <a:gd name="T0" fmla="*/ 20 w 55"/>
                <a:gd name="T1" fmla="*/ 0 w 55"/>
                <a:gd name="T2" fmla="*/ 0 60000 65536"/>
                <a:gd name="T3" fmla="*/ 0 60000 65536"/>
                <a:gd name="T4" fmla="*/ 0 w 55"/>
                <a:gd name="T5" fmla="*/ 55 w 55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55">
                  <a:moveTo>
                    <a:pt x="55" y="0"/>
                  </a:moveTo>
                  <a:lnTo>
                    <a:pt x="0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160" name="Rectangle 21"/>
            <p:cNvSpPr>
              <a:spLocks noChangeArrowheads="1"/>
            </p:cNvSpPr>
            <p:nvPr/>
          </p:nvSpPr>
          <p:spPr bwMode="auto">
            <a:xfrm>
              <a:off x="1305" y="962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18</a:t>
              </a:r>
            </a:p>
          </p:txBody>
        </p:sp>
        <p:sp>
          <p:nvSpPr>
            <p:cNvPr id="11161" name="Rectangle 22"/>
            <p:cNvSpPr>
              <a:spLocks noChangeArrowheads="1"/>
            </p:cNvSpPr>
            <p:nvPr/>
          </p:nvSpPr>
          <p:spPr bwMode="auto">
            <a:xfrm>
              <a:off x="1313" y="1221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17</a:t>
              </a:r>
            </a:p>
          </p:txBody>
        </p:sp>
        <p:sp>
          <p:nvSpPr>
            <p:cNvPr id="11162" name="Rectangle 23"/>
            <p:cNvSpPr>
              <a:spLocks noChangeArrowheads="1"/>
            </p:cNvSpPr>
            <p:nvPr/>
          </p:nvSpPr>
          <p:spPr bwMode="auto">
            <a:xfrm>
              <a:off x="1313" y="1520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16</a:t>
              </a:r>
            </a:p>
          </p:txBody>
        </p:sp>
        <p:sp>
          <p:nvSpPr>
            <p:cNvPr id="11163" name="Rectangle 24"/>
            <p:cNvSpPr>
              <a:spLocks noChangeArrowheads="1"/>
            </p:cNvSpPr>
            <p:nvPr/>
          </p:nvSpPr>
          <p:spPr bwMode="auto">
            <a:xfrm>
              <a:off x="1297" y="1800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Arial" charset="0"/>
                </a:rPr>
                <a:t>15</a:t>
              </a:r>
            </a:p>
          </p:txBody>
        </p:sp>
        <p:sp>
          <p:nvSpPr>
            <p:cNvPr id="11164" name="Rectangle 25"/>
            <p:cNvSpPr>
              <a:spLocks noChangeArrowheads="1"/>
            </p:cNvSpPr>
            <p:nvPr/>
          </p:nvSpPr>
          <p:spPr bwMode="auto">
            <a:xfrm>
              <a:off x="1372" y="3228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11165" name="Rectangle 26"/>
            <p:cNvSpPr>
              <a:spLocks noChangeArrowheads="1"/>
            </p:cNvSpPr>
            <p:nvPr/>
          </p:nvSpPr>
          <p:spPr bwMode="auto">
            <a:xfrm rot="-5400000">
              <a:off x="439" y="2003"/>
              <a:ext cx="142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 charset="0"/>
                </a:rPr>
                <a:t>Ionization Energy (eV)</a:t>
              </a:r>
            </a:p>
          </p:txBody>
        </p:sp>
      </p:grp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10116666" y="1752600"/>
            <a:ext cx="288925" cy="3608388"/>
          </a:xfrm>
          <a:prstGeom prst="rect">
            <a:avLst/>
          </a:prstGeom>
          <a:gradFill rotWithShape="0">
            <a:gsLst>
              <a:gs pos="0">
                <a:srgbClr val="C9C9EF"/>
              </a:gs>
              <a:gs pos="50000">
                <a:schemeClr val="folHlink"/>
              </a:gs>
              <a:gs pos="100000">
                <a:srgbClr val="C9C9E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ahoma" charset="0"/>
            </a:endParaRP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9494365" y="1457325"/>
            <a:ext cx="2595562" cy="1460500"/>
            <a:chOff x="1981" y="885"/>
            <a:chExt cx="1635" cy="920"/>
          </a:xfrm>
        </p:grpSpPr>
        <p:sp>
          <p:nvSpPr>
            <p:cNvPr id="10982" name="Freeform 29"/>
            <p:cNvSpPr>
              <a:spLocks/>
            </p:cNvSpPr>
            <p:nvPr/>
          </p:nvSpPr>
          <p:spPr bwMode="auto">
            <a:xfrm>
              <a:off x="2393" y="1206"/>
              <a:ext cx="30" cy="189"/>
            </a:xfrm>
            <a:custGeom>
              <a:avLst/>
              <a:gdLst>
                <a:gd name="T0" fmla="*/ 0 w 41"/>
                <a:gd name="T1" fmla="*/ 0 h 237"/>
                <a:gd name="T2" fmla="*/ 16 w 41"/>
                <a:gd name="T3" fmla="*/ 120 h 237"/>
                <a:gd name="T4" fmla="*/ 0 60000 65536"/>
                <a:gd name="T5" fmla="*/ 0 60000 65536"/>
                <a:gd name="T6" fmla="*/ 0 w 41"/>
                <a:gd name="T7" fmla="*/ 0 h 237"/>
                <a:gd name="T8" fmla="*/ 41 w 41"/>
                <a:gd name="T9" fmla="*/ 237 h 2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1" h="237">
                  <a:moveTo>
                    <a:pt x="0" y="0"/>
                  </a:moveTo>
                  <a:lnTo>
                    <a:pt x="41" y="237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83" name="Freeform 30"/>
            <p:cNvSpPr>
              <a:spLocks/>
            </p:cNvSpPr>
            <p:nvPr/>
          </p:nvSpPr>
          <p:spPr bwMode="auto">
            <a:xfrm>
              <a:off x="2423" y="1395"/>
              <a:ext cx="30" cy="141"/>
            </a:xfrm>
            <a:custGeom>
              <a:avLst/>
              <a:gdLst>
                <a:gd name="T0" fmla="*/ 0 w 42"/>
                <a:gd name="T1" fmla="*/ 0 h 178"/>
                <a:gd name="T2" fmla="*/ 15 w 42"/>
                <a:gd name="T3" fmla="*/ 89 h 178"/>
                <a:gd name="T4" fmla="*/ 0 60000 65536"/>
                <a:gd name="T5" fmla="*/ 0 60000 65536"/>
                <a:gd name="T6" fmla="*/ 0 w 42"/>
                <a:gd name="T7" fmla="*/ 0 h 178"/>
                <a:gd name="T8" fmla="*/ 42 w 42"/>
                <a:gd name="T9" fmla="*/ 178 h 17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2" h="178">
                  <a:moveTo>
                    <a:pt x="0" y="0"/>
                  </a:moveTo>
                  <a:lnTo>
                    <a:pt x="42" y="178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84" name="Freeform 31"/>
            <p:cNvSpPr>
              <a:spLocks/>
            </p:cNvSpPr>
            <p:nvPr/>
          </p:nvSpPr>
          <p:spPr bwMode="auto">
            <a:xfrm>
              <a:off x="2453" y="1536"/>
              <a:ext cx="29" cy="104"/>
            </a:xfrm>
            <a:custGeom>
              <a:avLst/>
              <a:gdLst>
                <a:gd name="T0" fmla="*/ 0 w 41"/>
                <a:gd name="T1" fmla="*/ 0 h 131"/>
                <a:gd name="T2" fmla="*/ 15 w 41"/>
                <a:gd name="T3" fmla="*/ 66 h 131"/>
                <a:gd name="T4" fmla="*/ 0 60000 65536"/>
                <a:gd name="T5" fmla="*/ 0 60000 65536"/>
                <a:gd name="T6" fmla="*/ 0 w 41"/>
                <a:gd name="T7" fmla="*/ 0 h 131"/>
                <a:gd name="T8" fmla="*/ 41 w 41"/>
                <a:gd name="T9" fmla="*/ 131 h 1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1" h="131">
                  <a:moveTo>
                    <a:pt x="0" y="0"/>
                  </a:moveTo>
                  <a:lnTo>
                    <a:pt x="41" y="131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85" name="Freeform 32"/>
            <p:cNvSpPr>
              <a:spLocks/>
            </p:cNvSpPr>
            <p:nvPr/>
          </p:nvSpPr>
          <p:spPr bwMode="auto">
            <a:xfrm>
              <a:off x="2482" y="1640"/>
              <a:ext cx="32" cy="74"/>
            </a:xfrm>
            <a:custGeom>
              <a:avLst/>
              <a:gdLst>
                <a:gd name="T0" fmla="*/ 0 w 44"/>
                <a:gd name="T1" fmla="*/ 0 h 93"/>
                <a:gd name="T2" fmla="*/ 17 w 44"/>
                <a:gd name="T3" fmla="*/ 47 h 93"/>
                <a:gd name="T4" fmla="*/ 0 60000 65536"/>
                <a:gd name="T5" fmla="*/ 0 60000 65536"/>
                <a:gd name="T6" fmla="*/ 0 w 44"/>
                <a:gd name="T7" fmla="*/ 0 h 93"/>
                <a:gd name="T8" fmla="*/ 44 w 44"/>
                <a:gd name="T9" fmla="*/ 93 h 9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" h="93">
                  <a:moveTo>
                    <a:pt x="0" y="0"/>
                  </a:moveTo>
                  <a:lnTo>
                    <a:pt x="44" y="93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86" name="Freeform 33"/>
            <p:cNvSpPr>
              <a:spLocks/>
            </p:cNvSpPr>
            <p:nvPr/>
          </p:nvSpPr>
          <p:spPr bwMode="auto">
            <a:xfrm>
              <a:off x="2514" y="1714"/>
              <a:ext cx="30" cy="49"/>
            </a:xfrm>
            <a:custGeom>
              <a:avLst/>
              <a:gdLst>
                <a:gd name="T0" fmla="*/ 0 w 41"/>
                <a:gd name="T1" fmla="*/ 0 h 62"/>
                <a:gd name="T2" fmla="*/ 16 w 41"/>
                <a:gd name="T3" fmla="*/ 31 h 62"/>
                <a:gd name="T4" fmla="*/ 0 60000 65536"/>
                <a:gd name="T5" fmla="*/ 0 60000 65536"/>
                <a:gd name="T6" fmla="*/ 0 w 41"/>
                <a:gd name="T7" fmla="*/ 0 h 62"/>
                <a:gd name="T8" fmla="*/ 41 w 41"/>
                <a:gd name="T9" fmla="*/ 62 h 6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1" h="62">
                  <a:moveTo>
                    <a:pt x="0" y="0"/>
                  </a:moveTo>
                  <a:lnTo>
                    <a:pt x="41" y="62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87" name="Freeform 34"/>
            <p:cNvSpPr>
              <a:spLocks/>
            </p:cNvSpPr>
            <p:nvPr/>
          </p:nvSpPr>
          <p:spPr bwMode="auto">
            <a:xfrm>
              <a:off x="2544" y="1763"/>
              <a:ext cx="30" cy="30"/>
            </a:xfrm>
            <a:custGeom>
              <a:avLst/>
              <a:gdLst>
                <a:gd name="T0" fmla="*/ 0 w 42"/>
                <a:gd name="T1" fmla="*/ 0 h 37"/>
                <a:gd name="T2" fmla="*/ 15 w 42"/>
                <a:gd name="T3" fmla="*/ 19 h 37"/>
                <a:gd name="T4" fmla="*/ 0 60000 65536"/>
                <a:gd name="T5" fmla="*/ 0 60000 65536"/>
                <a:gd name="T6" fmla="*/ 0 w 42"/>
                <a:gd name="T7" fmla="*/ 0 h 37"/>
                <a:gd name="T8" fmla="*/ 42 w 42"/>
                <a:gd name="T9" fmla="*/ 37 h 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2" h="37">
                  <a:moveTo>
                    <a:pt x="0" y="0"/>
                  </a:moveTo>
                  <a:lnTo>
                    <a:pt x="42" y="37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88" name="Freeform 35"/>
            <p:cNvSpPr>
              <a:spLocks/>
            </p:cNvSpPr>
            <p:nvPr/>
          </p:nvSpPr>
          <p:spPr bwMode="auto">
            <a:xfrm>
              <a:off x="2574" y="1793"/>
              <a:ext cx="31" cy="12"/>
            </a:xfrm>
            <a:custGeom>
              <a:avLst/>
              <a:gdLst>
                <a:gd name="T0" fmla="*/ 0 w 43"/>
                <a:gd name="T1" fmla="*/ 0 h 15"/>
                <a:gd name="T2" fmla="*/ 16 w 43"/>
                <a:gd name="T3" fmla="*/ 8 h 15"/>
                <a:gd name="T4" fmla="*/ 0 60000 65536"/>
                <a:gd name="T5" fmla="*/ 0 60000 65536"/>
                <a:gd name="T6" fmla="*/ 0 w 43"/>
                <a:gd name="T7" fmla="*/ 0 h 15"/>
                <a:gd name="T8" fmla="*/ 43 w 43"/>
                <a:gd name="T9" fmla="*/ 15 h 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3" h="15">
                  <a:moveTo>
                    <a:pt x="0" y="0"/>
                  </a:moveTo>
                  <a:lnTo>
                    <a:pt x="43" y="15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89" name="Freeform 36"/>
            <p:cNvSpPr>
              <a:spLocks/>
            </p:cNvSpPr>
            <p:nvPr/>
          </p:nvSpPr>
          <p:spPr bwMode="auto">
            <a:xfrm>
              <a:off x="2605" y="1805"/>
              <a:ext cx="30" cy="0"/>
            </a:xfrm>
            <a:custGeom>
              <a:avLst/>
              <a:gdLst>
                <a:gd name="T0" fmla="*/ 0 w 42"/>
                <a:gd name="T1" fmla="*/ 15 w 42"/>
                <a:gd name="T2" fmla="*/ 0 60000 65536"/>
                <a:gd name="T3" fmla="*/ 0 60000 65536"/>
                <a:gd name="T4" fmla="*/ 0 w 42"/>
                <a:gd name="T5" fmla="*/ 42 w 42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42">
                  <a:moveTo>
                    <a:pt x="0" y="0"/>
                  </a:moveTo>
                  <a:lnTo>
                    <a:pt x="42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90" name="Freeform 37"/>
            <p:cNvSpPr>
              <a:spLocks/>
            </p:cNvSpPr>
            <p:nvPr/>
          </p:nvSpPr>
          <p:spPr bwMode="auto">
            <a:xfrm>
              <a:off x="2362" y="966"/>
              <a:ext cx="31" cy="240"/>
            </a:xfrm>
            <a:custGeom>
              <a:avLst/>
              <a:gdLst>
                <a:gd name="T0" fmla="*/ 0 w 43"/>
                <a:gd name="T1" fmla="*/ 0 h 303"/>
                <a:gd name="T2" fmla="*/ 16 w 43"/>
                <a:gd name="T3" fmla="*/ 150 h 303"/>
                <a:gd name="T4" fmla="*/ 0 60000 65536"/>
                <a:gd name="T5" fmla="*/ 0 60000 65536"/>
                <a:gd name="T6" fmla="*/ 0 w 43"/>
                <a:gd name="T7" fmla="*/ 0 h 303"/>
                <a:gd name="T8" fmla="*/ 43 w 43"/>
                <a:gd name="T9" fmla="*/ 303 h 30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3" h="303">
                  <a:moveTo>
                    <a:pt x="0" y="0"/>
                  </a:moveTo>
                  <a:lnTo>
                    <a:pt x="43" y="303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91" name="Freeform 38"/>
            <p:cNvSpPr>
              <a:spLocks/>
            </p:cNvSpPr>
            <p:nvPr/>
          </p:nvSpPr>
          <p:spPr bwMode="auto">
            <a:xfrm>
              <a:off x="2637" y="1793"/>
              <a:ext cx="17" cy="10"/>
            </a:xfrm>
            <a:custGeom>
              <a:avLst/>
              <a:gdLst>
                <a:gd name="T0" fmla="*/ 0 w 23"/>
                <a:gd name="T1" fmla="*/ 6 h 13"/>
                <a:gd name="T2" fmla="*/ 10 w 23"/>
                <a:gd name="T3" fmla="*/ 0 h 13"/>
                <a:gd name="T4" fmla="*/ 0 60000 65536"/>
                <a:gd name="T5" fmla="*/ 0 60000 65536"/>
                <a:gd name="T6" fmla="*/ 0 w 23"/>
                <a:gd name="T7" fmla="*/ 0 h 13"/>
                <a:gd name="T8" fmla="*/ 23 w 23"/>
                <a:gd name="T9" fmla="*/ 13 h 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13">
                  <a:moveTo>
                    <a:pt x="0" y="13"/>
                  </a:moveTo>
                  <a:lnTo>
                    <a:pt x="23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92" name="Freeform 39"/>
            <p:cNvSpPr>
              <a:spLocks/>
            </p:cNvSpPr>
            <p:nvPr/>
          </p:nvSpPr>
          <p:spPr bwMode="auto">
            <a:xfrm>
              <a:off x="2654" y="1776"/>
              <a:ext cx="16" cy="17"/>
            </a:xfrm>
            <a:custGeom>
              <a:avLst/>
              <a:gdLst>
                <a:gd name="T0" fmla="*/ 0 w 22"/>
                <a:gd name="T1" fmla="*/ 11 h 21"/>
                <a:gd name="T2" fmla="*/ 9 w 22"/>
                <a:gd name="T3" fmla="*/ 0 h 21"/>
                <a:gd name="T4" fmla="*/ 0 60000 65536"/>
                <a:gd name="T5" fmla="*/ 0 60000 65536"/>
                <a:gd name="T6" fmla="*/ 0 w 22"/>
                <a:gd name="T7" fmla="*/ 0 h 21"/>
                <a:gd name="T8" fmla="*/ 22 w 22"/>
                <a:gd name="T9" fmla="*/ 21 h 2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" h="21">
                  <a:moveTo>
                    <a:pt x="0" y="21"/>
                  </a:moveTo>
                  <a:lnTo>
                    <a:pt x="22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93" name="Freeform 40"/>
            <p:cNvSpPr>
              <a:spLocks/>
            </p:cNvSpPr>
            <p:nvPr/>
          </p:nvSpPr>
          <p:spPr bwMode="auto">
            <a:xfrm>
              <a:off x="2687" y="1722"/>
              <a:ext cx="16" cy="28"/>
            </a:xfrm>
            <a:custGeom>
              <a:avLst/>
              <a:gdLst>
                <a:gd name="T0" fmla="*/ 0 w 22"/>
                <a:gd name="T1" fmla="*/ 18 h 35"/>
                <a:gd name="T2" fmla="*/ 9 w 22"/>
                <a:gd name="T3" fmla="*/ 0 h 35"/>
                <a:gd name="T4" fmla="*/ 0 60000 65536"/>
                <a:gd name="T5" fmla="*/ 0 60000 65536"/>
                <a:gd name="T6" fmla="*/ 0 w 22"/>
                <a:gd name="T7" fmla="*/ 0 h 35"/>
                <a:gd name="T8" fmla="*/ 22 w 22"/>
                <a:gd name="T9" fmla="*/ 35 h 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" h="35">
                  <a:moveTo>
                    <a:pt x="0" y="35"/>
                  </a:moveTo>
                  <a:lnTo>
                    <a:pt x="22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94" name="Freeform 41"/>
            <p:cNvSpPr>
              <a:spLocks/>
            </p:cNvSpPr>
            <p:nvPr/>
          </p:nvSpPr>
          <p:spPr bwMode="auto">
            <a:xfrm>
              <a:off x="2720" y="1658"/>
              <a:ext cx="16" cy="32"/>
            </a:xfrm>
            <a:custGeom>
              <a:avLst/>
              <a:gdLst>
                <a:gd name="T0" fmla="*/ 0 w 22"/>
                <a:gd name="T1" fmla="*/ 20 h 41"/>
                <a:gd name="T2" fmla="*/ 9 w 22"/>
                <a:gd name="T3" fmla="*/ 0 h 41"/>
                <a:gd name="T4" fmla="*/ 0 60000 65536"/>
                <a:gd name="T5" fmla="*/ 0 60000 65536"/>
                <a:gd name="T6" fmla="*/ 0 w 22"/>
                <a:gd name="T7" fmla="*/ 0 h 41"/>
                <a:gd name="T8" fmla="*/ 22 w 22"/>
                <a:gd name="T9" fmla="*/ 41 h 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" h="41">
                  <a:moveTo>
                    <a:pt x="0" y="41"/>
                  </a:moveTo>
                  <a:lnTo>
                    <a:pt x="22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95" name="Freeform 42"/>
            <p:cNvSpPr>
              <a:spLocks/>
            </p:cNvSpPr>
            <p:nvPr/>
          </p:nvSpPr>
          <p:spPr bwMode="auto">
            <a:xfrm>
              <a:off x="2736" y="1623"/>
              <a:ext cx="17" cy="35"/>
            </a:xfrm>
            <a:custGeom>
              <a:avLst/>
              <a:gdLst>
                <a:gd name="T0" fmla="*/ 0 w 24"/>
                <a:gd name="T1" fmla="*/ 23 h 43"/>
                <a:gd name="T2" fmla="*/ 9 w 24"/>
                <a:gd name="T3" fmla="*/ 0 h 43"/>
                <a:gd name="T4" fmla="*/ 0 60000 65536"/>
                <a:gd name="T5" fmla="*/ 0 60000 65536"/>
                <a:gd name="T6" fmla="*/ 0 w 24"/>
                <a:gd name="T7" fmla="*/ 0 h 43"/>
                <a:gd name="T8" fmla="*/ 24 w 24"/>
                <a:gd name="T9" fmla="*/ 43 h 4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43">
                  <a:moveTo>
                    <a:pt x="0" y="43"/>
                  </a:moveTo>
                  <a:lnTo>
                    <a:pt x="24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96" name="Freeform 43"/>
            <p:cNvSpPr>
              <a:spLocks/>
            </p:cNvSpPr>
            <p:nvPr/>
          </p:nvSpPr>
          <p:spPr bwMode="auto">
            <a:xfrm>
              <a:off x="2769" y="1551"/>
              <a:ext cx="16" cy="36"/>
            </a:xfrm>
            <a:custGeom>
              <a:avLst/>
              <a:gdLst>
                <a:gd name="T0" fmla="*/ 0 w 22"/>
                <a:gd name="T1" fmla="*/ 23 h 45"/>
                <a:gd name="T2" fmla="*/ 9 w 22"/>
                <a:gd name="T3" fmla="*/ 0 h 45"/>
                <a:gd name="T4" fmla="*/ 0 60000 65536"/>
                <a:gd name="T5" fmla="*/ 0 60000 65536"/>
                <a:gd name="T6" fmla="*/ 0 w 22"/>
                <a:gd name="T7" fmla="*/ 0 h 45"/>
                <a:gd name="T8" fmla="*/ 22 w 22"/>
                <a:gd name="T9" fmla="*/ 45 h 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" h="45">
                  <a:moveTo>
                    <a:pt x="0" y="45"/>
                  </a:moveTo>
                  <a:lnTo>
                    <a:pt x="22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97" name="Freeform 44"/>
            <p:cNvSpPr>
              <a:spLocks/>
            </p:cNvSpPr>
            <p:nvPr/>
          </p:nvSpPr>
          <p:spPr bwMode="auto">
            <a:xfrm>
              <a:off x="2785" y="1516"/>
              <a:ext cx="17" cy="35"/>
            </a:xfrm>
            <a:custGeom>
              <a:avLst/>
              <a:gdLst>
                <a:gd name="T0" fmla="*/ 0 w 24"/>
                <a:gd name="T1" fmla="*/ 22 h 44"/>
                <a:gd name="T2" fmla="*/ 9 w 24"/>
                <a:gd name="T3" fmla="*/ 0 h 44"/>
                <a:gd name="T4" fmla="*/ 0 60000 65536"/>
                <a:gd name="T5" fmla="*/ 0 60000 65536"/>
                <a:gd name="T6" fmla="*/ 0 w 24"/>
                <a:gd name="T7" fmla="*/ 0 h 44"/>
                <a:gd name="T8" fmla="*/ 24 w 24"/>
                <a:gd name="T9" fmla="*/ 44 h 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44">
                  <a:moveTo>
                    <a:pt x="0" y="44"/>
                  </a:moveTo>
                  <a:lnTo>
                    <a:pt x="24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98" name="Freeform 45"/>
            <p:cNvSpPr>
              <a:spLocks/>
            </p:cNvSpPr>
            <p:nvPr/>
          </p:nvSpPr>
          <p:spPr bwMode="auto">
            <a:xfrm>
              <a:off x="2818" y="1450"/>
              <a:ext cx="17" cy="31"/>
            </a:xfrm>
            <a:custGeom>
              <a:avLst/>
              <a:gdLst>
                <a:gd name="T0" fmla="*/ 0 w 23"/>
                <a:gd name="T1" fmla="*/ 19 h 40"/>
                <a:gd name="T2" fmla="*/ 10 w 23"/>
                <a:gd name="T3" fmla="*/ 0 h 40"/>
                <a:gd name="T4" fmla="*/ 0 60000 65536"/>
                <a:gd name="T5" fmla="*/ 0 60000 65536"/>
                <a:gd name="T6" fmla="*/ 0 w 23"/>
                <a:gd name="T7" fmla="*/ 0 h 40"/>
                <a:gd name="T8" fmla="*/ 23 w 23"/>
                <a:gd name="T9" fmla="*/ 40 h 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40">
                  <a:moveTo>
                    <a:pt x="0" y="40"/>
                  </a:moveTo>
                  <a:lnTo>
                    <a:pt x="23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99" name="Freeform 46"/>
            <p:cNvSpPr>
              <a:spLocks/>
            </p:cNvSpPr>
            <p:nvPr/>
          </p:nvSpPr>
          <p:spPr bwMode="auto">
            <a:xfrm>
              <a:off x="2851" y="1385"/>
              <a:ext cx="17" cy="32"/>
            </a:xfrm>
            <a:custGeom>
              <a:avLst/>
              <a:gdLst>
                <a:gd name="T0" fmla="*/ 0 w 24"/>
                <a:gd name="T1" fmla="*/ 21 h 40"/>
                <a:gd name="T2" fmla="*/ 9 w 24"/>
                <a:gd name="T3" fmla="*/ 0 h 40"/>
                <a:gd name="T4" fmla="*/ 0 60000 65536"/>
                <a:gd name="T5" fmla="*/ 0 60000 65536"/>
                <a:gd name="T6" fmla="*/ 0 w 24"/>
                <a:gd name="T7" fmla="*/ 0 h 40"/>
                <a:gd name="T8" fmla="*/ 24 w 24"/>
                <a:gd name="T9" fmla="*/ 40 h 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40">
                  <a:moveTo>
                    <a:pt x="0" y="40"/>
                  </a:moveTo>
                  <a:lnTo>
                    <a:pt x="24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00" name="Freeform 47"/>
            <p:cNvSpPr>
              <a:spLocks/>
            </p:cNvSpPr>
            <p:nvPr/>
          </p:nvSpPr>
          <p:spPr bwMode="auto">
            <a:xfrm>
              <a:off x="2884" y="1327"/>
              <a:ext cx="16" cy="28"/>
            </a:xfrm>
            <a:custGeom>
              <a:avLst/>
              <a:gdLst>
                <a:gd name="T0" fmla="*/ 0 w 22"/>
                <a:gd name="T1" fmla="*/ 18 h 35"/>
                <a:gd name="T2" fmla="*/ 9 w 22"/>
                <a:gd name="T3" fmla="*/ 0 h 35"/>
                <a:gd name="T4" fmla="*/ 0 60000 65536"/>
                <a:gd name="T5" fmla="*/ 0 60000 65536"/>
                <a:gd name="T6" fmla="*/ 0 w 22"/>
                <a:gd name="T7" fmla="*/ 0 h 35"/>
                <a:gd name="T8" fmla="*/ 22 w 22"/>
                <a:gd name="T9" fmla="*/ 35 h 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" h="35">
                  <a:moveTo>
                    <a:pt x="0" y="35"/>
                  </a:moveTo>
                  <a:lnTo>
                    <a:pt x="22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01" name="Freeform 48"/>
            <p:cNvSpPr>
              <a:spLocks/>
            </p:cNvSpPr>
            <p:nvPr/>
          </p:nvSpPr>
          <p:spPr bwMode="auto">
            <a:xfrm>
              <a:off x="2900" y="1300"/>
              <a:ext cx="17" cy="27"/>
            </a:xfrm>
            <a:custGeom>
              <a:avLst/>
              <a:gdLst>
                <a:gd name="T0" fmla="*/ 0 w 23"/>
                <a:gd name="T1" fmla="*/ 17 h 34"/>
                <a:gd name="T2" fmla="*/ 10 w 23"/>
                <a:gd name="T3" fmla="*/ 0 h 34"/>
                <a:gd name="T4" fmla="*/ 0 60000 65536"/>
                <a:gd name="T5" fmla="*/ 0 60000 65536"/>
                <a:gd name="T6" fmla="*/ 0 w 23"/>
                <a:gd name="T7" fmla="*/ 0 h 34"/>
                <a:gd name="T8" fmla="*/ 23 w 23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34">
                  <a:moveTo>
                    <a:pt x="0" y="34"/>
                  </a:moveTo>
                  <a:lnTo>
                    <a:pt x="23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02" name="Freeform 49"/>
            <p:cNvSpPr>
              <a:spLocks/>
            </p:cNvSpPr>
            <p:nvPr/>
          </p:nvSpPr>
          <p:spPr bwMode="auto">
            <a:xfrm>
              <a:off x="2917" y="1274"/>
              <a:ext cx="16" cy="26"/>
            </a:xfrm>
            <a:custGeom>
              <a:avLst/>
              <a:gdLst>
                <a:gd name="T0" fmla="*/ 0 w 23"/>
                <a:gd name="T1" fmla="*/ 16 h 33"/>
                <a:gd name="T2" fmla="*/ 8 w 23"/>
                <a:gd name="T3" fmla="*/ 0 h 33"/>
                <a:gd name="T4" fmla="*/ 0 60000 65536"/>
                <a:gd name="T5" fmla="*/ 0 60000 65536"/>
                <a:gd name="T6" fmla="*/ 0 w 23"/>
                <a:gd name="T7" fmla="*/ 0 h 33"/>
                <a:gd name="T8" fmla="*/ 23 w 23"/>
                <a:gd name="T9" fmla="*/ 33 h 3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33">
                  <a:moveTo>
                    <a:pt x="0" y="33"/>
                  </a:moveTo>
                  <a:lnTo>
                    <a:pt x="23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03" name="Freeform 50"/>
            <p:cNvSpPr>
              <a:spLocks/>
            </p:cNvSpPr>
            <p:nvPr/>
          </p:nvSpPr>
          <p:spPr bwMode="auto">
            <a:xfrm>
              <a:off x="2950" y="1227"/>
              <a:ext cx="16" cy="23"/>
            </a:xfrm>
            <a:custGeom>
              <a:avLst/>
              <a:gdLst>
                <a:gd name="T0" fmla="*/ 0 w 23"/>
                <a:gd name="T1" fmla="*/ 14 h 29"/>
                <a:gd name="T2" fmla="*/ 8 w 23"/>
                <a:gd name="T3" fmla="*/ 0 h 29"/>
                <a:gd name="T4" fmla="*/ 0 60000 65536"/>
                <a:gd name="T5" fmla="*/ 0 60000 65536"/>
                <a:gd name="T6" fmla="*/ 0 w 23"/>
                <a:gd name="T7" fmla="*/ 0 h 29"/>
                <a:gd name="T8" fmla="*/ 23 w 23"/>
                <a:gd name="T9" fmla="*/ 29 h 2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29">
                  <a:moveTo>
                    <a:pt x="0" y="29"/>
                  </a:moveTo>
                  <a:lnTo>
                    <a:pt x="23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04" name="Freeform 51"/>
            <p:cNvSpPr>
              <a:spLocks/>
            </p:cNvSpPr>
            <p:nvPr/>
          </p:nvSpPr>
          <p:spPr bwMode="auto">
            <a:xfrm>
              <a:off x="2984" y="1186"/>
              <a:ext cx="15" cy="20"/>
            </a:xfrm>
            <a:custGeom>
              <a:avLst/>
              <a:gdLst>
                <a:gd name="T0" fmla="*/ 0 w 22"/>
                <a:gd name="T1" fmla="*/ 13 h 25"/>
                <a:gd name="T2" fmla="*/ 7 w 22"/>
                <a:gd name="T3" fmla="*/ 0 h 25"/>
                <a:gd name="T4" fmla="*/ 0 60000 65536"/>
                <a:gd name="T5" fmla="*/ 0 60000 65536"/>
                <a:gd name="T6" fmla="*/ 0 w 22"/>
                <a:gd name="T7" fmla="*/ 0 h 25"/>
                <a:gd name="T8" fmla="*/ 22 w 22"/>
                <a:gd name="T9" fmla="*/ 25 h 2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" h="25">
                  <a:moveTo>
                    <a:pt x="0" y="25"/>
                  </a:moveTo>
                  <a:lnTo>
                    <a:pt x="22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05" name="Freeform 52"/>
            <p:cNvSpPr>
              <a:spLocks/>
            </p:cNvSpPr>
            <p:nvPr/>
          </p:nvSpPr>
          <p:spPr bwMode="auto">
            <a:xfrm>
              <a:off x="2999" y="1167"/>
              <a:ext cx="16" cy="19"/>
            </a:xfrm>
            <a:custGeom>
              <a:avLst/>
              <a:gdLst>
                <a:gd name="T0" fmla="*/ 0 w 22"/>
                <a:gd name="T1" fmla="*/ 12 h 24"/>
                <a:gd name="T2" fmla="*/ 9 w 22"/>
                <a:gd name="T3" fmla="*/ 0 h 24"/>
                <a:gd name="T4" fmla="*/ 0 60000 65536"/>
                <a:gd name="T5" fmla="*/ 0 60000 65536"/>
                <a:gd name="T6" fmla="*/ 0 w 22"/>
                <a:gd name="T7" fmla="*/ 0 h 24"/>
                <a:gd name="T8" fmla="*/ 22 w 22"/>
                <a:gd name="T9" fmla="*/ 24 h 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" h="24">
                  <a:moveTo>
                    <a:pt x="0" y="24"/>
                  </a:moveTo>
                  <a:lnTo>
                    <a:pt x="22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06" name="Freeform 53"/>
            <p:cNvSpPr>
              <a:spLocks/>
            </p:cNvSpPr>
            <p:nvPr/>
          </p:nvSpPr>
          <p:spPr bwMode="auto">
            <a:xfrm>
              <a:off x="3032" y="1132"/>
              <a:ext cx="16" cy="17"/>
            </a:xfrm>
            <a:custGeom>
              <a:avLst/>
              <a:gdLst>
                <a:gd name="T0" fmla="*/ 0 w 23"/>
                <a:gd name="T1" fmla="*/ 10 h 22"/>
                <a:gd name="T2" fmla="*/ 8 w 23"/>
                <a:gd name="T3" fmla="*/ 0 h 22"/>
                <a:gd name="T4" fmla="*/ 0 60000 65536"/>
                <a:gd name="T5" fmla="*/ 0 60000 65536"/>
                <a:gd name="T6" fmla="*/ 0 w 23"/>
                <a:gd name="T7" fmla="*/ 0 h 22"/>
                <a:gd name="T8" fmla="*/ 23 w 23"/>
                <a:gd name="T9" fmla="*/ 22 h 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22">
                  <a:moveTo>
                    <a:pt x="0" y="22"/>
                  </a:moveTo>
                  <a:lnTo>
                    <a:pt x="23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07" name="Freeform 54"/>
            <p:cNvSpPr>
              <a:spLocks/>
            </p:cNvSpPr>
            <p:nvPr/>
          </p:nvSpPr>
          <p:spPr bwMode="auto">
            <a:xfrm>
              <a:off x="3065" y="1101"/>
              <a:ext cx="16" cy="15"/>
            </a:xfrm>
            <a:custGeom>
              <a:avLst/>
              <a:gdLst>
                <a:gd name="T0" fmla="*/ 0 w 22"/>
                <a:gd name="T1" fmla="*/ 9 h 19"/>
                <a:gd name="T2" fmla="*/ 9 w 22"/>
                <a:gd name="T3" fmla="*/ 0 h 19"/>
                <a:gd name="T4" fmla="*/ 0 60000 65536"/>
                <a:gd name="T5" fmla="*/ 0 60000 65536"/>
                <a:gd name="T6" fmla="*/ 0 w 22"/>
                <a:gd name="T7" fmla="*/ 0 h 19"/>
                <a:gd name="T8" fmla="*/ 22 w 22"/>
                <a:gd name="T9" fmla="*/ 19 h 1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" h="19">
                  <a:moveTo>
                    <a:pt x="0" y="19"/>
                  </a:moveTo>
                  <a:lnTo>
                    <a:pt x="22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08" name="Freeform 55"/>
            <p:cNvSpPr>
              <a:spLocks/>
            </p:cNvSpPr>
            <p:nvPr/>
          </p:nvSpPr>
          <p:spPr bwMode="auto">
            <a:xfrm>
              <a:off x="3081" y="1088"/>
              <a:ext cx="16" cy="13"/>
            </a:xfrm>
            <a:custGeom>
              <a:avLst/>
              <a:gdLst>
                <a:gd name="T0" fmla="*/ 0 w 23"/>
                <a:gd name="T1" fmla="*/ 9 h 16"/>
                <a:gd name="T2" fmla="*/ 8 w 23"/>
                <a:gd name="T3" fmla="*/ 0 h 16"/>
                <a:gd name="T4" fmla="*/ 0 60000 65536"/>
                <a:gd name="T5" fmla="*/ 0 60000 65536"/>
                <a:gd name="T6" fmla="*/ 0 w 23"/>
                <a:gd name="T7" fmla="*/ 0 h 16"/>
                <a:gd name="T8" fmla="*/ 23 w 23"/>
                <a:gd name="T9" fmla="*/ 16 h 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16">
                  <a:moveTo>
                    <a:pt x="0" y="16"/>
                  </a:moveTo>
                  <a:lnTo>
                    <a:pt x="23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09" name="Freeform 56"/>
            <p:cNvSpPr>
              <a:spLocks/>
            </p:cNvSpPr>
            <p:nvPr/>
          </p:nvSpPr>
          <p:spPr bwMode="auto">
            <a:xfrm>
              <a:off x="3114" y="1064"/>
              <a:ext cx="17" cy="12"/>
            </a:xfrm>
            <a:custGeom>
              <a:avLst/>
              <a:gdLst>
                <a:gd name="T0" fmla="*/ 0 w 23"/>
                <a:gd name="T1" fmla="*/ 8 h 15"/>
                <a:gd name="T2" fmla="*/ 10 w 23"/>
                <a:gd name="T3" fmla="*/ 0 h 15"/>
                <a:gd name="T4" fmla="*/ 0 60000 65536"/>
                <a:gd name="T5" fmla="*/ 0 60000 65536"/>
                <a:gd name="T6" fmla="*/ 0 w 23"/>
                <a:gd name="T7" fmla="*/ 0 h 15"/>
                <a:gd name="T8" fmla="*/ 23 w 23"/>
                <a:gd name="T9" fmla="*/ 15 h 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15">
                  <a:moveTo>
                    <a:pt x="0" y="15"/>
                  </a:moveTo>
                  <a:lnTo>
                    <a:pt x="23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10" name="Freeform 57"/>
            <p:cNvSpPr>
              <a:spLocks/>
            </p:cNvSpPr>
            <p:nvPr/>
          </p:nvSpPr>
          <p:spPr bwMode="auto">
            <a:xfrm>
              <a:off x="3147" y="1043"/>
              <a:ext cx="17" cy="10"/>
            </a:xfrm>
            <a:custGeom>
              <a:avLst/>
              <a:gdLst>
                <a:gd name="T0" fmla="*/ 0 w 23"/>
                <a:gd name="T1" fmla="*/ 6 h 13"/>
                <a:gd name="T2" fmla="*/ 10 w 23"/>
                <a:gd name="T3" fmla="*/ 0 h 13"/>
                <a:gd name="T4" fmla="*/ 0 60000 65536"/>
                <a:gd name="T5" fmla="*/ 0 60000 65536"/>
                <a:gd name="T6" fmla="*/ 0 w 23"/>
                <a:gd name="T7" fmla="*/ 0 h 13"/>
                <a:gd name="T8" fmla="*/ 23 w 23"/>
                <a:gd name="T9" fmla="*/ 13 h 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13">
                  <a:moveTo>
                    <a:pt x="0" y="13"/>
                  </a:moveTo>
                  <a:lnTo>
                    <a:pt x="23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11" name="Freeform 58"/>
            <p:cNvSpPr>
              <a:spLocks/>
            </p:cNvSpPr>
            <p:nvPr/>
          </p:nvSpPr>
          <p:spPr bwMode="auto">
            <a:xfrm>
              <a:off x="3180" y="1025"/>
              <a:ext cx="16" cy="10"/>
            </a:xfrm>
            <a:custGeom>
              <a:avLst/>
              <a:gdLst>
                <a:gd name="T0" fmla="*/ 0 w 23"/>
                <a:gd name="T1" fmla="*/ 7 h 12"/>
                <a:gd name="T2" fmla="*/ 8 w 23"/>
                <a:gd name="T3" fmla="*/ 0 h 12"/>
                <a:gd name="T4" fmla="*/ 0 60000 65536"/>
                <a:gd name="T5" fmla="*/ 0 60000 65536"/>
                <a:gd name="T6" fmla="*/ 0 w 23"/>
                <a:gd name="T7" fmla="*/ 0 h 12"/>
                <a:gd name="T8" fmla="*/ 23 w 23"/>
                <a:gd name="T9" fmla="*/ 12 h 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12">
                  <a:moveTo>
                    <a:pt x="0" y="12"/>
                  </a:moveTo>
                  <a:lnTo>
                    <a:pt x="23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12" name="Freeform 59"/>
            <p:cNvSpPr>
              <a:spLocks/>
            </p:cNvSpPr>
            <p:nvPr/>
          </p:nvSpPr>
          <p:spPr bwMode="auto">
            <a:xfrm>
              <a:off x="3213" y="1009"/>
              <a:ext cx="16" cy="8"/>
            </a:xfrm>
            <a:custGeom>
              <a:avLst/>
              <a:gdLst>
                <a:gd name="T0" fmla="*/ 0 w 23"/>
                <a:gd name="T1" fmla="*/ 5 h 10"/>
                <a:gd name="T2" fmla="*/ 8 w 23"/>
                <a:gd name="T3" fmla="*/ 0 h 10"/>
                <a:gd name="T4" fmla="*/ 0 60000 65536"/>
                <a:gd name="T5" fmla="*/ 0 60000 65536"/>
                <a:gd name="T6" fmla="*/ 0 w 23"/>
                <a:gd name="T7" fmla="*/ 0 h 10"/>
                <a:gd name="T8" fmla="*/ 23 w 23"/>
                <a:gd name="T9" fmla="*/ 10 h 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10">
                  <a:moveTo>
                    <a:pt x="0" y="10"/>
                  </a:moveTo>
                  <a:lnTo>
                    <a:pt x="23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13" name="Freeform 60"/>
            <p:cNvSpPr>
              <a:spLocks/>
            </p:cNvSpPr>
            <p:nvPr/>
          </p:nvSpPr>
          <p:spPr bwMode="auto">
            <a:xfrm>
              <a:off x="3246" y="996"/>
              <a:ext cx="16" cy="6"/>
            </a:xfrm>
            <a:custGeom>
              <a:avLst/>
              <a:gdLst>
                <a:gd name="T0" fmla="*/ 0 w 22"/>
                <a:gd name="T1" fmla="*/ 3 h 8"/>
                <a:gd name="T2" fmla="*/ 9 w 22"/>
                <a:gd name="T3" fmla="*/ 0 h 8"/>
                <a:gd name="T4" fmla="*/ 0 60000 65536"/>
                <a:gd name="T5" fmla="*/ 0 60000 65536"/>
                <a:gd name="T6" fmla="*/ 0 w 22"/>
                <a:gd name="T7" fmla="*/ 0 h 8"/>
                <a:gd name="T8" fmla="*/ 22 w 22"/>
                <a:gd name="T9" fmla="*/ 8 h 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" h="8">
                  <a:moveTo>
                    <a:pt x="0" y="8"/>
                  </a:moveTo>
                  <a:lnTo>
                    <a:pt x="22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14" name="Freeform 61"/>
            <p:cNvSpPr>
              <a:spLocks/>
            </p:cNvSpPr>
            <p:nvPr/>
          </p:nvSpPr>
          <p:spPr bwMode="auto">
            <a:xfrm>
              <a:off x="3278" y="985"/>
              <a:ext cx="17" cy="5"/>
            </a:xfrm>
            <a:custGeom>
              <a:avLst/>
              <a:gdLst>
                <a:gd name="T0" fmla="*/ 0 w 24"/>
                <a:gd name="T1" fmla="*/ 3 h 7"/>
                <a:gd name="T2" fmla="*/ 9 w 24"/>
                <a:gd name="T3" fmla="*/ 0 h 7"/>
                <a:gd name="T4" fmla="*/ 0 60000 65536"/>
                <a:gd name="T5" fmla="*/ 0 60000 65536"/>
                <a:gd name="T6" fmla="*/ 0 w 24"/>
                <a:gd name="T7" fmla="*/ 0 h 7"/>
                <a:gd name="T8" fmla="*/ 24 w 24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7">
                  <a:moveTo>
                    <a:pt x="0" y="7"/>
                  </a:moveTo>
                  <a:lnTo>
                    <a:pt x="24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15" name="Freeform 62"/>
            <p:cNvSpPr>
              <a:spLocks/>
            </p:cNvSpPr>
            <p:nvPr/>
          </p:nvSpPr>
          <p:spPr bwMode="auto">
            <a:xfrm>
              <a:off x="3295" y="979"/>
              <a:ext cx="17" cy="6"/>
            </a:xfrm>
            <a:custGeom>
              <a:avLst/>
              <a:gdLst>
                <a:gd name="T0" fmla="*/ 0 w 23"/>
                <a:gd name="T1" fmla="*/ 4 h 7"/>
                <a:gd name="T2" fmla="*/ 10 w 23"/>
                <a:gd name="T3" fmla="*/ 0 h 7"/>
                <a:gd name="T4" fmla="*/ 0 60000 65536"/>
                <a:gd name="T5" fmla="*/ 0 60000 65536"/>
                <a:gd name="T6" fmla="*/ 0 w 23"/>
                <a:gd name="T7" fmla="*/ 0 h 7"/>
                <a:gd name="T8" fmla="*/ 23 w 23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7">
                  <a:moveTo>
                    <a:pt x="0" y="7"/>
                  </a:moveTo>
                  <a:lnTo>
                    <a:pt x="23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16" name="Freeform 63"/>
            <p:cNvSpPr>
              <a:spLocks/>
            </p:cNvSpPr>
            <p:nvPr/>
          </p:nvSpPr>
          <p:spPr bwMode="auto">
            <a:xfrm>
              <a:off x="3327" y="970"/>
              <a:ext cx="18" cy="5"/>
            </a:xfrm>
            <a:custGeom>
              <a:avLst/>
              <a:gdLst>
                <a:gd name="T0" fmla="*/ 0 w 24"/>
                <a:gd name="T1" fmla="*/ 3 h 6"/>
                <a:gd name="T2" fmla="*/ 10 w 24"/>
                <a:gd name="T3" fmla="*/ 0 h 6"/>
                <a:gd name="T4" fmla="*/ 0 60000 65536"/>
                <a:gd name="T5" fmla="*/ 0 60000 65536"/>
                <a:gd name="T6" fmla="*/ 0 w 24"/>
                <a:gd name="T7" fmla="*/ 0 h 6"/>
                <a:gd name="T8" fmla="*/ 24 w 24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6">
                  <a:moveTo>
                    <a:pt x="0" y="6"/>
                  </a:moveTo>
                  <a:lnTo>
                    <a:pt x="24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17" name="Freeform 64"/>
            <p:cNvSpPr>
              <a:spLocks/>
            </p:cNvSpPr>
            <p:nvPr/>
          </p:nvSpPr>
          <p:spPr bwMode="auto">
            <a:xfrm>
              <a:off x="3361" y="963"/>
              <a:ext cx="16" cy="3"/>
            </a:xfrm>
            <a:custGeom>
              <a:avLst/>
              <a:gdLst>
                <a:gd name="T0" fmla="*/ 0 w 22"/>
                <a:gd name="T1" fmla="*/ 2 h 4"/>
                <a:gd name="T2" fmla="*/ 9 w 22"/>
                <a:gd name="T3" fmla="*/ 0 h 4"/>
                <a:gd name="T4" fmla="*/ 0 60000 65536"/>
                <a:gd name="T5" fmla="*/ 0 60000 65536"/>
                <a:gd name="T6" fmla="*/ 0 w 22"/>
                <a:gd name="T7" fmla="*/ 0 h 4"/>
                <a:gd name="T8" fmla="*/ 22 w 22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" h="4">
                  <a:moveTo>
                    <a:pt x="0" y="4"/>
                  </a:moveTo>
                  <a:lnTo>
                    <a:pt x="22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18" name="Freeform 65"/>
            <p:cNvSpPr>
              <a:spLocks/>
            </p:cNvSpPr>
            <p:nvPr/>
          </p:nvSpPr>
          <p:spPr bwMode="auto">
            <a:xfrm>
              <a:off x="3393" y="956"/>
              <a:ext cx="17" cy="3"/>
            </a:xfrm>
            <a:custGeom>
              <a:avLst/>
              <a:gdLst>
                <a:gd name="T0" fmla="*/ 0 w 24"/>
                <a:gd name="T1" fmla="*/ 2 h 4"/>
                <a:gd name="T2" fmla="*/ 9 w 24"/>
                <a:gd name="T3" fmla="*/ 0 h 4"/>
                <a:gd name="T4" fmla="*/ 0 60000 65536"/>
                <a:gd name="T5" fmla="*/ 0 60000 65536"/>
                <a:gd name="T6" fmla="*/ 0 w 24"/>
                <a:gd name="T7" fmla="*/ 0 h 4"/>
                <a:gd name="T8" fmla="*/ 24 w 24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4">
                  <a:moveTo>
                    <a:pt x="0" y="4"/>
                  </a:moveTo>
                  <a:lnTo>
                    <a:pt x="24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19" name="Freeform 66"/>
            <p:cNvSpPr>
              <a:spLocks/>
            </p:cNvSpPr>
            <p:nvPr/>
          </p:nvSpPr>
          <p:spPr bwMode="auto">
            <a:xfrm>
              <a:off x="3426" y="950"/>
              <a:ext cx="17" cy="2"/>
            </a:xfrm>
            <a:custGeom>
              <a:avLst/>
              <a:gdLst>
                <a:gd name="T0" fmla="*/ 0 w 23"/>
                <a:gd name="T1" fmla="*/ 1 h 3"/>
                <a:gd name="T2" fmla="*/ 10 w 23"/>
                <a:gd name="T3" fmla="*/ 0 h 3"/>
                <a:gd name="T4" fmla="*/ 0 60000 65536"/>
                <a:gd name="T5" fmla="*/ 0 60000 65536"/>
                <a:gd name="T6" fmla="*/ 0 w 23"/>
                <a:gd name="T7" fmla="*/ 0 h 3"/>
                <a:gd name="T8" fmla="*/ 23 w 23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3">
                  <a:moveTo>
                    <a:pt x="0" y="3"/>
                  </a:moveTo>
                  <a:lnTo>
                    <a:pt x="23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20" name="Freeform 67"/>
            <p:cNvSpPr>
              <a:spLocks/>
            </p:cNvSpPr>
            <p:nvPr/>
          </p:nvSpPr>
          <p:spPr bwMode="auto">
            <a:xfrm>
              <a:off x="3459" y="945"/>
              <a:ext cx="18" cy="2"/>
            </a:xfrm>
            <a:custGeom>
              <a:avLst/>
              <a:gdLst>
                <a:gd name="T0" fmla="*/ 0 w 24"/>
                <a:gd name="T1" fmla="*/ 2 h 2"/>
                <a:gd name="T2" fmla="*/ 10 w 24"/>
                <a:gd name="T3" fmla="*/ 0 h 2"/>
                <a:gd name="T4" fmla="*/ 0 60000 65536"/>
                <a:gd name="T5" fmla="*/ 0 60000 65536"/>
                <a:gd name="T6" fmla="*/ 0 w 24"/>
                <a:gd name="T7" fmla="*/ 0 h 2"/>
                <a:gd name="T8" fmla="*/ 24 w 24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2">
                  <a:moveTo>
                    <a:pt x="0" y="2"/>
                  </a:moveTo>
                  <a:lnTo>
                    <a:pt x="24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21" name="Freeform 68"/>
            <p:cNvSpPr>
              <a:spLocks/>
            </p:cNvSpPr>
            <p:nvPr/>
          </p:nvSpPr>
          <p:spPr bwMode="auto">
            <a:xfrm>
              <a:off x="3493" y="941"/>
              <a:ext cx="15" cy="2"/>
            </a:xfrm>
            <a:custGeom>
              <a:avLst/>
              <a:gdLst>
                <a:gd name="T0" fmla="*/ 0 w 22"/>
                <a:gd name="T1" fmla="*/ 2 h 2"/>
                <a:gd name="T2" fmla="*/ 7 w 22"/>
                <a:gd name="T3" fmla="*/ 0 h 2"/>
                <a:gd name="T4" fmla="*/ 0 60000 65536"/>
                <a:gd name="T5" fmla="*/ 0 60000 65536"/>
                <a:gd name="T6" fmla="*/ 0 w 22"/>
                <a:gd name="T7" fmla="*/ 0 h 2"/>
                <a:gd name="T8" fmla="*/ 22 w 2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" h="2">
                  <a:moveTo>
                    <a:pt x="0" y="2"/>
                  </a:moveTo>
                  <a:lnTo>
                    <a:pt x="22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22" name="Freeform 69"/>
            <p:cNvSpPr>
              <a:spLocks/>
            </p:cNvSpPr>
            <p:nvPr/>
          </p:nvSpPr>
          <p:spPr bwMode="auto">
            <a:xfrm>
              <a:off x="3526" y="937"/>
              <a:ext cx="16" cy="2"/>
            </a:xfrm>
            <a:custGeom>
              <a:avLst/>
              <a:gdLst>
                <a:gd name="T0" fmla="*/ 0 w 22"/>
                <a:gd name="T1" fmla="*/ 2 h 2"/>
                <a:gd name="T2" fmla="*/ 9 w 22"/>
                <a:gd name="T3" fmla="*/ 0 h 2"/>
                <a:gd name="T4" fmla="*/ 0 60000 65536"/>
                <a:gd name="T5" fmla="*/ 0 60000 65536"/>
                <a:gd name="T6" fmla="*/ 0 w 22"/>
                <a:gd name="T7" fmla="*/ 0 h 2"/>
                <a:gd name="T8" fmla="*/ 22 w 2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" h="2">
                  <a:moveTo>
                    <a:pt x="0" y="2"/>
                  </a:moveTo>
                  <a:lnTo>
                    <a:pt x="22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23" name="Freeform 70"/>
            <p:cNvSpPr>
              <a:spLocks/>
            </p:cNvSpPr>
            <p:nvPr/>
          </p:nvSpPr>
          <p:spPr bwMode="auto">
            <a:xfrm>
              <a:off x="3558" y="935"/>
              <a:ext cx="16" cy="1"/>
            </a:xfrm>
            <a:custGeom>
              <a:avLst/>
              <a:gdLst>
                <a:gd name="T0" fmla="*/ 0 w 22"/>
                <a:gd name="T1" fmla="*/ 1 h 2"/>
                <a:gd name="T2" fmla="*/ 9 w 22"/>
                <a:gd name="T3" fmla="*/ 0 h 2"/>
                <a:gd name="T4" fmla="*/ 0 60000 65536"/>
                <a:gd name="T5" fmla="*/ 0 60000 65536"/>
                <a:gd name="T6" fmla="*/ 0 w 22"/>
                <a:gd name="T7" fmla="*/ 0 h 2"/>
                <a:gd name="T8" fmla="*/ 22 w 2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" h="2">
                  <a:moveTo>
                    <a:pt x="0" y="2"/>
                  </a:moveTo>
                  <a:lnTo>
                    <a:pt x="22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24" name="Freeform 71"/>
            <p:cNvSpPr>
              <a:spLocks/>
            </p:cNvSpPr>
            <p:nvPr/>
          </p:nvSpPr>
          <p:spPr bwMode="auto">
            <a:xfrm>
              <a:off x="3591" y="932"/>
              <a:ext cx="16" cy="1"/>
            </a:xfrm>
            <a:custGeom>
              <a:avLst/>
              <a:gdLst>
                <a:gd name="T0" fmla="*/ 0 w 22"/>
                <a:gd name="T1" fmla="*/ 1 h 2"/>
                <a:gd name="T2" fmla="*/ 9 w 22"/>
                <a:gd name="T3" fmla="*/ 0 h 2"/>
                <a:gd name="T4" fmla="*/ 0 60000 65536"/>
                <a:gd name="T5" fmla="*/ 0 60000 65536"/>
                <a:gd name="T6" fmla="*/ 0 w 22"/>
                <a:gd name="T7" fmla="*/ 0 h 2"/>
                <a:gd name="T8" fmla="*/ 22 w 2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" h="2">
                  <a:moveTo>
                    <a:pt x="0" y="2"/>
                  </a:moveTo>
                  <a:lnTo>
                    <a:pt x="22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25" name="Freeform 72"/>
            <p:cNvSpPr>
              <a:spLocks/>
            </p:cNvSpPr>
            <p:nvPr/>
          </p:nvSpPr>
          <p:spPr bwMode="auto">
            <a:xfrm>
              <a:off x="3607" y="932"/>
              <a:ext cx="9" cy="0"/>
            </a:xfrm>
            <a:custGeom>
              <a:avLst/>
              <a:gdLst>
                <a:gd name="T0" fmla="*/ 0 w 12"/>
                <a:gd name="T1" fmla="*/ 5 w 12"/>
                <a:gd name="T2" fmla="*/ 0 60000 65536"/>
                <a:gd name="T3" fmla="*/ 0 60000 65536"/>
                <a:gd name="T4" fmla="*/ 0 w 12"/>
                <a:gd name="T5" fmla="*/ 12 w 12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12">
                  <a:moveTo>
                    <a:pt x="0" y="0"/>
                  </a:moveTo>
                  <a:lnTo>
                    <a:pt x="12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26" name="Freeform 73"/>
            <p:cNvSpPr>
              <a:spLocks/>
            </p:cNvSpPr>
            <p:nvPr/>
          </p:nvSpPr>
          <p:spPr bwMode="auto">
            <a:xfrm>
              <a:off x="2670" y="1751"/>
              <a:ext cx="17" cy="25"/>
            </a:xfrm>
            <a:custGeom>
              <a:avLst/>
              <a:gdLst>
                <a:gd name="T0" fmla="*/ 0 w 24"/>
                <a:gd name="T1" fmla="*/ 16 h 31"/>
                <a:gd name="T2" fmla="*/ 9 w 24"/>
                <a:gd name="T3" fmla="*/ 0 h 31"/>
                <a:gd name="T4" fmla="*/ 0 60000 65536"/>
                <a:gd name="T5" fmla="*/ 0 60000 65536"/>
                <a:gd name="T6" fmla="*/ 0 w 24"/>
                <a:gd name="T7" fmla="*/ 0 h 31"/>
                <a:gd name="T8" fmla="*/ 24 w 24"/>
                <a:gd name="T9" fmla="*/ 31 h 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31">
                  <a:moveTo>
                    <a:pt x="0" y="31"/>
                  </a:moveTo>
                  <a:lnTo>
                    <a:pt x="24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27" name="Freeform 74"/>
            <p:cNvSpPr>
              <a:spLocks/>
            </p:cNvSpPr>
            <p:nvPr/>
          </p:nvSpPr>
          <p:spPr bwMode="auto">
            <a:xfrm>
              <a:off x="2702" y="1693"/>
              <a:ext cx="16" cy="31"/>
            </a:xfrm>
            <a:custGeom>
              <a:avLst/>
              <a:gdLst>
                <a:gd name="T0" fmla="*/ 0 w 22"/>
                <a:gd name="T1" fmla="*/ 20 h 39"/>
                <a:gd name="T2" fmla="*/ 9 w 22"/>
                <a:gd name="T3" fmla="*/ 0 h 39"/>
                <a:gd name="T4" fmla="*/ 0 60000 65536"/>
                <a:gd name="T5" fmla="*/ 0 60000 65536"/>
                <a:gd name="T6" fmla="*/ 0 w 22"/>
                <a:gd name="T7" fmla="*/ 0 h 39"/>
                <a:gd name="T8" fmla="*/ 22 w 22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" h="39">
                  <a:moveTo>
                    <a:pt x="0" y="39"/>
                  </a:moveTo>
                  <a:lnTo>
                    <a:pt x="22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28" name="Freeform 75"/>
            <p:cNvSpPr>
              <a:spLocks/>
            </p:cNvSpPr>
            <p:nvPr/>
          </p:nvSpPr>
          <p:spPr bwMode="auto">
            <a:xfrm>
              <a:off x="2751" y="1590"/>
              <a:ext cx="16" cy="36"/>
            </a:xfrm>
            <a:custGeom>
              <a:avLst/>
              <a:gdLst>
                <a:gd name="T0" fmla="*/ 0 w 22"/>
                <a:gd name="T1" fmla="*/ 23 h 45"/>
                <a:gd name="T2" fmla="*/ 9 w 22"/>
                <a:gd name="T3" fmla="*/ 0 h 45"/>
                <a:gd name="T4" fmla="*/ 0 60000 65536"/>
                <a:gd name="T5" fmla="*/ 0 60000 65536"/>
                <a:gd name="T6" fmla="*/ 0 w 22"/>
                <a:gd name="T7" fmla="*/ 0 h 45"/>
                <a:gd name="T8" fmla="*/ 22 w 22"/>
                <a:gd name="T9" fmla="*/ 45 h 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" h="45">
                  <a:moveTo>
                    <a:pt x="0" y="45"/>
                  </a:moveTo>
                  <a:lnTo>
                    <a:pt x="22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29" name="Freeform 76"/>
            <p:cNvSpPr>
              <a:spLocks/>
            </p:cNvSpPr>
            <p:nvPr/>
          </p:nvSpPr>
          <p:spPr bwMode="auto">
            <a:xfrm>
              <a:off x="2832" y="1420"/>
              <a:ext cx="17" cy="33"/>
            </a:xfrm>
            <a:custGeom>
              <a:avLst/>
              <a:gdLst>
                <a:gd name="T0" fmla="*/ 0 w 23"/>
                <a:gd name="T1" fmla="*/ 22 h 41"/>
                <a:gd name="T2" fmla="*/ 10 w 23"/>
                <a:gd name="T3" fmla="*/ 0 h 41"/>
                <a:gd name="T4" fmla="*/ 0 60000 65536"/>
                <a:gd name="T5" fmla="*/ 0 60000 65536"/>
                <a:gd name="T6" fmla="*/ 0 w 23"/>
                <a:gd name="T7" fmla="*/ 0 h 41"/>
                <a:gd name="T8" fmla="*/ 23 w 23"/>
                <a:gd name="T9" fmla="*/ 41 h 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41">
                  <a:moveTo>
                    <a:pt x="0" y="41"/>
                  </a:moveTo>
                  <a:lnTo>
                    <a:pt x="23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30" name="Freeform 77"/>
            <p:cNvSpPr>
              <a:spLocks/>
            </p:cNvSpPr>
            <p:nvPr/>
          </p:nvSpPr>
          <p:spPr bwMode="auto">
            <a:xfrm>
              <a:off x="2866" y="1357"/>
              <a:ext cx="16" cy="31"/>
            </a:xfrm>
            <a:custGeom>
              <a:avLst/>
              <a:gdLst>
                <a:gd name="T0" fmla="*/ 0 w 22"/>
                <a:gd name="T1" fmla="*/ 20 h 39"/>
                <a:gd name="T2" fmla="*/ 9 w 22"/>
                <a:gd name="T3" fmla="*/ 0 h 39"/>
                <a:gd name="T4" fmla="*/ 0 60000 65536"/>
                <a:gd name="T5" fmla="*/ 0 60000 65536"/>
                <a:gd name="T6" fmla="*/ 0 w 22"/>
                <a:gd name="T7" fmla="*/ 0 h 39"/>
                <a:gd name="T8" fmla="*/ 22 w 22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" h="39">
                  <a:moveTo>
                    <a:pt x="0" y="39"/>
                  </a:moveTo>
                  <a:lnTo>
                    <a:pt x="22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31" name="Freeform 78"/>
            <p:cNvSpPr>
              <a:spLocks/>
            </p:cNvSpPr>
            <p:nvPr/>
          </p:nvSpPr>
          <p:spPr bwMode="auto">
            <a:xfrm>
              <a:off x="2931" y="1252"/>
              <a:ext cx="17" cy="24"/>
            </a:xfrm>
            <a:custGeom>
              <a:avLst/>
              <a:gdLst>
                <a:gd name="T0" fmla="*/ 0 w 23"/>
                <a:gd name="T1" fmla="*/ 15 h 30"/>
                <a:gd name="T2" fmla="*/ 10 w 23"/>
                <a:gd name="T3" fmla="*/ 0 h 30"/>
                <a:gd name="T4" fmla="*/ 0 60000 65536"/>
                <a:gd name="T5" fmla="*/ 0 60000 65536"/>
                <a:gd name="T6" fmla="*/ 0 w 23"/>
                <a:gd name="T7" fmla="*/ 0 h 30"/>
                <a:gd name="T8" fmla="*/ 23 w 23"/>
                <a:gd name="T9" fmla="*/ 30 h 3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30">
                  <a:moveTo>
                    <a:pt x="0" y="30"/>
                  </a:moveTo>
                  <a:lnTo>
                    <a:pt x="23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32" name="Freeform 79"/>
            <p:cNvSpPr>
              <a:spLocks/>
            </p:cNvSpPr>
            <p:nvPr/>
          </p:nvSpPr>
          <p:spPr bwMode="auto">
            <a:xfrm>
              <a:off x="2966" y="1207"/>
              <a:ext cx="16" cy="21"/>
            </a:xfrm>
            <a:custGeom>
              <a:avLst/>
              <a:gdLst>
                <a:gd name="T0" fmla="*/ 0 w 23"/>
                <a:gd name="T1" fmla="*/ 14 h 26"/>
                <a:gd name="T2" fmla="*/ 8 w 23"/>
                <a:gd name="T3" fmla="*/ 0 h 26"/>
                <a:gd name="T4" fmla="*/ 0 60000 65536"/>
                <a:gd name="T5" fmla="*/ 0 60000 65536"/>
                <a:gd name="T6" fmla="*/ 0 w 23"/>
                <a:gd name="T7" fmla="*/ 0 h 26"/>
                <a:gd name="T8" fmla="*/ 23 w 23"/>
                <a:gd name="T9" fmla="*/ 26 h 2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26">
                  <a:moveTo>
                    <a:pt x="0" y="26"/>
                  </a:moveTo>
                  <a:lnTo>
                    <a:pt x="23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33" name="Freeform 80"/>
            <p:cNvSpPr>
              <a:spLocks/>
            </p:cNvSpPr>
            <p:nvPr/>
          </p:nvSpPr>
          <p:spPr bwMode="auto">
            <a:xfrm>
              <a:off x="3014" y="1150"/>
              <a:ext cx="16" cy="18"/>
            </a:xfrm>
            <a:custGeom>
              <a:avLst/>
              <a:gdLst>
                <a:gd name="T0" fmla="*/ 0 w 22"/>
                <a:gd name="T1" fmla="*/ 11 h 23"/>
                <a:gd name="T2" fmla="*/ 9 w 22"/>
                <a:gd name="T3" fmla="*/ 0 h 23"/>
                <a:gd name="T4" fmla="*/ 0 60000 65536"/>
                <a:gd name="T5" fmla="*/ 0 60000 65536"/>
                <a:gd name="T6" fmla="*/ 0 w 22"/>
                <a:gd name="T7" fmla="*/ 0 h 23"/>
                <a:gd name="T8" fmla="*/ 22 w 22"/>
                <a:gd name="T9" fmla="*/ 23 h 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" h="23">
                  <a:moveTo>
                    <a:pt x="0" y="23"/>
                  </a:moveTo>
                  <a:lnTo>
                    <a:pt x="22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34" name="Freeform 81"/>
            <p:cNvSpPr>
              <a:spLocks/>
            </p:cNvSpPr>
            <p:nvPr/>
          </p:nvSpPr>
          <p:spPr bwMode="auto">
            <a:xfrm>
              <a:off x="3047" y="1117"/>
              <a:ext cx="16" cy="16"/>
            </a:xfrm>
            <a:custGeom>
              <a:avLst/>
              <a:gdLst>
                <a:gd name="T0" fmla="*/ 0 w 22"/>
                <a:gd name="T1" fmla="*/ 11 h 19"/>
                <a:gd name="T2" fmla="*/ 9 w 22"/>
                <a:gd name="T3" fmla="*/ 0 h 19"/>
                <a:gd name="T4" fmla="*/ 0 60000 65536"/>
                <a:gd name="T5" fmla="*/ 0 60000 65536"/>
                <a:gd name="T6" fmla="*/ 0 w 22"/>
                <a:gd name="T7" fmla="*/ 0 h 19"/>
                <a:gd name="T8" fmla="*/ 22 w 22"/>
                <a:gd name="T9" fmla="*/ 19 h 1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" h="19">
                  <a:moveTo>
                    <a:pt x="0" y="19"/>
                  </a:moveTo>
                  <a:lnTo>
                    <a:pt x="22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35" name="Freeform 82"/>
            <p:cNvSpPr>
              <a:spLocks/>
            </p:cNvSpPr>
            <p:nvPr/>
          </p:nvSpPr>
          <p:spPr bwMode="auto">
            <a:xfrm>
              <a:off x="3128" y="1055"/>
              <a:ext cx="17" cy="11"/>
            </a:xfrm>
            <a:custGeom>
              <a:avLst/>
              <a:gdLst>
                <a:gd name="T0" fmla="*/ 0 w 23"/>
                <a:gd name="T1" fmla="*/ 7 h 14"/>
                <a:gd name="T2" fmla="*/ 10 w 23"/>
                <a:gd name="T3" fmla="*/ 0 h 14"/>
                <a:gd name="T4" fmla="*/ 0 60000 65536"/>
                <a:gd name="T5" fmla="*/ 0 60000 65536"/>
                <a:gd name="T6" fmla="*/ 0 w 23"/>
                <a:gd name="T7" fmla="*/ 0 h 14"/>
                <a:gd name="T8" fmla="*/ 23 w 23"/>
                <a:gd name="T9" fmla="*/ 14 h 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14">
                  <a:moveTo>
                    <a:pt x="0" y="14"/>
                  </a:moveTo>
                  <a:lnTo>
                    <a:pt x="23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36" name="Freeform 83"/>
            <p:cNvSpPr>
              <a:spLocks/>
            </p:cNvSpPr>
            <p:nvPr/>
          </p:nvSpPr>
          <p:spPr bwMode="auto">
            <a:xfrm>
              <a:off x="3161" y="1033"/>
              <a:ext cx="17" cy="9"/>
            </a:xfrm>
            <a:custGeom>
              <a:avLst/>
              <a:gdLst>
                <a:gd name="T0" fmla="*/ 0 w 23"/>
                <a:gd name="T1" fmla="*/ 6 h 11"/>
                <a:gd name="T2" fmla="*/ 10 w 23"/>
                <a:gd name="T3" fmla="*/ 0 h 11"/>
                <a:gd name="T4" fmla="*/ 0 60000 65536"/>
                <a:gd name="T5" fmla="*/ 0 60000 65536"/>
                <a:gd name="T6" fmla="*/ 0 w 23"/>
                <a:gd name="T7" fmla="*/ 0 h 11"/>
                <a:gd name="T8" fmla="*/ 23 w 23"/>
                <a:gd name="T9" fmla="*/ 11 h 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11">
                  <a:moveTo>
                    <a:pt x="0" y="11"/>
                  </a:moveTo>
                  <a:lnTo>
                    <a:pt x="23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37" name="Freeform 84"/>
            <p:cNvSpPr>
              <a:spLocks/>
            </p:cNvSpPr>
            <p:nvPr/>
          </p:nvSpPr>
          <p:spPr bwMode="auto">
            <a:xfrm>
              <a:off x="3196" y="1017"/>
              <a:ext cx="17" cy="9"/>
            </a:xfrm>
            <a:custGeom>
              <a:avLst/>
              <a:gdLst>
                <a:gd name="T0" fmla="*/ 0 w 23"/>
                <a:gd name="T1" fmla="*/ 6 h 11"/>
                <a:gd name="T2" fmla="*/ 10 w 23"/>
                <a:gd name="T3" fmla="*/ 0 h 11"/>
                <a:gd name="T4" fmla="*/ 0 60000 65536"/>
                <a:gd name="T5" fmla="*/ 0 60000 65536"/>
                <a:gd name="T6" fmla="*/ 0 w 23"/>
                <a:gd name="T7" fmla="*/ 0 h 11"/>
                <a:gd name="T8" fmla="*/ 23 w 23"/>
                <a:gd name="T9" fmla="*/ 11 h 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11">
                  <a:moveTo>
                    <a:pt x="0" y="11"/>
                  </a:moveTo>
                  <a:lnTo>
                    <a:pt x="23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38" name="Freeform 85"/>
            <p:cNvSpPr>
              <a:spLocks/>
            </p:cNvSpPr>
            <p:nvPr/>
          </p:nvSpPr>
          <p:spPr bwMode="auto">
            <a:xfrm>
              <a:off x="3229" y="1003"/>
              <a:ext cx="16" cy="7"/>
            </a:xfrm>
            <a:custGeom>
              <a:avLst/>
              <a:gdLst>
                <a:gd name="T0" fmla="*/ 0 w 22"/>
                <a:gd name="T1" fmla="*/ 4 h 9"/>
                <a:gd name="T2" fmla="*/ 9 w 22"/>
                <a:gd name="T3" fmla="*/ 0 h 9"/>
                <a:gd name="T4" fmla="*/ 0 60000 65536"/>
                <a:gd name="T5" fmla="*/ 0 60000 65536"/>
                <a:gd name="T6" fmla="*/ 0 w 22"/>
                <a:gd name="T7" fmla="*/ 0 h 9"/>
                <a:gd name="T8" fmla="*/ 22 w 22"/>
                <a:gd name="T9" fmla="*/ 9 h 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" h="9">
                  <a:moveTo>
                    <a:pt x="0" y="9"/>
                  </a:moveTo>
                  <a:lnTo>
                    <a:pt x="22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39" name="Freeform 86"/>
            <p:cNvSpPr>
              <a:spLocks/>
            </p:cNvSpPr>
            <p:nvPr/>
          </p:nvSpPr>
          <p:spPr bwMode="auto">
            <a:xfrm>
              <a:off x="3261" y="992"/>
              <a:ext cx="16" cy="5"/>
            </a:xfrm>
            <a:custGeom>
              <a:avLst/>
              <a:gdLst>
                <a:gd name="T0" fmla="*/ 0 w 22"/>
                <a:gd name="T1" fmla="*/ 3 h 6"/>
                <a:gd name="T2" fmla="*/ 9 w 22"/>
                <a:gd name="T3" fmla="*/ 0 h 6"/>
                <a:gd name="T4" fmla="*/ 0 60000 65536"/>
                <a:gd name="T5" fmla="*/ 0 60000 65536"/>
                <a:gd name="T6" fmla="*/ 0 w 22"/>
                <a:gd name="T7" fmla="*/ 0 h 6"/>
                <a:gd name="T8" fmla="*/ 22 w 22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" h="6">
                  <a:moveTo>
                    <a:pt x="0" y="6"/>
                  </a:moveTo>
                  <a:lnTo>
                    <a:pt x="22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40" name="Freeform 87"/>
            <p:cNvSpPr>
              <a:spLocks/>
            </p:cNvSpPr>
            <p:nvPr/>
          </p:nvSpPr>
          <p:spPr bwMode="auto">
            <a:xfrm>
              <a:off x="3343" y="967"/>
              <a:ext cx="16" cy="4"/>
            </a:xfrm>
            <a:custGeom>
              <a:avLst/>
              <a:gdLst>
                <a:gd name="T0" fmla="*/ 0 w 23"/>
                <a:gd name="T1" fmla="*/ 2 h 6"/>
                <a:gd name="T2" fmla="*/ 8 w 23"/>
                <a:gd name="T3" fmla="*/ 0 h 6"/>
                <a:gd name="T4" fmla="*/ 0 60000 65536"/>
                <a:gd name="T5" fmla="*/ 0 60000 65536"/>
                <a:gd name="T6" fmla="*/ 0 w 23"/>
                <a:gd name="T7" fmla="*/ 0 h 6"/>
                <a:gd name="T8" fmla="*/ 23 w 23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6">
                  <a:moveTo>
                    <a:pt x="0" y="6"/>
                  </a:moveTo>
                  <a:lnTo>
                    <a:pt x="23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41" name="Freeform 88"/>
            <p:cNvSpPr>
              <a:spLocks/>
            </p:cNvSpPr>
            <p:nvPr/>
          </p:nvSpPr>
          <p:spPr bwMode="auto">
            <a:xfrm>
              <a:off x="3409" y="953"/>
              <a:ext cx="17" cy="3"/>
            </a:xfrm>
            <a:custGeom>
              <a:avLst/>
              <a:gdLst>
                <a:gd name="T0" fmla="*/ 0 w 23"/>
                <a:gd name="T1" fmla="*/ 2 h 4"/>
                <a:gd name="T2" fmla="*/ 10 w 23"/>
                <a:gd name="T3" fmla="*/ 0 h 4"/>
                <a:gd name="T4" fmla="*/ 0 60000 65536"/>
                <a:gd name="T5" fmla="*/ 0 60000 65536"/>
                <a:gd name="T6" fmla="*/ 0 w 23"/>
                <a:gd name="T7" fmla="*/ 0 h 4"/>
                <a:gd name="T8" fmla="*/ 23 w 23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4">
                  <a:moveTo>
                    <a:pt x="0" y="4"/>
                  </a:moveTo>
                  <a:lnTo>
                    <a:pt x="23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42" name="Freeform 89"/>
            <p:cNvSpPr>
              <a:spLocks/>
            </p:cNvSpPr>
            <p:nvPr/>
          </p:nvSpPr>
          <p:spPr bwMode="auto">
            <a:xfrm>
              <a:off x="3443" y="946"/>
              <a:ext cx="16" cy="4"/>
            </a:xfrm>
            <a:custGeom>
              <a:avLst/>
              <a:gdLst>
                <a:gd name="T0" fmla="*/ 0 w 23"/>
                <a:gd name="T1" fmla="*/ 2 h 5"/>
                <a:gd name="T2" fmla="*/ 8 w 23"/>
                <a:gd name="T3" fmla="*/ 0 h 5"/>
                <a:gd name="T4" fmla="*/ 0 60000 65536"/>
                <a:gd name="T5" fmla="*/ 0 60000 65536"/>
                <a:gd name="T6" fmla="*/ 0 w 23"/>
                <a:gd name="T7" fmla="*/ 0 h 5"/>
                <a:gd name="T8" fmla="*/ 23 w 23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">
                  <a:moveTo>
                    <a:pt x="0" y="5"/>
                  </a:moveTo>
                  <a:lnTo>
                    <a:pt x="23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43" name="Freeform 90"/>
            <p:cNvSpPr>
              <a:spLocks/>
            </p:cNvSpPr>
            <p:nvPr/>
          </p:nvSpPr>
          <p:spPr bwMode="auto">
            <a:xfrm>
              <a:off x="3476" y="942"/>
              <a:ext cx="16" cy="2"/>
            </a:xfrm>
            <a:custGeom>
              <a:avLst/>
              <a:gdLst>
                <a:gd name="T0" fmla="*/ 0 w 22"/>
                <a:gd name="T1" fmla="*/ 1 h 3"/>
                <a:gd name="T2" fmla="*/ 9 w 22"/>
                <a:gd name="T3" fmla="*/ 0 h 3"/>
                <a:gd name="T4" fmla="*/ 0 60000 65536"/>
                <a:gd name="T5" fmla="*/ 0 60000 65536"/>
                <a:gd name="T6" fmla="*/ 0 w 22"/>
                <a:gd name="T7" fmla="*/ 0 h 3"/>
                <a:gd name="T8" fmla="*/ 22 w 2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" h="3">
                  <a:moveTo>
                    <a:pt x="0" y="3"/>
                  </a:moveTo>
                  <a:lnTo>
                    <a:pt x="22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44" name="Freeform 91"/>
            <p:cNvSpPr>
              <a:spLocks/>
            </p:cNvSpPr>
            <p:nvPr/>
          </p:nvSpPr>
          <p:spPr bwMode="auto">
            <a:xfrm>
              <a:off x="3508" y="937"/>
              <a:ext cx="18" cy="2"/>
            </a:xfrm>
            <a:custGeom>
              <a:avLst/>
              <a:gdLst>
                <a:gd name="T0" fmla="*/ 0 w 24"/>
                <a:gd name="T1" fmla="*/ 1 h 3"/>
                <a:gd name="T2" fmla="*/ 10 w 24"/>
                <a:gd name="T3" fmla="*/ 0 h 3"/>
                <a:gd name="T4" fmla="*/ 0 60000 65536"/>
                <a:gd name="T5" fmla="*/ 0 60000 65536"/>
                <a:gd name="T6" fmla="*/ 0 w 24"/>
                <a:gd name="T7" fmla="*/ 0 h 3"/>
                <a:gd name="T8" fmla="*/ 24 w 24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3">
                  <a:moveTo>
                    <a:pt x="0" y="3"/>
                  </a:moveTo>
                  <a:lnTo>
                    <a:pt x="24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45" name="Freeform 92"/>
            <p:cNvSpPr>
              <a:spLocks/>
            </p:cNvSpPr>
            <p:nvPr/>
          </p:nvSpPr>
          <p:spPr bwMode="auto">
            <a:xfrm>
              <a:off x="3542" y="936"/>
              <a:ext cx="16" cy="1"/>
            </a:xfrm>
            <a:custGeom>
              <a:avLst/>
              <a:gdLst>
                <a:gd name="T0" fmla="*/ 0 w 23"/>
                <a:gd name="T1" fmla="*/ 1 h 1"/>
                <a:gd name="T2" fmla="*/ 8 w 23"/>
                <a:gd name="T3" fmla="*/ 0 h 1"/>
                <a:gd name="T4" fmla="*/ 0 60000 65536"/>
                <a:gd name="T5" fmla="*/ 0 60000 65536"/>
                <a:gd name="T6" fmla="*/ 0 w 23"/>
                <a:gd name="T7" fmla="*/ 0 h 1"/>
                <a:gd name="T8" fmla="*/ 23 w 2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1">
                  <a:moveTo>
                    <a:pt x="0" y="1"/>
                  </a:moveTo>
                  <a:lnTo>
                    <a:pt x="23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46" name="Freeform 93"/>
            <p:cNvSpPr>
              <a:spLocks/>
            </p:cNvSpPr>
            <p:nvPr/>
          </p:nvSpPr>
          <p:spPr bwMode="auto">
            <a:xfrm>
              <a:off x="3573" y="934"/>
              <a:ext cx="18" cy="2"/>
            </a:xfrm>
            <a:custGeom>
              <a:avLst/>
              <a:gdLst>
                <a:gd name="T0" fmla="*/ 0 w 24"/>
                <a:gd name="T1" fmla="*/ 2 h 2"/>
                <a:gd name="T2" fmla="*/ 10 w 24"/>
                <a:gd name="T3" fmla="*/ 0 h 2"/>
                <a:gd name="T4" fmla="*/ 0 60000 65536"/>
                <a:gd name="T5" fmla="*/ 0 60000 65536"/>
                <a:gd name="T6" fmla="*/ 0 w 24"/>
                <a:gd name="T7" fmla="*/ 0 h 2"/>
                <a:gd name="T8" fmla="*/ 24 w 24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2">
                  <a:moveTo>
                    <a:pt x="0" y="2"/>
                  </a:moveTo>
                  <a:lnTo>
                    <a:pt x="24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47" name="Freeform 94"/>
            <p:cNvSpPr>
              <a:spLocks/>
            </p:cNvSpPr>
            <p:nvPr/>
          </p:nvSpPr>
          <p:spPr bwMode="auto">
            <a:xfrm>
              <a:off x="3095" y="1077"/>
              <a:ext cx="18" cy="13"/>
            </a:xfrm>
            <a:custGeom>
              <a:avLst/>
              <a:gdLst>
                <a:gd name="T0" fmla="*/ 0 w 24"/>
                <a:gd name="T1" fmla="*/ 9 h 16"/>
                <a:gd name="T2" fmla="*/ 10 w 24"/>
                <a:gd name="T3" fmla="*/ 0 h 16"/>
                <a:gd name="T4" fmla="*/ 0 60000 65536"/>
                <a:gd name="T5" fmla="*/ 0 60000 65536"/>
                <a:gd name="T6" fmla="*/ 0 w 24"/>
                <a:gd name="T7" fmla="*/ 0 h 16"/>
                <a:gd name="T8" fmla="*/ 24 w 24"/>
                <a:gd name="T9" fmla="*/ 16 h 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16">
                  <a:moveTo>
                    <a:pt x="0" y="16"/>
                  </a:moveTo>
                  <a:lnTo>
                    <a:pt x="24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48" name="Freeform 95"/>
            <p:cNvSpPr>
              <a:spLocks/>
            </p:cNvSpPr>
            <p:nvPr/>
          </p:nvSpPr>
          <p:spPr bwMode="auto">
            <a:xfrm>
              <a:off x="3311" y="975"/>
              <a:ext cx="16" cy="5"/>
            </a:xfrm>
            <a:custGeom>
              <a:avLst/>
              <a:gdLst>
                <a:gd name="T0" fmla="*/ 0 w 22"/>
                <a:gd name="T1" fmla="*/ 3 h 6"/>
                <a:gd name="T2" fmla="*/ 9 w 22"/>
                <a:gd name="T3" fmla="*/ 0 h 6"/>
                <a:gd name="T4" fmla="*/ 0 60000 65536"/>
                <a:gd name="T5" fmla="*/ 0 60000 65536"/>
                <a:gd name="T6" fmla="*/ 0 w 22"/>
                <a:gd name="T7" fmla="*/ 0 h 6"/>
                <a:gd name="T8" fmla="*/ 22 w 22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" h="6">
                  <a:moveTo>
                    <a:pt x="0" y="6"/>
                  </a:moveTo>
                  <a:lnTo>
                    <a:pt x="22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49" name="Freeform 96"/>
            <p:cNvSpPr>
              <a:spLocks/>
            </p:cNvSpPr>
            <p:nvPr/>
          </p:nvSpPr>
          <p:spPr bwMode="auto">
            <a:xfrm>
              <a:off x="2800" y="1484"/>
              <a:ext cx="17" cy="35"/>
            </a:xfrm>
            <a:custGeom>
              <a:avLst/>
              <a:gdLst>
                <a:gd name="T0" fmla="*/ 0 w 23"/>
                <a:gd name="T1" fmla="*/ 22 h 44"/>
                <a:gd name="T2" fmla="*/ 10 w 23"/>
                <a:gd name="T3" fmla="*/ 0 h 44"/>
                <a:gd name="T4" fmla="*/ 0 60000 65536"/>
                <a:gd name="T5" fmla="*/ 0 60000 65536"/>
                <a:gd name="T6" fmla="*/ 0 w 23"/>
                <a:gd name="T7" fmla="*/ 0 h 44"/>
                <a:gd name="T8" fmla="*/ 23 w 23"/>
                <a:gd name="T9" fmla="*/ 44 h 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44">
                  <a:moveTo>
                    <a:pt x="0" y="44"/>
                  </a:moveTo>
                  <a:lnTo>
                    <a:pt x="23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50" name="Freeform 97"/>
            <p:cNvSpPr>
              <a:spLocks/>
            </p:cNvSpPr>
            <p:nvPr/>
          </p:nvSpPr>
          <p:spPr bwMode="auto">
            <a:xfrm>
              <a:off x="3377" y="958"/>
              <a:ext cx="15" cy="4"/>
            </a:xfrm>
            <a:custGeom>
              <a:avLst/>
              <a:gdLst>
                <a:gd name="T0" fmla="*/ 0 w 22"/>
                <a:gd name="T1" fmla="*/ 2 h 5"/>
                <a:gd name="T2" fmla="*/ 7 w 22"/>
                <a:gd name="T3" fmla="*/ 0 h 5"/>
                <a:gd name="T4" fmla="*/ 0 60000 65536"/>
                <a:gd name="T5" fmla="*/ 0 60000 65536"/>
                <a:gd name="T6" fmla="*/ 0 w 22"/>
                <a:gd name="T7" fmla="*/ 0 h 5"/>
                <a:gd name="T8" fmla="*/ 22 w 22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" h="5">
                  <a:moveTo>
                    <a:pt x="0" y="5"/>
                  </a:moveTo>
                  <a:lnTo>
                    <a:pt x="22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51" name="Freeform 98"/>
            <p:cNvSpPr>
              <a:spLocks noChangeArrowheads="1"/>
            </p:cNvSpPr>
            <p:nvPr/>
          </p:nvSpPr>
          <p:spPr bwMode="auto">
            <a:xfrm>
              <a:off x="2546" y="1767"/>
              <a:ext cx="128" cy="0"/>
            </a:xfrm>
            <a:custGeom>
              <a:avLst/>
              <a:gdLst>
                <a:gd name="T0" fmla="*/ 0 w 177"/>
                <a:gd name="T1" fmla="*/ 67 w 177"/>
                <a:gd name="T2" fmla="*/ 0 60000 65536"/>
                <a:gd name="T3" fmla="*/ 0 60000 65536"/>
                <a:gd name="T4" fmla="*/ 0 w 177"/>
                <a:gd name="T5" fmla="*/ 177 w 177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177">
                  <a:moveTo>
                    <a:pt x="0" y="0"/>
                  </a:moveTo>
                  <a:lnTo>
                    <a:pt x="177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52" name="Freeform 99"/>
            <p:cNvSpPr>
              <a:spLocks noChangeArrowheads="1"/>
            </p:cNvSpPr>
            <p:nvPr/>
          </p:nvSpPr>
          <p:spPr bwMode="auto">
            <a:xfrm>
              <a:off x="2509" y="1697"/>
              <a:ext cx="208" cy="0"/>
            </a:xfrm>
            <a:custGeom>
              <a:avLst/>
              <a:gdLst>
                <a:gd name="T0" fmla="*/ 0 w 288"/>
                <a:gd name="T1" fmla="*/ 108 w 288"/>
                <a:gd name="T2" fmla="*/ 0 60000 65536"/>
                <a:gd name="T3" fmla="*/ 0 60000 65536"/>
                <a:gd name="T4" fmla="*/ 0 w 288"/>
                <a:gd name="T5" fmla="*/ 288 w 288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288">
                  <a:moveTo>
                    <a:pt x="0" y="0"/>
                  </a:moveTo>
                  <a:lnTo>
                    <a:pt x="288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53" name="Freeform 100"/>
            <p:cNvSpPr>
              <a:spLocks noChangeArrowheads="1"/>
            </p:cNvSpPr>
            <p:nvPr/>
          </p:nvSpPr>
          <p:spPr bwMode="auto">
            <a:xfrm>
              <a:off x="2480" y="1620"/>
              <a:ext cx="274" cy="2"/>
            </a:xfrm>
            <a:custGeom>
              <a:avLst/>
              <a:gdLst>
                <a:gd name="T0" fmla="*/ 0 w 381"/>
                <a:gd name="T1" fmla="*/ 2 h 2"/>
                <a:gd name="T2" fmla="*/ 142 w 381"/>
                <a:gd name="T3" fmla="*/ 0 h 2"/>
                <a:gd name="T4" fmla="*/ 0 60000 65536"/>
                <a:gd name="T5" fmla="*/ 0 60000 65536"/>
                <a:gd name="T6" fmla="*/ 0 w 381"/>
                <a:gd name="T7" fmla="*/ 0 h 2"/>
                <a:gd name="T8" fmla="*/ 381 w 38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81" h="2">
                  <a:moveTo>
                    <a:pt x="0" y="2"/>
                  </a:moveTo>
                  <a:lnTo>
                    <a:pt x="381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54" name="Freeform 101"/>
            <p:cNvSpPr>
              <a:spLocks noChangeArrowheads="1"/>
            </p:cNvSpPr>
            <p:nvPr/>
          </p:nvSpPr>
          <p:spPr bwMode="auto">
            <a:xfrm>
              <a:off x="2462" y="1556"/>
              <a:ext cx="319" cy="0"/>
            </a:xfrm>
            <a:custGeom>
              <a:avLst/>
              <a:gdLst>
                <a:gd name="T0" fmla="*/ 0 w 443"/>
                <a:gd name="T1" fmla="*/ 166 w 443"/>
                <a:gd name="T2" fmla="*/ 0 60000 65536"/>
                <a:gd name="T3" fmla="*/ 0 60000 65536"/>
                <a:gd name="T4" fmla="*/ 0 w 443"/>
                <a:gd name="T5" fmla="*/ 443 w 443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443">
                  <a:moveTo>
                    <a:pt x="0" y="0"/>
                  </a:moveTo>
                  <a:lnTo>
                    <a:pt x="443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55" name="Freeform 102"/>
            <p:cNvSpPr>
              <a:spLocks noChangeArrowheads="1"/>
            </p:cNvSpPr>
            <p:nvPr/>
          </p:nvSpPr>
          <p:spPr bwMode="auto">
            <a:xfrm>
              <a:off x="2444" y="1488"/>
              <a:ext cx="369" cy="0"/>
            </a:xfrm>
            <a:custGeom>
              <a:avLst/>
              <a:gdLst>
                <a:gd name="T0" fmla="*/ 0 w 511"/>
                <a:gd name="T1" fmla="*/ 192 w 511"/>
                <a:gd name="T2" fmla="*/ 0 60000 65536"/>
                <a:gd name="T3" fmla="*/ 0 60000 65536"/>
                <a:gd name="T4" fmla="*/ 0 w 511"/>
                <a:gd name="T5" fmla="*/ 511 w 511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511">
                  <a:moveTo>
                    <a:pt x="0" y="0"/>
                  </a:moveTo>
                  <a:lnTo>
                    <a:pt x="511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56" name="Freeform 103"/>
            <p:cNvSpPr>
              <a:spLocks noChangeArrowheads="1"/>
            </p:cNvSpPr>
            <p:nvPr/>
          </p:nvSpPr>
          <p:spPr bwMode="auto">
            <a:xfrm>
              <a:off x="2430" y="1433"/>
              <a:ext cx="417" cy="0"/>
            </a:xfrm>
            <a:custGeom>
              <a:avLst/>
              <a:gdLst>
                <a:gd name="T0" fmla="*/ 0 w 579"/>
                <a:gd name="T1" fmla="*/ 216 w 579"/>
                <a:gd name="T2" fmla="*/ 0 60000 65536"/>
                <a:gd name="T3" fmla="*/ 0 60000 65536"/>
                <a:gd name="T4" fmla="*/ 0 w 579"/>
                <a:gd name="T5" fmla="*/ 579 w 579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579">
                  <a:moveTo>
                    <a:pt x="0" y="0"/>
                  </a:moveTo>
                  <a:lnTo>
                    <a:pt x="579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57" name="Freeform 104"/>
            <p:cNvSpPr>
              <a:spLocks noChangeArrowheads="1"/>
            </p:cNvSpPr>
            <p:nvPr/>
          </p:nvSpPr>
          <p:spPr bwMode="auto">
            <a:xfrm>
              <a:off x="2421" y="1377"/>
              <a:ext cx="451" cy="0"/>
            </a:xfrm>
            <a:custGeom>
              <a:avLst/>
              <a:gdLst>
                <a:gd name="T0" fmla="*/ 0 w 625"/>
                <a:gd name="T1" fmla="*/ 235 w 625"/>
                <a:gd name="T2" fmla="*/ 0 60000 65536"/>
                <a:gd name="T3" fmla="*/ 0 60000 65536"/>
                <a:gd name="T4" fmla="*/ 0 w 625"/>
                <a:gd name="T5" fmla="*/ 625 w 625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625">
                  <a:moveTo>
                    <a:pt x="0" y="0"/>
                  </a:moveTo>
                  <a:lnTo>
                    <a:pt x="625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58" name="Freeform 105"/>
            <p:cNvSpPr>
              <a:spLocks noChangeArrowheads="1"/>
            </p:cNvSpPr>
            <p:nvPr/>
          </p:nvSpPr>
          <p:spPr bwMode="auto">
            <a:xfrm>
              <a:off x="2411" y="1325"/>
              <a:ext cx="491" cy="1"/>
            </a:xfrm>
            <a:custGeom>
              <a:avLst/>
              <a:gdLst>
                <a:gd name="T0" fmla="*/ 0 w 681"/>
                <a:gd name="T1" fmla="*/ 1 h 1"/>
                <a:gd name="T2" fmla="*/ 255 w 681"/>
                <a:gd name="T3" fmla="*/ 0 h 1"/>
                <a:gd name="T4" fmla="*/ 0 60000 65536"/>
                <a:gd name="T5" fmla="*/ 0 60000 65536"/>
                <a:gd name="T6" fmla="*/ 0 w 681"/>
                <a:gd name="T7" fmla="*/ 0 h 1"/>
                <a:gd name="T8" fmla="*/ 681 w 68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81" h="1">
                  <a:moveTo>
                    <a:pt x="0" y="1"/>
                  </a:moveTo>
                  <a:lnTo>
                    <a:pt x="681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59" name="Freeform 106"/>
            <p:cNvSpPr>
              <a:spLocks noChangeArrowheads="1"/>
            </p:cNvSpPr>
            <p:nvPr/>
          </p:nvSpPr>
          <p:spPr bwMode="auto">
            <a:xfrm>
              <a:off x="2404" y="1276"/>
              <a:ext cx="530" cy="1"/>
            </a:xfrm>
            <a:custGeom>
              <a:avLst/>
              <a:gdLst>
                <a:gd name="T0" fmla="*/ 0 w 735"/>
                <a:gd name="T1" fmla="*/ 1 h 1"/>
                <a:gd name="T2" fmla="*/ 275 w 735"/>
                <a:gd name="T3" fmla="*/ 0 h 1"/>
                <a:gd name="T4" fmla="*/ 0 60000 65536"/>
                <a:gd name="T5" fmla="*/ 0 60000 65536"/>
                <a:gd name="T6" fmla="*/ 0 w 735"/>
                <a:gd name="T7" fmla="*/ 0 h 1"/>
                <a:gd name="T8" fmla="*/ 735 w 73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5" h="1">
                  <a:moveTo>
                    <a:pt x="0" y="1"/>
                  </a:moveTo>
                  <a:lnTo>
                    <a:pt x="735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60" name="Freeform 107"/>
            <p:cNvSpPr>
              <a:spLocks noChangeArrowheads="1"/>
            </p:cNvSpPr>
            <p:nvPr/>
          </p:nvSpPr>
          <p:spPr bwMode="auto">
            <a:xfrm>
              <a:off x="2399" y="1235"/>
              <a:ext cx="561" cy="1"/>
            </a:xfrm>
            <a:custGeom>
              <a:avLst/>
              <a:gdLst>
                <a:gd name="T0" fmla="*/ 0 w 778"/>
                <a:gd name="T1" fmla="*/ 0 h 1"/>
                <a:gd name="T2" fmla="*/ 292 w 778"/>
                <a:gd name="T3" fmla="*/ 1 h 1"/>
                <a:gd name="T4" fmla="*/ 0 60000 65536"/>
                <a:gd name="T5" fmla="*/ 0 60000 65536"/>
                <a:gd name="T6" fmla="*/ 0 w 778"/>
                <a:gd name="T7" fmla="*/ 0 h 1"/>
                <a:gd name="T8" fmla="*/ 778 w 77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78" h="1">
                  <a:moveTo>
                    <a:pt x="0" y="0"/>
                  </a:moveTo>
                  <a:lnTo>
                    <a:pt x="778" y="1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61" name="Freeform 108"/>
            <p:cNvSpPr>
              <a:spLocks noChangeArrowheads="1"/>
            </p:cNvSpPr>
            <p:nvPr/>
          </p:nvSpPr>
          <p:spPr bwMode="auto">
            <a:xfrm>
              <a:off x="2390" y="1191"/>
              <a:ext cx="607" cy="0"/>
            </a:xfrm>
            <a:custGeom>
              <a:avLst/>
              <a:gdLst>
                <a:gd name="T0" fmla="*/ 0 w 841"/>
                <a:gd name="T1" fmla="*/ 316 w 841"/>
                <a:gd name="T2" fmla="*/ 0 60000 65536"/>
                <a:gd name="T3" fmla="*/ 0 60000 65536"/>
                <a:gd name="T4" fmla="*/ 0 w 841"/>
                <a:gd name="T5" fmla="*/ 841 w 841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841">
                  <a:moveTo>
                    <a:pt x="0" y="0"/>
                  </a:moveTo>
                  <a:lnTo>
                    <a:pt x="841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62" name="Freeform 109"/>
            <p:cNvSpPr>
              <a:spLocks noChangeArrowheads="1"/>
            </p:cNvSpPr>
            <p:nvPr/>
          </p:nvSpPr>
          <p:spPr bwMode="auto">
            <a:xfrm>
              <a:off x="2387" y="1153"/>
              <a:ext cx="640" cy="0"/>
            </a:xfrm>
            <a:custGeom>
              <a:avLst/>
              <a:gdLst>
                <a:gd name="T0" fmla="*/ 0 w 888"/>
                <a:gd name="T1" fmla="*/ 332 w 888"/>
                <a:gd name="T2" fmla="*/ 0 60000 65536"/>
                <a:gd name="T3" fmla="*/ 0 60000 65536"/>
                <a:gd name="T4" fmla="*/ 0 w 888"/>
                <a:gd name="T5" fmla="*/ 888 w 888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888">
                  <a:moveTo>
                    <a:pt x="0" y="0"/>
                  </a:moveTo>
                  <a:lnTo>
                    <a:pt x="888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63" name="Freeform 110"/>
            <p:cNvSpPr>
              <a:spLocks noChangeArrowheads="1"/>
            </p:cNvSpPr>
            <p:nvPr/>
          </p:nvSpPr>
          <p:spPr bwMode="auto">
            <a:xfrm>
              <a:off x="2380" y="1126"/>
              <a:ext cx="675" cy="0"/>
            </a:xfrm>
            <a:custGeom>
              <a:avLst/>
              <a:gdLst>
                <a:gd name="T0" fmla="*/ 0 w 936"/>
                <a:gd name="T1" fmla="*/ 351 w 936"/>
                <a:gd name="T2" fmla="*/ 0 60000 65536"/>
                <a:gd name="T3" fmla="*/ 0 60000 65536"/>
                <a:gd name="T4" fmla="*/ 0 w 936"/>
                <a:gd name="T5" fmla="*/ 936 w 9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936">
                  <a:moveTo>
                    <a:pt x="0" y="0"/>
                  </a:moveTo>
                  <a:lnTo>
                    <a:pt x="936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64" name="Freeform 111"/>
            <p:cNvSpPr>
              <a:spLocks noChangeArrowheads="1"/>
            </p:cNvSpPr>
            <p:nvPr/>
          </p:nvSpPr>
          <p:spPr bwMode="auto">
            <a:xfrm>
              <a:off x="2381" y="1099"/>
              <a:ext cx="703" cy="0"/>
            </a:xfrm>
            <a:custGeom>
              <a:avLst/>
              <a:gdLst>
                <a:gd name="T0" fmla="*/ 0 w 976"/>
                <a:gd name="T1" fmla="*/ 364 w 976"/>
                <a:gd name="T2" fmla="*/ 0 60000 65536"/>
                <a:gd name="T3" fmla="*/ 0 60000 65536"/>
                <a:gd name="T4" fmla="*/ 0 w 976"/>
                <a:gd name="T5" fmla="*/ 976 w 97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976">
                  <a:moveTo>
                    <a:pt x="0" y="0"/>
                  </a:moveTo>
                  <a:lnTo>
                    <a:pt x="976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65" name="Freeform 112"/>
            <p:cNvSpPr>
              <a:spLocks/>
            </p:cNvSpPr>
            <p:nvPr/>
          </p:nvSpPr>
          <p:spPr bwMode="auto">
            <a:xfrm>
              <a:off x="2393" y="1206"/>
              <a:ext cx="30" cy="189"/>
            </a:xfrm>
            <a:custGeom>
              <a:avLst/>
              <a:gdLst>
                <a:gd name="T0" fmla="*/ 0 w 41"/>
                <a:gd name="T1" fmla="*/ 0 h 237"/>
                <a:gd name="T2" fmla="*/ 16 w 41"/>
                <a:gd name="T3" fmla="*/ 120 h 237"/>
                <a:gd name="T4" fmla="*/ 0 60000 65536"/>
                <a:gd name="T5" fmla="*/ 0 60000 65536"/>
                <a:gd name="T6" fmla="*/ 0 w 41"/>
                <a:gd name="T7" fmla="*/ 0 h 237"/>
                <a:gd name="T8" fmla="*/ 41 w 41"/>
                <a:gd name="T9" fmla="*/ 237 h 2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1" h="237">
                  <a:moveTo>
                    <a:pt x="0" y="0"/>
                  </a:moveTo>
                  <a:lnTo>
                    <a:pt x="41" y="237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66" name="Freeform 113"/>
            <p:cNvSpPr>
              <a:spLocks/>
            </p:cNvSpPr>
            <p:nvPr/>
          </p:nvSpPr>
          <p:spPr bwMode="auto">
            <a:xfrm>
              <a:off x="2423" y="1395"/>
              <a:ext cx="30" cy="141"/>
            </a:xfrm>
            <a:custGeom>
              <a:avLst/>
              <a:gdLst>
                <a:gd name="T0" fmla="*/ 0 w 42"/>
                <a:gd name="T1" fmla="*/ 0 h 178"/>
                <a:gd name="T2" fmla="*/ 15 w 42"/>
                <a:gd name="T3" fmla="*/ 89 h 178"/>
                <a:gd name="T4" fmla="*/ 0 60000 65536"/>
                <a:gd name="T5" fmla="*/ 0 60000 65536"/>
                <a:gd name="T6" fmla="*/ 0 w 42"/>
                <a:gd name="T7" fmla="*/ 0 h 178"/>
                <a:gd name="T8" fmla="*/ 42 w 42"/>
                <a:gd name="T9" fmla="*/ 178 h 17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2" h="178">
                  <a:moveTo>
                    <a:pt x="0" y="0"/>
                  </a:moveTo>
                  <a:lnTo>
                    <a:pt x="42" y="178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67" name="Freeform 114"/>
            <p:cNvSpPr>
              <a:spLocks/>
            </p:cNvSpPr>
            <p:nvPr/>
          </p:nvSpPr>
          <p:spPr bwMode="auto">
            <a:xfrm>
              <a:off x="2453" y="1536"/>
              <a:ext cx="29" cy="104"/>
            </a:xfrm>
            <a:custGeom>
              <a:avLst/>
              <a:gdLst>
                <a:gd name="T0" fmla="*/ 0 w 41"/>
                <a:gd name="T1" fmla="*/ 0 h 131"/>
                <a:gd name="T2" fmla="*/ 15 w 41"/>
                <a:gd name="T3" fmla="*/ 66 h 131"/>
                <a:gd name="T4" fmla="*/ 0 60000 65536"/>
                <a:gd name="T5" fmla="*/ 0 60000 65536"/>
                <a:gd name="T6" fmla="*/ 0 w 41"/>
                <a:gd name="T7" fmla="*/ 0 h 131"/>
                <a:gd name="T8" fmla="*/ 41 w 41"/>
                <a:gd name="T9" fmla="*/ 131 h 1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1" h="131">
                  <a:moveTo>
                    <a:pt x="0" y="0"/>
                  </a:moveTo>
                  <a:lnTo>
                    <a:pt x="41" y="131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68" name="Freeform 115"/>
            <p:cNvSpPr>
              <a:spLocks/>
            </p:cNvSpPr>
            <p:nvPr/>
          </p:nvSpPr>
          <p:spPr bwMode="auto">
            <a:xfrm>
              <a:off x="2482" y="1640"/>
              <a:ext cx="32" cy="74"/>
            </a:xfrm>
            <a:custGeom>
              <a:avLst/>
              <a:gdLst>
                <a:gd name="T0" fmla="*/ 0 w 44"/>
                <a:gd name="T1" fmla="*/ 0 h 93"/>
                <a:gd name="T2" fmla="*/ 17 w 44"/>
                <a:gd name="T3" fmla="*/ 47 h 93"/>
                <a:gd name="T4" fmla="*/ 0 60000 65536"/>
                <a:gd name="T5" fmla="*/ 0 60000 65536"/>
                <a:gd name="T6" fmla="*/ 0 w 44"/>
                <a:gd name="T7" fmla="*/ 0 h 93"/>
                <a:gd name="T8" fmla="*/ 44 w 44"/>
                <a:gd name="T9" fmla="*/ 93 h 9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" h="93">
                  <a:moveTo>
                    <a:pt x="0" y="0"/>
                  </a:moveTo>
                  <a:lnTo>
                    <a:pt x="44" y="93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69" name="Freeform 116"/>
            <p:cNvSpPr>
              <a:spLocks/>
            </p:cNvSpPr>
            <p:nvPr/>
          </p:nvSpPr>
          <p:spPr bwMode="auto">
            <a:xfrm>
              <a:off x="2514" y="1714"/>
              <a:ext cx="30" cy="49"/>
            </a:xfrm>
            <a:custGeom>
              <a:avLst/>
              <a:gdLst>
                <a:gd name="T0" fmla="*/ 0 w 41"/>
                <a:gd name="T1" fmla="*/ 0 h 62"/>
                <a:gd name="T2" fmla="*/ 16 w 41"/>
                <a:gd name="T3" fmla="*/ 31 h 62"/>
                <a:gd name="T4" fmla="*/ 0 60000 65536"/>
                <a:gd name="T5" fmla="*/ 0 60000 65536"/>
                <a:gd name="T6" fmla="*/ 0 w 41"/>
                <a:gd name="T7" fmla="*/ 0 h 62"/>
                <a:gd name="T8" fmla="*/ 41 w 41"/>
                <a:gd name="T9" fmla="*/ 62 h 6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1" h="62">
                  <a:moveTo>
                    <a:pt x="0" y="0"/>
                  </a:moveTo>
                  <a:lnTo>
                    <a:pt x="41" y="62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70" name="Freeform 117"/>
            <p:cNvSpPr>
              <a:spLocks/>
            </p:cNvSpPr>
            <p:nvPr/>
          </p:nvSpPr>
          <p:spPr bwMode="auto">
            <a:xfrm>
              <a:off x="2544" y="1763"/>
              <a:ext cx="30" cy="30"/>
            </a:xfrm>
            <a:custGeom>
              <a:avLst/>
              <a:gdLst>
                <a:gd name="T0" fmla="*/ 0 w 42"/>
                <a:gd name="T1" fmla="*/ 0 h 37"/>
                <a:gd name="T2" fmla="*/ 15 w 42"/>
                <a:gd name="T3" fmla="*/ 19 h 37"/>
                <a:gd name="T4" fmla="*/ 0 60000 65536"/>
                <a:gd name="T5" fmla="*/ 0 60000 65536"/>
                <a:gd name="T6" fmla="*/ 0 w 42"/>
                <a:gd name="T7" fmla="*/ 0 h 37"/>
                <a:gd name="T8" fmla="*/ 42 w 42"/>
                <a:gd name="T9" fmla="*/ 37 h 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2" h="37">
                  <a:moveTo>
                    <a:pt x="0" y="0"/>
                  </a:moveTo>
                  <a:lnTo>
                    <a:pt x="42" y="37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71" name="Freeform 118"/>
            <p:cNvSpPr>
              <a:spLocks/>
            </p:cNvSpPr>
            <p:nvPr/>
          </p:nvSpPr>
          <p:spPr bwMode="auto">
            <a:xfrm>
              <a:off x="2574" y="1793"/>
              <a:ext cx="31" cy="12"/>
            </a:xfrm>
            <a:custGeom>
              <a:avLst/>
              <a:gdLst>
                <a:gd name="T0" fmla="*/ 0 w 43"/>
                <a:gd name="T1" fmla="*/ 0 h 15"/>
                <a:gd name="T2" fmla="*/ 16 w 43"/>
                <a:gd name="T3" fmla="*/ 8 h 15"/>
                <a:gd name="T4" fmla="*/ 0 60000 65536"/>
                <a:gd name="T5" fmla="*/ 0 60000 65536"/>
                <a:gd name="T6" fmla="*/ 0 w 43"/>
                <a:gd name="T7" fmla="*/ 0 h 15"/>
                <a:gd name="T8" fmla="*/ 43 w 43"/>
                <a:gd name="T9" fmla="*/ 15 h 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3" h="15">
                  <a:moveTo>
                    <a:pt x="0" y="0"/>
                  </a:moveTo>
                  <a:lnTo>
                    <a:pt x="43" y="15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72" name="Freeform 119"/>
            <p:cNvSpPr>
              <a:spLocks/>
            </p:cNvSpPr>
            <p:nvPr/>
          </p:nvSpPr>
          <p:spPr bwMode="auto">
            <a:xfrm>
              <a:off x="2605" y="1805"/>
              <a:ext cx="30" cy="0"/>
            </a:xfrm>
            <a:custGeom>
              <a:avLst/>
              <a:gdLst>
                <a:gd name="T0" fmla="*/ 0 w 42"/>
                <a:gd name="T1" fmla="*/ 15 w 42"/>
                <a:gd name="T2" fmla="*/ 0 60000 65536"/>
                <a:gd name="T3" fmla="*/ 0 60000 65536"/>
                <a:gd name="T4" fmla="*/ 0 w 42"/>
                <a:gd name="T5" fmla="*/ 42 w 42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42">
                  <a:moveTo>
                    <a:pt x="0" y="0"/>
                  </a:moveTo>
                  <a:lnTo>
                    <a:pt x="42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73" name="Freeform 120"/>
            <p:cNvSpPr>
              <a:spLocks/>
            </p:cNvSpPr>
            <p:nvPr/>
          </p:nvSpPr>
          <p:spPr bwMode="auto">
            <a:xfrm>
              <a:off x="2362" y="966"/>
              <a:ext cx="31" cy="240"/>
            </a:xfrm>
            <a:custGeom>
              <a:avLst/>
              <a:gdLst>
                <a:gd name="T0" fmla="*/ 0 w 43"/>
                <a:gd name="T1" fmla="*/ 0 h 303"/>
                <a:gd name="T2" fmla="*/ 16 w 43"/>
                <a:gd name="T3" fmla="*/ 150 h 303"/>
                <a:gd name="T4" fmla="*/ 0 60000 65536"/>
                <a:gd name="T5" fmla="*/ 0 60000 65536"/>
                <a:gd name="T6" fmla="*/ 0 w 43"/>
                <a:gd name="T7" fmla="*/ 0 h 303"/>
                <a:gd name="T8" fmla="*/ 43 w 43"/>
                <a:gd name="T9" fmla="*/ 303 h 30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3" h="303">
                  <a:moveTo>
                    <a:pt x="0" y="0"/>
                  </a:moveTo>
                  <a:lnTo>
                    <a:pt x="43" y="303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74" name="Freeform 121"/>
            <p:cNvSpPr>
              <a:spLocks/>
            </p:cNvSpPr>
            <p:nvPr/>
          </p:nvSpPr>
          <p:spPr bwMode="auto">
            <a:xfrm>
              <a:off x="2637" y="1793"/>
              <a:ext cx="17" cy="10"/>
            </a:xfrm>
            <a:custGeom>
              <a:avLst/>
              <a:gdLst>
                <a:gd name="T0" fmla="*/ 0 w 23"/>
                <a:gd name="T1" fmla="*/ 6 h 13"/>
                <a:gd name="T2" fmla="*/ 10 w 23"/>
                <a:gd name="T3" fmla="*/ 0 h 13"/>
                <a:gd name="T4" fmla="*/ 0 60000 65536"/>
                <a:gd name="T5" fmla="*/ 0 60000 65536"/>
                <a:gd name="T6" fmla="*/ 0 w 23"/>
                <a:gd name="T7" fmla="*/ 0 h 13"/>
                <a:gd name="T8" fmla="*/ 23 w 23"/>
                <a:gd name="T9" fmla="*/ 13 h 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13">
                  <a:moveTo>
                    <a:pt x="0" y="13"/>
                  </a:moveTo>
                  <a:lnTo>
                    <a:pt x="23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75" name="Freeform 122"/>
            <p:cNvSpPr>
              <a:spLocks/>
            </p:cNvSpPr>
            <p:nvPr/>
          </p:nvSpPr>
          <p:spPr bwMode="auto">
            <a:xfrm>
              <a:off x="2654" y="1776"/>
              <a:ext cx="16" cy="17"/>
            </a:xfrm>
            <a:custGeom>
              <a:avLst/>
              <a:gdLst>
                <a:gd name="T0" fmla="*/ 0 w 22"/>
                <a:gd name="T1" fmla="*/ 11 h 21"/>
                <a:gd name="T2" fmla="*/ 9 w 22"/>
                <a:gd name="T3" fmla="*/ 0 h 21"/>
                <a:gd name="T4" fmla="*/ 0 60000 65536"/>
                <a:gd name="T5" fmla="*/ 0 60000 65536"/>
                <a:gd name="T6" fmla="*/ 0 w 22"/>
                <a:gd name="T7" fmla="*/ 0 h 21"/>
                <a:gd name="T8" fmla="*/ 22 w 22"/>
                <a:gd name="T9" fmla="*/ 21 h 2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" h="21">
                  <a:moveTo>
                    <a:pt x="0" y="21"/>
                  </a:moveTo>
                  <a:lnTo>
                    <a:pt x="22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76" name="Freeform 123"/>
            <p:cNvSpPr>
              <a:spLocks/>
            </p:cNvSpPr>
            <p:nvPr/>
          </p:nvSpPr>
          <p:spPr bwMode="auto">
            <a:xfrm>
              <a:off x="2687" y="1722"/>
              <a:ext cx="16" cy="28"/>
            </a:xfrm>
            <a:custGeom>
              <a:avLst/>
              <a:gdLst>
                <a:gd name="T0" fmla="*/ 0 w 22"/>
                <a:gd name="T1" fmla="*/ 18 h 35"/>
                <a:gd name="T2" fmla="*/ 9 w 22"/>
                <a:gd name="T3" fmla="*/ 0 h 35"/>
                <a:gd name="T4" fmla="*/ 0 60000 65536"/>
                <a:gd name="T5" fmla="*/ 0 60000 65536"/>
                <a:gd name="T6" fmla="*/ 0 w 22"/>
                <a:gd name="T7" fmla="*/ 0 h 35"/>
                <a:gd name="T8" fmla="*/ 22 w 22"/>
                <a:gd name="T9" fmla="*/ 35 h 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" h="35">
                  <a:moveTo>
                    <a:pt x="0" y="35"/>
                  </a:moveTo>
                  <a:lnTo>
                    <a:pt x="22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77" name="Freeform 124"/>
            <p:cNvSpPr>
              <a:spLocks/>
            </p:cNvSpPr>
            <p:nvPr/>
          </p:nvSpPr>
          <p:spPr bwMode="auto">
            <a:xfrm>
              <a:off x="2720" y="1658"/>
              <a:ext cx="16" cy="32"/>
            </a:xfrm>
            <a:custGeom>
              <a:avLst/>
              <a:gdLst>
                <a:gd name="T0" fmla="*/ 0 w 22"/>
                <a:gd name="T1" fmla="*/ 20 h 41"/>
                <a:gd name="T2" fmla="*/ 9 w 22"/>
                <a:gd name="T3" fmla="*/ 0 h 41"/>
                <a:gd name="T4" fmla="*/ 0 60000 65536"/>
                <a:gd name="T5" fmla="*/ 0 60000 65536"/>
                <a:gd name="T6" fmla="*/ 0 w 22"/>
                <a:gd name="T7" fmla="*/ 0 h 41"/>
                <a:gd name="T8" fmla="*/ 22 w 22"/>
                <a:gd name="T9" fmla="*/ 41 h 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" h="41">
                  <a:moveTo>
                    <a:pt x="0" y="41"/>
                  </a:moveTo>
                  <a:lnTo>
                    <a:pt x="22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78" name="Freeform 125"/>
            <p:cNvSpPr>
              <a:spLocks/>
            </p:cNvSpPr>
            <p:nvPr/>
          </p:nvSpPr>
          <p:spPr bwMode="auto">
            <a:xfrm>
              <a:off x="2736" y="1623"/>
              <a:ext cx="17" cy="35"/>
            </a:xfrm>
            <a:custGeom>
              <a:avLst/>
              <a:gdLst>
                <a:gd name="T0" fmla="*/ 0 w 24"/>
                <a:gd name="T1" fmla="*/ 23 h 43"/>
                <a:gd name="T2" fmla="*/ 9 w 24"/>
                <a:gd name="T3" fmla="*/ 0 h 43"/>
                <a:gd name="T4" fmla="*/ 0 60000 65536"/>
                <a:gd name="T5" fmla="*/ 0 60000 65536"/>
                <a:gd name="T6" fmla="*/ 0 w 24"/>
                <a:gd name="T7" fmla="*/ 0 h 43"/>
                <a:gd name="T8" fmla="*/ 24 w 24"/>
                <a:gd name="T9" fmla="*/ 43 h 4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43">
                  <a:moveTo>
                    <a:pt x="0" y="43"/>
                  </a:moveTo>
                  <a:lnTo>
                    <a:pt x="24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79" name="Freeform 126"/>
            <p:cNvSpPr>
              <a:spLocks/>
            </p:cNvSpPr>
            <p:nvPr/>
          </p:nvSpPr>
          <p:spPr bwMode="auto">
            <a:xfrm>
              <a:off x="2769" y="1551"/>
              <a:ext cx="16" cy="36"/>
            </a:xfrm>
            <a:custGeom>
              <a:avLst/>
              <a:gdLst>
                <a:gd name="T0" fmla="*/ 0 w 22"/>
                <a:gd name="T1" fmla="*/ 23 h 45"/>
                <a:gd name="T2" fmla="*/ 9 w 22"/>
                <a:gd name="T3" fmla="*/ 0 h 45"/>
                <a:gd name="T4" fmla="*/ 0 60000 65536"/>
                <a:gd name="T5" fmla="*/ 0 60000 65536"/>
                <a:gd name="T6" fmla="*/ 0 w 22"/>
                <a:gd name="T7" fmla="*/ 0 h 45"/>
                <a:gd name="T8" fmla="*/ 22 w 22"/>
                <a:gd name="T9" fmla="*/ 45 h 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" h="45">
                  <a:moveTo>
                    <a:pt x="0" y="45"/>
                  </a:moveTo>
                  <a:lnTo>
                    <a:pt x="22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80" name="Freeform 127"/>
            <p:cNvSpPr>
              <a:spLocks/>
            </p:cNvSpPr>
            <p:nvPr/>
          </p:nvSpPr>
          <p:spPr bwMode="auto">
            <a:xfrm>
              <a:off x="2785" y="1516"/>
              <a:ext cx="17" cy="35"/>
            </a:xfrm>
            <a:custGeom>
              <a:avLst/>
              <a:gdLst>
                <a:gd name="T0" fmla="*/ 0 w 24"/>
                <a:gd name="T1" fmla="*/ 22 h 44"/>
                <a:gd name="T2" fmla="*/ 9 w 24"/>
                <a:gd name="T3" fmla="*/ 0 h 44"/>
                <a:gd name="T4" fmla="*/ 0 60000 65536"/>
                <a:gd name="T5" fmla="*/ 0 60000 65536"/>
                <a:gd name="T6" fmla="*/ 0 w 24"/>
                <a:gd name="T7" fmla="*/ 0 h 44"/>
                <a:gd name="T8" fmla="*/ 24 w 24"/>
                <a:gd name="T9" fmla="*/ 44 h 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44">
                  <a:moveTo>
                    <a:pt x="0" y="44"/>
                  </a:moveTo>
                  <a:lnTo>
                    <a:pt x="24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81" name="Freeform 128"/>
            <p:cNvSpPr>
              <a:spLocks/>
            </p:cNvSpPr>
            <p:nvPr/>
          </p:nvSpPr>
          <p:spPr bwMode="auto">
            <a:xfrm>
              <a:off x="2818" y="1450"/>
              <a:ext cx="17" cy="31"/>
            </a:xfrm>
            <a:custGeom>
              <a:avLst/>
              <a:gdLst>
                <a:gd name="T0" fmla="*/ 0 w 23"/>
                <a:gd name="T1" fmla="*/ 19 h 40"/>
                <a:gd name="T2" fmla="*/ 10 w 23"/>
                <a:gd name="T3" fmla="*/ 0 h 40"/>
                <a:gd name="T4" fmla="*/ 0 60000 65536"/>
                <a:gd name="T5" fmla="*/ 0 60000 65536"/>
                <a:gd name="T6" fmla="*/ 0 w 23"/>
                <a:gd name="T7" fmla="*/ 0 h 40"/>
                <a:gd name="T8" fmla="*/ 23 w 23"/>
                <a:gd name="T9" fmla="*/ 40 h 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40">
                  <a:moveTo>
                    <a:pt x="0" y="40"/>
                  </a:moveTo>
                  <a:lnTo>
                    <a:pt x="23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82" name="Freeform 129"/>
            <p:cNvSpPr>
              <a:spLocks/>
            </p:cNvSpPr>
            <p:nvPr/>
          </p:nvSpPr>
          <p:spPr bwMode="auto">
            <a:xfrm>
              <a:off x="2851" y="1385"/>
              <a:ext cx="17" cy="32"/>
            </a:xfrm>
            <a:custGeom>
              <a:avLst/>
              <a:gdLst>
                <a:gd name="T0" fmla="*/ 0 w 24"/>
                <a:gd name="T1" fmla="*/ 21 h 40"/>
                <a:gd name="T2" fmla="*/ 9 w 24"/>
                <a:gd name="T3" fmla="*/ 0 h 40"/>
                <a:gd name="T4" fmla="*/ 0 60000 65536"/>
                <a:gd name="T5" fmla="*/ 0 60000 65536"/>
                <a:gd name="T6" fmla="*/ 0 w 24"/>
                <a:gd name="T7" fmla="*/ 0 h 40"/>
                <a:gd name="T8" fmla="*/ 24 w 24"/>
                <a:gd name="T9" fmla="*/ 40 h 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40">
                  <a:moveTo>
                    <a:pt x="0" y="40"/>
                  </a:moveTo>
                  <a:lnTo>
                    <a:pt x="24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83" name="Freeform 130"/>
            <p:cNvSpPr>
              <a:spLocks/>
            </p:cNvSpPr>
            <p:nvPr/>
          </p:nvSpPr>
          <p:spPr bwMode="auto">
            <a:xfrm>
              <a:off x="2884" y="1327"/>
              <a:ext cx="16" cy="28"/>
            </a:xfrm>
            <a:custGeom>
              <a:avLst/>
              <a:gdLst>
                <a:gd name="T0" fmla="*/ 0 w 22"/>
                <a:gd name="T1" fmla="*/ 18 h 35"/>
                <a:gd name="T2" fmla="*/ 9 w 22"/>
                <a:gd name="T3" fmla="*/ 0 h 35"/>
                <a:gd name="T4" fmla="*/ 0 60000 65536"/>
                <a:gd name="T5" fmla="*/ 0 60000 65536"/>
                <a:gd name="T6" fmla="*/ 0 w 22"/>
                <a:gd name="T7" fmla="*/ 0 h 35"/>
                <a:gd name="T8" fmla="*/ 22 w 22"/>
                <a:gd name="T9" fmla="*/ 35 h 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" h="35">
                  <a:moveTo>
                    <a:pt x="0" y="35"/>
                  </a:moveTo>
                  <a:lnTo>
                    <a:pt x="22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84" name="Freeform 131"/>
            <p:cNvSpPr>
              <a:spLocks/>
            </p:cNvSpPr>
            <p:nvPr/>
          </p:nvSpPr>
          <p:spPr bwMode="auto">
            <a:xfrm>
              <a:off x="2900" y="1300"/>
              <a:ext cx="17" cy="27"/>
            </a:xfrm>
            <a:custGeom>
              <a:avLst/>
              <a:gdLst>
                <a:gd name="T0" fmla="*/ 0 w 23"/>
                <a:gd name="T1" fmla="*/ 17 h 34"/>
                <a:gd name="T2" fmla="*/ 10 w 23"/>
                <a:gd name="T3" fmla="*/ 0 h 34"/>
                <a:gd name="T4" fmla="*/ 0 60000 65536"/>
                <a:gd name="T5" fmla="*/ 0 60000 65536"/>
                <a:gd name="T6" fmla="*/ 0 w 23"/>
                <a:gd name="T7" fmla="*/ 0 h 34"/>
                <a:gd name="T8" fmla="*/ 23 w 23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34">
                  <a:moveTo>
                    <a:pt x="0" y="34"/>
                  </a:moveTo>
                  <a:lnTo>
                    <a:pt x="23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85" name="Freeform 132"/>
            <p:cNvSpPr>
              <a:spLocks/>
            </p:cNvSpPr>
            <p:nvPr/>
          </p:nvSpPr>
          <p:spPr bwMode="auto">
            <a:xfrm>
              <a:off x="2917" y="1274"/>
              <a:ext cx="16" cy="26"/>
            </a:xfrm>
            <a:custGeom>
              <a:avLst/>
              <a:gdLst>
                <a:gd name="T0" fmla="*/ 0 w 23"/>
                <a:gd name="T1" fmla="*/ 16 h 33"/>
                <a:gd name="T2" fmla="*/ 8 w 23"/>
                <a:gd name="T3" fmla="*/ 0 h 33"/>
                <a:gd name="T4" fmla="*/ 0 60000 65536"/>
                <a:gd name="T5" fmla="*/ 0 60000 65536"/>
                <a:gd name="T6" fmla="*/ 0 w 23"/>
                <a:gd name="T7" fmla="*/ 0 h 33"/>
                <a:gd name="T8" fmla="*/ 23 w 23"/>
                <a:gd name="T9" fmla="*/ 33 h 3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33">
                  <a:moveTo>
                    <a:pt x="0" y="33"/>
                  </a:moveTo>
                  <a:lnTo>
                    <a:pt x="23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86" name="Freeform 133"/>
            <p:cNvSpPr>
              <a:spLocks/>
            </p:cNvSpPr>
            <p:nvPr/>
          </p:nvSpPr>
          <p:spPr bwMode="auto">
            <a:xfrm>
              <a:off x="2950" y="1227"/>
              <a:ext cx="16" cy="23"/>
            </a:xfrm>
            <a:custGeom>
              <a:avLst/>
              <a:gdLst>
                <a:gd name="T0" fmla="*/ 0 w 23"/>
                <a:gd name="T1" fmla="*/ 14 h 29"/>
                <a:gd name="T2" fmla="*/ 8 w 23"/>
                <a:gd name="T3" fmla="*/ 0 h 29"/>
                <a:gd name="T4" fmla="*/ 0 60000 65536"/>
                <a:gd name="T5" fmla="*/ 0 60000 65536"/>
                <a:gd name="T6" fmla="*/ 0 w 23"/>
                <a:gd name="T7" fmla="*/ 0 h 29"/>
                <a:gd name="T8" fmla="*/ 23 w 23"/>
                <a:gd name="T9" fmla="*/ 29 h 2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29">
                  <a:moveTo>
                    <a:pt x="0" y="29"/>
                  </a:moveTo>
                  <a:lnTo>
                    <a:pt x="23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87" name="Freeform 134"/>
            <p:cNvSpPr>
              <a:spLocks/>
            </p:cNvSpPr>
            <p:nvPr/>
          </p:nvSpPr>
          <p:spPr bwMode="auto">
            <a:xfrm>
              <a:off x="2984" y="1186"/>
              <a:ext cx="15" cy="20"/>
            </a:xfrm>
            <a:custGeom>
              <a:avLst/>
              <a:gdLst>
                <a:gd name="T0" fmla="*/ 0 w 22"/>
                <a:gd name="T1" fmla="*/ 13 h 25"/>
                <a:gd name="T2" fmla="*/ 7 w 22"/>
                <a:gd name="T3" fmla="*/ 0 h 25"/>
                <a:gd name="T4" fmla="*/ 0 60000 65536"/>
                <a:gd name="T5" fmla="*/ 0 60000 65536"/>
                <a:gd name="T6" fmla="*/ 0 w 22"/>
                <a:gd name="T7" fmla="*/ 0 h 25"/>
                <a:gd name="T8" fmla="*/ 22 w 22"/>
                <a:gd name="T9" fmla="*/ 25 h 2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" h="25">
                  <a:moveTo>
                    <a:pt x="0" y="25"/>
                  </a:moveTo>
                  <a:lnTo>
                    <a:pt x="22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88" name="Freeform 135"/>
            <p:cNvSpPr>
              <a:spLocks/>
            </p:cNvSpPr>
            <p:nvPr/>
          </p:nvSpPr>
          <p:spPr bwMode="auto">
            <a:xfrm>
              <a:off x="2999" y="1167"/>
              <a:ext cx="16" cy="19"/>
            </a:xfrm>
            <a:custGeom>
              <a:avLst/>
              <a:gdLst>
                <a:gd name="T0" fmla="*/ 0 w 22"/>
                <a:gd name="T1" fmla="*/ 12 h 24"/>
                <a:gd name="T2" fmla="*/ 9 w 22"/>
                <a:gd name="T3" fmla="*/ 0 h 24"/>
                <a:gd name="T4" fmla="*/ 0 60000 65536"/>
                <a:gd name="T5" fmla="*/ 0 60000 65536"/>
                <a:gd name="T6" fmla="*/ 0 w 22"/>
                <a:gd name="T7" fmla="*/ 0 h 24"/>
                <a:gd name="T8" fmla="*/ 22 w 22"/>
                <a:gd name="T9" fmla="*/ 24 h 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" h="24">
                  <a:moveTo>
                    <a:pt x="0" y="24"/>
                  </a:moveTo>
                  <a:lnTo>
                    <a:pt x="22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89" name="Freeform 136"/>
            <p:cNvSpPr>
              <a:spLocks/>
            </p:cNvSpPr>
            <p:nvPr/>
          </p:nvSpPr>
          <p:spPr bwMode="auto">
            <a:xfrm>
              <a:off x="3032" y="1132"/>
              <a:ext cx="16" cy="17"/>
            </a:xfrm>
            <a:custGeom>
              <a:avLst/>
              <a:gdLst>
                <a:gd name="T0" fmla="*/ 0 w 23"/>
                <a:gd name="T1" fmla="*/ 10 h 22"/>
                <a:gd name="T2" fmla="*/ 8 w 23"/>
                <a:gd name="T3" fmla="*/ 0 h 22"/>
                <a:gd name="T4" fmla="*/ 0 60000 65536"/>
                <a:gd name="T5" fmla="*/ 0 60000 65536"/>
                <a:gd name="T6" fmla="*/ 0 w 23"/>
                <a:gd name="T7" fmla="*/ 0 h 22"/>
                <a:gd name="T8" fmla="*/ 23 w 23"/>
                <a:gd name="T9" fmla="*/ 22 h 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22">
                  <a:moveTo>
                    <a:pt x="0" y="22"/>
                  </a:moveTo>
                  <a:lnTo>
                    <a:pt x="23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90" name="Freeform 137"/>
            <p:cNvSpPr>
              <a:spLocks/>
            </p:cNvSpPr>
            <p:nvPr/>
          </p:nvSpPr>
          <p:spPr bwMode="auto">
            <a:xfrm>
              <a:off x="3065" y="1101"/>
              <a:ext cx="16" cy="15"/>
            </a:xfrm>
            <a:custGeom>
              <a:avLst/>
              <a:gdLst>
                <a:gd name="T0" fmla="*/ 0 w 22"/>
                <a:gd name="T1" fmla="*/ 9 h 19"/>
                <a:gd name="T2" fmla="*/ 9 w 22"/>
                <a:gd name="T3" fmla="*/ 0 h 19"/>
                <a:gd name="T4" fmla="*/ 0 60000 65536"/>
                <a:gd name="T5" fmla="*/ 0 60000 65536"/>
                <a:gd name="T6" fmla="*/ 0 w 22"/>
                <a:gd name="T7" fmla="*/ 0 h 19"/>
                <a:gd name="T8" fmla="*/ 22 w 22"/>
                <a:gd name="T9" fmla="*/ 19 h 1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" h="19">
                  <a:moveTo>
                    <a:pt x="0" y="19"/>
                  </a:moveTo>
                  <a:lnTo>
                    <a:pt x="22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91" name="Freeform 138"/>
            <p:cNvSpPr>
              <a:spLocks/>
            </p:cNvSpPr>
            <p:nvPr/>
          </p:nvSpPr>
          <p:spPr bwMode="auto">
            <a:xfrm>
              <a:off x="3081" y="1088"/>
              <a:ext cx="16" cy="13"/>
            </a:xfrm>
            <a:custGeom>
              <a:avLst/>
              <a:gdLst>
                <a:gd name="T0" fmla="*/ 0 w 23"/>
                <a:gd name="T1" fmla="*/ 9 h 16"/>
                <a:gd name="T2" fmla="*/ 8 w 23"/>
                <a:gd name="T3" fmla="*/ 0 h 16"/>
                <a:gd name="T4" fmla="*/ 0 60000 65536"/>
                <a:gd name="T5" fmla="*/ 0 60000 65536"/>
                <a:gd name="T6" fmla="*/ 0 w 23"/>
                <a:gd name="T7" fmla="*/ 0 h 16"/>
                <a:gd name="T8" fmla="*/ 23 w 23"/>
                <a:gd name="T9" fmla="*/ 16 h 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16">
                  <a:moveTo>
                    <a:pt x="0" y="16"/>
                  </a:moveTo>
                  <a:lnTo>
                    <a:pt x="23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92" name="Freeform 139"/>
            <p:cNvSpPr>
              <a:spLocks/>
            </p:cNvSpPr>
            <p:nvPr/>
          </p:nvSpPr>
          <p:spPr bwMode="auto">
            <a:xfrm>
              <a:off x="3114" y="1064"/>
              <a:ext cx="17" cy="12"/>
            </a:xfrm>
            <a:custGeom>
              <a:avLst/>
              <a:gdLst>
                <a:gd name="T0" fmla="*/ 0 w 23"/>
                <a:gd name="T1" fmla="*/ 8 h 15"/>
                <a:gd name="T2" fmla="*/ 10 w 23"/>
                <a:gd name="T3" fmla="*/ 0 h 15"/>
                <a:gd name="T4" fmla="*/ 0 60000 65536"/>
                <a:gd name="T5" fmla="*/ 0 60000 65536"/>
                <a:gd name="T6" fmla="*/ 0 w 23"/>
                <a:gd name="T7" fmla="*/ 0 h 15"/>
                <a:gd name="T8" fmla="*/ 23 w 23"/>
                <a:gd name="T9" fmla="*/ 15 h 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15">
                  <a:moveTo>
                    <a:pt x="0" y="15"/>
                  </a:moveTo>
                  <a:lnTo>
                    <a:pt x="23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93" name="Freeform 140"/>
            <p:cNvSpPr>
              <a:spLocks/>
            </p:cNvSpPr>
            <p:nvPr/>
          </p:nvSpPr>
          <p:spPr bwMode="auto">
            <a:xfrm>
              <a:off x="3147" y="1043"/>
              <a:ext cx="17" cy="10"/>
            </a:xfrm>
            <a:custGeom>
              <a:avLst/>
              <a:gdLst>
                <a:gd name="T0" fmla="*/ 0 w 23"/>
                <a:gd name="T1" fmla="*/ 6 h 13"/>
                <a:gd name="T2" fmla="*/ 10 w 23"/>
                <a:gd name="T3" fmla="*/ 0 h 13"/>
                <a:gd name="T4" fmla="*/ 0 60000 65536"/>
                <a:gd name="T5" fmla="*/ 0 60000 65536"/>
                <a:gd name="T6" fmla="*/ 0 w 23"/>
                <a:gd name="T7" fmla="*/ 0 h 13"/>
                <a:gd name="T8" fmla="*/ 23 w 23"/>
                <a:gd name="T9" fmla="*/ 13 h 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13">
                  <a:moveTo>
                    <a:pt x="0" y="13"/>
                  </a:moveTo>
                  <a:lnTo>
                    <a:pt x="23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94" name="Freeform 141"/>
            <p:cNvSpPr>
              <a:spLocks/>
            </p:cNvSpPr>
            <p:nvPr/>
          </p:nvSpPr>
          <p:spPr bwMode="auto">
            <a:xfrm>
              <a:off x="3180" y="1025"/>
              <a:ext cx="16" cy="10"/>
            </a:xfrm>
            <a:custGeom>
              <a:avLst/>
              <a:gdLst>
                <a:gd name="T0" fmla="*/ 0 w 23"/>
                <a:gd name="T1" fmla="*/ 7 h 12"/>
                <a:gd name="T2" fmla="*/ 8 w 23"/>
                <a:gd name="T3" fmla="*/ 0 h 12"/>
                <a:gd name="T4" fmla="*/ 0 60000 65536"/>
                <a:gd name="T5" fmla="*/ 0 60000 65536"/>
                <a:gd name="T6" fmla="*/ 0 w 23"/>
                <a:gd name="T7" fmla="*/ 0 h 12"/>
                <a:gd name="T8" fmla="*/ 23 w 23"/>
                <a:gd name="T9" fmla="*/ 12 h 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12">
                  <a:moveTo>
                    <a:pt x="0" y="12"/>
                  </a:moveTo>
                  <a:lnTo>
                    <a:pt x="23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95" name="Freeform 142"/>
            <p:cNvSpPr>
              <a:spLocks/>
            </p:cNvSpPr>
            <p:nvPr/>
          </p:nvSpPr>
          <p:spPr bwMode="auto">
            <a:xfrm>
              <a:off x="3213" y="1009"/>
              <a:ext cx="16" cy="8"/>
            </a:xfrm>
            <a:custGeom>
              <a:avLst/>
              <a:gdLst>
                <a:gd name="T0" fmla="*/ 0 w 23"/>
                <a:gd name="T1" fmla="*/ 5 h 10"/>
                <a:gd name="T2" fmla="*/ 8 w 23"/>
                <a:gd name="T3" fmla="*/ 0 h 10"/>
                <a:gd name="T4" fmla="*/ 0 60000 65536"/>
                <a:gd name="T5" fmla="*/ 0 60000 65536"/>
                <a:gd name="T6" fmla="*/ 0 w 23"/>
                <a:gd name="T7" fmla="*/ 0 h 10"/>
                <a:gd name="T8" fmla="*/ 23 w 23"/>
                <a:gd name="T9" fmla="*/ 10 h 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10">
                  <a:moveTo>
                    <a:pt x="0" y="10"/>
                  </a:moveTo>
                  <a:lnTo>
                    <a:pt x="23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96" name="Freeform 143"/>
            <p:cNvSpPr>
              <a:spLocks/>
            </p:cNvSpPr>
            <p:nvPr/>
          </p:nvSpPr>
          <p:spPr bwMode="auto">
            <a:xfrm>
              <a:off x="3246" y="996"/>
              <a:ext cx="16" cy="6"/>
            </a:xfrm>
            <a:custGeom>
              <a:avLst/>
              <a:gdLst>
                <a:gd name="T0" fmla="*/ 0 w 22"/>
                <a:gd name="T1" fmla="*/ 3 h 8"/>
                <a:gd name="T2" fmla="*/ 9 w 22"/>
                <a:gd name="T3" fmla="*/ 0 h 8"/>
                <a:gd name="T4" fmla="*/ 0 60000 65536"/>
                <a:gd name="T5" fmla="*/ 0 60000 65536"/>
                <a:gd name="T6" fmla="*/ 0 w 22"/>
                <a:gd name="T7" fmla="*/ 0 h 8"/>
                <a:gd name="T8" fmla="*/ 22 w 22"/>
                <a:gd name="T9" fmla="*/ 8 h 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" h="8">
                  <a:moveTo>
                    <a:pt x="0" y="8"/>
                  </a:moveTo>
                  <a:lnTo>
                    <a:pt x="22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97" name="Freeform 144"/>
            <p:cNvSpPr>
              <a:spLocks/>
            </p:cNvSpPr>
            <p:nvPr/>
          </p:nvSpPr>
          <p:spPr bwMode="auto">
            <a:xfrm>
              <a:off x="3278" y="985"/>
              <a:ext cx="17" cy="5"/>
            </a:xfrm>
            <a:custGeom>
              <a:avLst/>
              <a:gdLst>
                <a:gd name="T0" fmla="*/ 0 w 24"/>
                <a:gd name="T1" fmla="*/ 3 h 7"/>
                <a:gd name="T2" fmla="*/ 9 w 24"/>
                <a:gd name="T3" fmla="*/ 0 h 7"/>
                <a:gd name="T4" fmla="*/ 0 60000 65536"/>
                <a:gd name="T5" fmla="*/ 0 60000 65536"/>
                <a:gd name="T6" fmla="*/ 0 w 24"/>
                <a:gd name="T7" fmla="*/ 0 h 7"/>
                <a:gd name="T8" fmla="*/ 24 w 24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7">
                  <a:moveTo>
                    <a:pt x="0" y="7"/>
                  </a:moveTo>
                  <a:lnTo>
                    <a:pt x="24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98" name="Freeform 145"/>
            <p:cNvSpPr>
              <a:spLocks/>
            </p:cNvSpPr>
            <p:nvPr/>
          </p:nvSpPr>
          <p:spPr bwMode="auto">
            <a:xfrm>
              <a:off x="3295" y="979"/>
              <a:ext cx="17" cy="6"/>
            </a:xfrm>
            <a:custGeom>
              <a:avLst/>
              <a:gdLst>
                <a:gd name="T0" fmla="*/ 0 w 23"/>
                <a:gd name="T1" fmla="*/ 4 h 7"/>
                <a:gd name="T2" fmla="*/ 10 w 23"/>
                <a:gd name="T3" fmla="*/ 0 h 7"/>
                <a:gd name="T4" fmla="*/ 0 60000 65536"/>
                <a:gd name="T5" fmla="*/ 0 60000 65536"/>
                <a:gd name="T6" fmla="*/ 0 w 23"/>
                <a:gd name="T7" fmla="*/ 0 h 7"/>
                <a:gd name="T8" fmla="*/ 23 w 23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7">
                  <a:moveTo>
                    <a:pt x="0" y="7"/>
                  </a:moveTo>
                  <a:lnTo>
                    <a:pt x="23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99" name="Freeform 146"/>
            <p:cNvSpPr>
              <a:spLocks/>
            </p:cNvSpPr>
            <p:nvPr/>
          </p:nvSpPr>
          <p:spPr bwMode="auto">
            <a:xfrm>
              <a:off x="3327" y="970"/>
              <a:ext cx="18" cy="5"/>
            </a:xfrm>
            <a:custGeom>
              <a:avLst/>
              <a:gdLst>
                <a:gd name="T0" fmla="*/ 0 w 24"/>
                <a:gd name="T1" fmla="*/ 3 h 6"/>
                <a:gd name="T2" fmla="*/ 10 w 24"/>
                <a:gd name="T3" fmla="*/ 0 h 6"/>
                <a:gd name="T4" fmla="*/ 0 60000 65536"/>
                <a:gd name="T5" fmla="*/ 0 60000 65536"/>
                <a:gd name="T6" fmla="*/ 0 w 24"/>
                <a:gd name="T7" fmla="*/ 0 h 6"/>
                <a:gd name="T8" fmla="*/ 24 w 24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6">
                  <a:moveTo>
                    <a:pt x="0" y="6"/>
                  </a:moveTo>
                  <a:lnTo>
                    <a:pt x="24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100" name="Freeform 147"/>
            <p:cNvSpPr>
              <a:spLocks/>
            </p:cNvSpPr>
            <p:nvPr/>
          </p:nvSpPr>
          <p:spPr bwMode="auto">
            <a:xfrm>
              <a:off x="3361" y="963"/>
              <a:ext cx="16" cy="3"/>
            </a:xfrm>
            <a:custGeom>
              <a:avLst/>
              <a:gdLst>
                <a:gd name="T0" fmla="*/ 0 w 22"/>
                <a:gd name="T1" fmla="*/ 2 h 4"/>
                <a:gd name="T2" fmla="*/ 9 w 22"/>
                <a:gd name="T3" fmla="*/ 0 h 4"/>
                <a:gd name="T4" fmla="*/ 0 60000 65536"/>
                <a:gd name="T5" fmla="*/ 0 60000 65536"/>
                <a:gd name="T6" fmla="*/ 0 w 22"/>
                <a:gd name="T7" fmla="*/ 0 h 4"/>
                <a:gd name="T8" fmla="*/ 22 w 22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" h="4">
                  <a:moveTo>
                    <a:pt x="0" y="4"/>
                  </a:moveTo>
                  <a:lnTo>
                    <a:pt x="22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101" name="Freeform 148"/>
            <p:cNvSpPr>
              <a:spLocks/>
            </p:cNvSpPr>
            <p:nvPr/>
          </p:nvSpPr>
          <p:spPr bwMode="auto">
            <a:xfrm>
              <a:off x="3393" y="956"/>
              <a:ext cx="17" cy="3"/>
            </a:xfrm>
            <a:custGeom>
              <a:avLst/>
              <a:gdLst>
                <a:gd name="T0" fmla="*/ 0 w 24"/>
                <a:gd name="T1" fmla="*/ 2 h 4"/>
                <a:gd name="T2" fmla="*/ 9 w 24"/>
                <a:gd name="T3" fmla="*/ 0 h 4"/>
                <a:gd name="T4" fmla="*/ 0 60000 65536"/>
                <a:gd name="T5" fmla="*/ 0 60000 65536"/>
                <a:gd name="T6" fmla="*/ 0 w 24"/>
                <a:gd name="T7" fmla="*/ 0 h 4"/>
                <a:gd name="T8" fmla="*/ 24 w 24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4">
                  <a:moveTo>
                    <a:pt x="0" y="4"/>
                  </a:moveTo>
                  <a:lnTo>
                    <a:pt x="24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102" name="Freeform 149"/>
            <p:cNvSpPr>
              <a:spLocks/>
            </p:cNvSpPr>
            <p:nvPr/>
          </p:nvSpPr>
          <p:spPr bwMode="auto">
            <a:xfrm>
              <a:off x="3426" y="950"/>
              <a:ext cx="17" cy="2"/>
            </a:xfrm>
            <a:custGeom>
              <a:avLst/>
              <a:gdLst>
                <a:gd name="T0" fmla="*/ 0 w 23"/>
                <a:gd name="T1" fmla="*/ 1 h 3"/>
                <a:gd name="T2" fmla="*/ 10 w 23"/>
                <a:gd name="T3" fmla="*/ 0 h 3"/>
                <a:gd name="T4" fmla="*/ 0 60000 65536"/>
                <a:gd name="T5" fmla="*/ 0 60000 65536"/>
                <a:gd name="T6" fmla="*/ 0 w 23"/>
                <a:gd name="T7" fmla="*/ 0 h 3"/>
                <a:gd name="T8" fmla="*/ 23 w 23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3">
                  <a:moveTo>
                    <a:pt x="0" y="3"/>
                  </a:moveTo>
                  <a:lnTo>
                    <a:pt x="23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103" name="Freeform 150"/>
            <p:cNvSpPr>
              <a:spLocks/>
            </p:cNvSpPr>
            <p:nvPr/>
          </p:nvSpPr>
          <p:spPr bwMode="auto">
            <a:xfrm>
              <a:off x="3459" y="945"/>
              <a:ext cx="18" cy="2"/>
            </a:xfrm>
            <a:custGeom>
              <a:avLst/>
              <a:gdLst>
                <a:gd name="T0" fmla="*/ 0 w 24"/>
                <a:gd name="T1" fmla="*/ 2 h 2"/>
                <a:gd name="T2" fmla="*/ 10 w 24"/>
                <a:gd name="T3" fmla="*/ 0 h 2"/>
                <a:gd name="T4" fmla="*/ 0 60000 65536"/>
                <a:gd name="T5" fmla="*/ 0 60000 65536"/>
                <a:gd name="T6" fmla="*/ 0 w 24"/>
                <a:gd name="T7" fmla="*/ 0 h 2"/>
                <a:gd name="T8" fmla="*/ 24 w 24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2">
                  <a:moveTo>
                    <a:pt x="0" y="2"/>
                  </a:moveTo>
                  <a:lnTo>
                    <a:pt x="24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104" name="Freeform 151"/>
            <p:cNvSpPr>
              <a:spLocks/>
            </p:cNvSpPr>
            <p:nvPr/>
          </p:nvSpPr>
          <p:spPr bwMode="auto">
            <a:xfrm>
              <a:off x="3493" y="941"/>
              <a:ext cx="15" cy="2"/>
            </a:xfrm>
            <a:custGeom>
              <a:avLst/>
              <a:gdLst>
                <a:gd name="T0" fmla="*/ 0 w 22"/>
                <a:gd name="T1" fmla="*/ 2 h 2"/>
                <a:gd name="T2" fmla="*/ 7 w 22"/>
                <a:gd name="T3" fmla="*/ 0 h 2"/>
                <a:gd name="T4" fmla="*/ 0 60000 65536"/>
                <a:gd name="T5" fmla="*/ 0 60000 65536"/>
                <a:gd name="T6" fmla="*/ 0 w 22"/>
                <a:gd name="T7" fmla="*/ 0 h 2"/>
                <a:gd name="T8" fmla="*/ 22 w 2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" h="2">
                  <a:moveTo>
                    <a:pt x="0" y="2"/>
                  </a:moveTo>
                  <a:lnTo>
                    <a:pt x="22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105" name="Freeform 152"/>
            <p:cNvSpPr>
              <a:spLocks/>
            </p:cNvSpPr>
            <p:nvPr/>
          </p:nvSpPr>
          <p:spPr bwMode="auto">
            <a:xfrm>
              <a:off x="3526" y="937"/>
              <a:ext cx="16" cy="2"/>
            </a:xfrm>
            <a:custGeom>
              <a:avLst/>
              <a:gdLst>
                <a:gd name="T0" fmla="*/ 0 w 22"/>
                <a:gd name="T1" fmla="*/ 2 h 2"/>
                <a:gd name="T2" fmla="*/ 9 w 22"/>
                <a:gd name="T3" fmla="*/ 0 h 2"/>
                <a:gd name="T4" fmla="*/ 0 60000 65536"/>
                <a:gd name="T5" fmla="*/ 0 60000 65536"/>
                <a:gd name="T6" fmla="*/ 0 w 22"/>
                <a:gd name="T7" fmla="*/ 0 h 2"/>
                <a:gd name="T8" fmla="*/ 22 w 2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" h="2">
                  <a:moveTo>
                    <a:pt x="0" y="2"/>
                  </a:moveTo>
                  <a:lnTo>
                    <a:pt x="22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106" name="Freeform 153"/>
            <p:cNvSpPr>
              <a:spLocks/>
            </p:cNvSpPr>
            <p:nvPr/>
          </p:nvSpPr>
          <p:spPr bwMode="auto">
            <a:xfrm>
              <a:off x="3558" y="935"/>
              <a:ext cx="16" cy="1"/>
            </a:xfrm>
            <a:custGeom>
              <a:avLst/>
              <a:gdLst>
                <a:gd name="T0" fmla="*/ 0 w 22"/>
                <a:gd name="T1" fmla="*/ 1 h 2"/>
                <a:gd name="T2" fmla="*/ 9 w 22"/>
                <a:gd name="T3" fmla="*/ 0 h 2"/>
                <a:gd name="T4" fmla="*/ 0 60000 65536"/>
                <a:gd name="T5" fmla="*/ 0 60000 65536"/>
                <a:gd name="T6" fmla="*/ 0 w 22"/>
                <a:gd name="T7" fmla="*/ 0 h 2"/>
                <a:gd name="T8" fmla="*/ 22 w 2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" h="2">
                  <a:moveTo>
                    <a:pt x="0" y="2"/>
                  </a:moveTo>
                  <a:lnTo>
                    <a:pt x="22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107" name="Freeform 154"/>
            <p:cNvSpPr>
              <a:spLocks/>
            </p:cNvSpPr>
            <p:nvPr/>
          </p:nvSpPr>
          <p:spPr bwMode="auto">
            <a:xfrm>
              <a:off x="3591" y="932"/>
              <a:ext cx="16" cy="1"/>
            </a:xfrm>
            <a:custGeom>
              <a:avLst/>
              <a:gdLst>
                <a:gd name="T0" fmla="*/ 0 w 22"/>
                <a:gd name="T1" fmla="*/ 1 h 2"/>
                <a:gd name="T2" fmla="*/ 9 w 22"/>
                <a:gd name="T3" fmla="*/ 0 h 2"/>
                <a:gd name="T4" fmla="*/ 0 60000 65536"/>
                <a:gd name="T5" fmla="*/ 0 60000 65536"/>
                <a:gd name="T6" fmla="*/ 0 w 22"/>
                <a:gd name="T7" fmla="*/ 0 h 2"/>
                <a:gd name="T8" fmla="*/ 22 w 2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" h="2">
                  <a:moveTo>
                    <a:pt x="0" y="2"/>
                  </a:moveTo>
                  <a:lnTo>
                    <a:pt x="22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108" name="Freeform 155"/>
            <p:cNvSpPr>
              <a:spLocks/>
            </p:cNvSpPr>
            <p:nvPr/>
          </p:nvSpPr>
          <p:spPr bwMode="auto">
            <a:xfrm>
              <a:off x="3607" y="932"/>
              <a:ext cx="9" cy="0"/>
            </a:xfrm>
            <a:custGeom>
              <a:avLst/>
              <a:gdLst>
                <a:gd name="T0" fmla="*/ 0 w 12"/>
                <a:gd name="T1" fmla="*/ 5 w 12"/>
                <a:gd name="T2" fmla="*/ 0 60000 65536"/>
                <a:gd name="T3" fmla="*/ 0 60000 65536"/>
                <a:gd name="T4" fmla="*/ 0 w 12"/>
                <a:gd name="T5" fmla="*/ 12 w 12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12">
                  <a:moveTo>
                    <a:pt x="0" y="0"/>
                  </a:moveTo>
                  <a:lnTo>
                    <a:pt x="12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109" name="Freeform 156"/>
            <p:cNvSpPr>
              <a:spLocks/>
            </p:cNvSpPr>
            <p:nvPr/>
          </p:nvSpPr>
          <p:spPr bwMode="auto">
            <a:xfrm>
              <a:off x="2670" y="1751"/>
              <a:ext cx="17" cy="25"/>
            </a:xfrm>
            <a:custGeom>
              <a:avLst/>
              <a:gdLst>
                <a:gd name="T0" fmla="*/ 0 w 24"/>
                <a:gd name="T1" fmla="*/ 16 h 31"/>
                <a:gd name="T2" fmla="*/ 9 w 24"/>
                <a:gd name="T3" fmla="*/ 0 h 31"/>
                <a:gd name="T4" fmla="*/ 0 60000 65536"/>
                <a:gd name="T5" fmla="*/ 0 60000 65536"/>
                <a:gd name="T6" fmla="*/ 0 w 24"/>
                <a:gd name="T7" fmla="*/ 0 h 31"/>
                <a:gd name="T8" fmla="*/ 24 w 24"/>
                <a:gd name="T9" fmla="*/ 31 h 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31">
                  <a:moveTo>
                    <a:pt x="0" y="31"/>
                  </a:moveTo>
                  <a:lnTo>
                    <a:pt x="24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110" name="Freeform 157"/>
            <p:cNvSpPr>
              <a:spLocks/>
            </p:cNvSpPr>
            <p:nvPr/>
          </p:nvSpPr>
          <p:spPr bwMode="auto">
            <a:xfrm>
              <a:off x="2702" y="1693"/>
              <a:ext cx="16" cy="31"/>
            </a:xfrm>
            <a:custGeom>
              <a:avLst/>
              <a:gdLst>
                <a:gd name="T0" fmla="*/ 0 w 22"/>
                <a:gd name="T1" fmla="*/ 20 h 39"/>
                <a:gd name="T2" fmla="*/ 9 w 22"/>
                <a:gd name="T3" fmla="*/ 0 h 39"/>
                <a:gd name="T4" fmla="*/ 0 60000 65536"/>
                <a:gd name="T5" fmla="*/ 0 60000 65536"/>
                <a:gd name="T6" fmla="*/ 0 w 22"/>
                <a:gd name="T7" fmla="*/ 0 h 39"/>
                <a:gd name="T8" fmla="*/ 22 w 22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" h="39">
                  <a:moveTo>
                    <a:pt x="0" y="39"/>
                  </a:moveTo>
                  <a:lnTo>
                    <a:pt x="22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111" name="Freeform 158"/>
            <p:cNvSpPr>
              <a:spLocks/>
            </p:cNvSpPr>
            <p:nvPr/>
          </p:nvSpPr>
          <p:spPr bwMode="auto">
            <a:xfrm>
              <a:off x="2751" y="1590"/>
              <a:ext cx="16" cy="36"/>
            </a:xfrm>
            <a:custGeom>
              <a:avLst/>
              <a:gdLst>
                <a:gd name="T0" fmla="*/ 0 w 22"/>
                <a:gd name="T1" fmla="*/ 23 h 45"/>
                <a:gd name="T2" fmla="*/ 9 w 22"/>
                <a:gd name="T3" fmla="*/ 0 h 45"/>
                <a:gd name="T4" fmla="*/ 0 60000 65536"/>
                <a:gd name="T5" fmla="*/ 0 60000 65536"/>
                <a:gd name="T6" fmla="*/ 0 w 22"/>
                <a:gd name="T7" fmla="*/ 0 h 45"/>
                <a:gd name="T8" fmla="*/ 22 w 22"/>
                <a:gd name="T9" fmla="*/ 45 h 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" h="45">
                  <a:moveTo>
                    <a:pt x="0" y="45"/>
                  </a:moveTo>
                  <a:lnTo>
                    <a:pt x="22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112" name="Freeform 159"/>
            <p:cNvSpPr>
              <a:spLocks/>
            </p:cNvSpPr>
            <p:nvPr/>
          </p:nvSpPr>
          <p:spPr bwMode="auto">
            <a:xfrm>
              <a:off x="2832" y="1420"/>
              <a:ext cx="17" cy="33"/>
            </a:xfrm>
            <a:custGeom>
              <a:avLst/>
              <a:gdLst>
                <a:gd name="T0" fmla="*/ 0 w 23"/>
                <a:gd name="T1" fmla="*/ 22 h 41"/>
                <a:gd name="T2" fmla="*/ 10 w 23"/>
                <a:gd name="T3" fmla="*/ 0 h 41"/>
                <a:gd name="T4" fmla="*/ 0 60000 65536"/>
                <a:gd name="T5" fmla="*/ 0 60000 65536"/>
                <a:gd name="T6" fmla="*/ 0 w 23"/>
                <a:gd name="T7" fmla="*/ 0 h 41"/>
                <a:gd name="T8" fmla="*/ 23 w 23"/>
                <a:gd name="T9" fmla="*/ 41 h 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41">
                  <a:moveTo>
                    <a:pt x="0" y="41"/>
                  </a:moveTo>
                  <a:lnTo>
                    <a:pt x="23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113" name="Freeform 160"/>
            <p:cNvSpPr>
              <a:spLocks/>
            </p:cNvSpPr>
            <p:nvPr/>
          </p:nvSpPr>
          <p:spPr bwMode="auto">
            <a:xfrm>
              <a:off x="2866" y="1357"/>
              <a:ext cx="16" cy="31"/>
            </a:xfrm>
            <a:custGeom>
              <a:avLst/>
              <a:gdLst>
                <a:gd name="T0" fmla="*/ 0 w 22"/>
                <a:gd name="T1" fmla="*/ 20 h 39"/>
                <a:gd name="T2" fmla="*/ 9 w 22"/>
                <a:gd name="T3" fmla="*/ 0 h 39"/>
                <a:gd name="T4" fmla="*/ 0 60000 65536"/>
                <a:gd name="T5" fmla="*/ 0 60000 65536"/>
                <a:gd name="T6" fmla="*/ 0 w 22"/>
                <a:gd name="T7" fmla="*/ 0 h 39"/>
                <a:gd name="T8" fmla="*/ 22 w 22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" h="39">
                  <a:moveTo>
                    <a:pt x="0" y="39"/>
                  </a:moveTo>
                  <a:lnTo>
                    <a:pt x="22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114" name="Freeform 161"/>
            <p:cNvSpPr>
              <a:spLocks/>
            </p:cNvSpPr>
            <p:nvPr/>
          </p:nvSpPr>
          <p:spPr bwMode="auto">
            <a:xfrm>
              <a:off x="2931" y="1252"/>
              <a:ext cx="17" cy="24"/>
            </a:xfrm>
            <a:custGeom>
              <a:avLst/>
              <a:gdLst>
                <a:gd name="T0" fmla="*/ 0 w 23"/>
                <a:gd name="T1" fmla="*/ 15 h 30"/>
                <a:gd name="T2" fmla="*/ 10 w 23"/>
                <a:gd name="T3" fmla="*/ 0 h 30"/>
                <a:gd name="T4" fmla="*/ 0 60000 65536"/>
                <a:gd name="T5" fmla="*/ 0 60000 65536"/>
                <a:gd name="T6" fmla="*/ 0 w 23"/>
                <a:gd name="T7" fmla="*/ 0 h 30"/>
                <a:gd name="T8" fmla="*/ 23 w 23"/>
                <a:gd name="T9" fmla="*/ 30 h 3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30">
                  <a:moveTo>
                    <a:pt x="0" y="30"/>
                  </a:moveTo>
                  <a:lnTo>
                    <a:pt x="23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115" name="Freeform 162"/>
            <p:cNvSpPr>
              <a:spLocks/>
            </p:cNvSpPr>
            <p:nvPr/>
          </p:nvSpPr>
          <p:spPr bwMode="auto">
            <a:xfrm>
              <a:off x="2966" y="1207"/>
              <a:ext cx="16" cy="21"/>
            </a:xfrm>
            <a:custGeom>
              <a:avLst/>
              <a:gdLst>
                <a:gd name="T0" fmla="*/ 0 w 23"/>
                <a:gd name="T1" fmla="*/ 14 h 26"/>
                <a:gd name="T2" fmla="*/ 8 w 23"/>
                <a:gd name="T3" fmla="*/ 0 h 26"/>
                <a:gd name="T4" fmla="*/ 0 60000 65536"/>
                <a:gd name="T5" fmla="*/ 0 60000 65536"/>
                <a:gd name="T6" fmla="*/ 0 w 23"/>
                <a:gd name="T7" fmla="*/ 0 h 26"/>
                <a:gd name="T8" fmla="*/ 23 w 23"/>
                <a:gd name="T9" fmla="*/ 26 h 2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26">
                  <a:moveTo>
                    <a:pt x="0" y="26"/>
                  </a:moveTo>
                  <a:lnTo>
                    <a:pt x="23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116" name="Freeform 163"/>
            <p:cNvSpPr>
              <a:spLocks/>
            </p:cNvSpPr>
            <p:nvPr/>
          </p:nvSpPr>
          <p:spPr bwMode="auto">
            <a:xfrm>
              <a:off x="3014" y="1150"/>
              <a:ext cx="16" cy="18"/>
            </a:xfrm>
            <a:custGeom>
              <a:avLst/>
              <a:gdLst>
                <a:gd name="T0" fmla="*/ 0 w 22"/>
                <a:gd name="T1" fmla="*/ 11 h 23"/>
                <a:gd name="T2" fmla="*/ 9 w 22"/>
                <a:gd name="T3" fmla="*/ 0 h 23"/>
                <a:gd name="T4" fmla="*/ 0 60000 65536"/>
                <a:gd name="T5" fmla="*/ 0 60000 65536"/>
                <a:gd name="T6" fmla="*/ 0 w 22"/>
                <a:gd name="T7" fmla="*/ 0 h 23"/>
                <a:gd name="T8" fmla="*/ 22 w 22"/>
                <a:gd name="T9" fmla="*/ 23 h 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" h="23">
                  <a:moveTo>
                    <a:pt x="0" y="23"/>
                  </a:moveTo>
                  <a:lnTo>
                    <a:pt x="22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117" name="Freeform 164"/>
            <p:cNvSpPr>
              <a:spLocks/>
            </p:cNvSpPr>
            <p:nvPr/>
          </p:nvSpPr>
          <p:spPr bwMode="auto">
            <a:xfrm>
              <a:off x="3047" y="1117"/>
              <a:ext cx="16" cy="16"/>
            </a:xfrm>
            <a:custGeom>
              <a:avLst/>
              <a:gdLst>
                <a:gd name="T0" fmla="*/ 0 w 22"/>
                <a:gd name="T1" fmla="*/ 11 h 19"/>
                <a:gd name="T2" fmla="*/ 9 w 22"/>
                <a:gd name="T3" fmla="*/ 0 h 19"/>
                <a:gd name="T4" fmla="*/ 0 60000 65536"/>
                <a:gd name="T5" fmla="*/ 0 60000 65536"/>
                <a:gd name="T6" fmla="*/ 0 w 22"/>
                <a:gd name="T7" fmla="*/ 0 h 19"/>
                <a:gd name="T8" fmla="*/ 22 w 22"/>
                <a:gd name="T9" fmla="*/ 19 h 1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" h="19">
                  <a:moveTo>
                    <a:pt x="0" y="19"/>
                  </a:moveTo>
                  <a:lnTo>
                    <a:pt x="22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118" name="Freeform 165"/>
            <p:cNvSpPr>
              <a:spLocks/>
            </p:cNvSpPr>
            <p:nvPr/>
          </p:nvSpPr>
          <p:spPr bwMode="auto">
            <a:xfrm>
              <a:off x="3128" y="1055"/>
              <a:ext cx="17" cy="11"/>
            </a:xfrm>
            <a:custGeom>
              <a:avLst/>
              <a:gdLst>
                <a:gd name="T0" fmla="*/ 0 w 23"/>
                <a:gd name="T1" fmla="*/ 7 h 14"/>
                <a:gd name="T2" fmla="*/ 10 w 23"/>
                <a:gd name="T3" fmla="*/ 0 h 14"/>
                <a:gd name="T4" fmla="*/ 0 60000 65536"/>
                <a:gd name="T5" fmla="*/ 0 60000 65536"/>
                <a:gd name="T6" fmla="*/ 0 w 23"/>
                <a:gd name="T7" fmla="*/ 0 h 14"/>
                <a:gd name="T8" fmla="*/ 23 w 23"/>
                <a:gd name="T9" fmla="*/ 14 h 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14">
                  <a:moveTo>
                    <a:pt x="0" y="14"/>
                  </a:moveTo>
                  <a:lnTo>
                    <a:pt x="23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119" name="Freeform 166"/>
            <p:cNvSpPr>
              <a:spLocks/>
            </p:cNvSpPr>
            <p:nvPr/>
          </p:nvSpPr>
          <p:spPr bwMode="auto">
            <a:xfrm>
              <a:off x="3161" y="1033"/>
              <a:ext cx="17" cy="9"/>
            </a:xfrm>
            <a:custGeom>
              <a:avLst/>
              <a:gdLst>
                <a:gd name="T0" fmla="*/ 0 w 23"/>
                <a:gd name="T1" fmla="*/ 6 h 11"/>
                <a:gd name="T2" fmla="*/ 10 w 23"/>
                <a:gd name="T3" fmla="*/ 0 h 11"/>
                <a:gd name="T4" fmla="*/ 0 60000 65536"/>
                <a:gd name="T5" fmla="*/ 0 60000 65536"/>
                <a:gd name="T6" fmla="*/ 0 w 23"/>
                <a:gd name="T7" fmla="*/ 0 h 11"/>
                <a:gd name="T8" fmla="*/ 23 w 23"/>
                <a:gd name="T9" fmla="*/ 11 h 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11">
                  <a:moveTo>
                    <a:pt x="0" y="11"/>
                  </a:moveTo>
                  <a:lnTo>
                    <a:pt x="23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120" name="Freeform 167"/>
            <p:cNvSpPr>
              <a:spLocks/>
            </p:cNvSpPr>
            <p:nvPr/>
          </p:nvSpPr>
          <p:spPr bwMode="auto">
            <a:xfrm>
              <a:off x="3196" y="1017"/>
              <a:ext cx="17" cy="9"/>
            </a:xfrm>
            <a:custGeom>
              <a:avLst/>
              <a:gdLst>
                <a:gd name="T0" fmla="*/ 0 w 23"/>
                <a:gd name="T1" fmla="*/ 6 h 11"/>
                <a:gd name="T2" fmla="*/ 10 w 23"/>
                <a:gd name="T3" fmla="*/ 0 h 11"/>
                <a:gd name="T4" fmla="*/ 0 60000 65536"/>
                <a:gd name="T5" fmla="*/ 0 60000 65536"/>
                <a:gd name="T6" fmla="*/ 0 w 23"/>
                <a:gd name="T7" fmla="*/ 0 h 11"/>
                <a:gd name="T8" fmla="*/ 23 w 23"/>
                <a:gd name="T9" fmla="*/ 11 h 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11">
                  <a:moveTo>
                    <a:pt x="0" y="11"/>
                  </a:moveTo>
                  <a:lnTo>
                    <a:pt x="23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121" name="Freeform 168"/>
            <p:cNvSpPr>
              <a:spLocks/>
            </p:cNvSpPr>
            <p:nvPr/>
          </p:nvSpPr>
          <p:spPr bwMode="auto">
            <a:xfrm>
              <a:off x="3229" y="1003"/>
              <a:ext cx="16" cy="7"/>
            </a:xfrm>
            <a:custGeom>
              <a:avLst/>
              <a:gdLst>
                <a:gd name="T0" fmla="*/ 0 w 22"/>
                <a:gd name="T1" fmla="*/ 4 h 9"/>
                <a:gd name="T2" fmla="*/ 9 w 22"/>
                <a:gd name="T3" fmla="*/ 0 h 9"/>
                <a:gd name="T4" fmla="*/ 0 60000 65536"/>
                <a:gd name="T5" fmla="*/ 0 60000 65536"/>
                <a:gd name="T6" fmla="*/ 0 w 22"/>
                <a:gd name="T7" fmla="*/ 0 h 9"/>
                <a:gd name="T8" fmla="*/ 22 w 22"/>
                <a:gd name="T9" fmla="*/ 9 h 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" h="9">
                  <a:moveTo>
                    <a:pt x="0" y="9"/>
                  </a:moveTo>
                  <a:lnTo>
                    <a:pt x="22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122" name="Freeform 169"/>
            <p:cNvSpPr>
              <a:spLocks/>
            </p:cNvSpPr>
            <p:nvPr/>
          </p:nvSpPr>
          <p:spPr bwMode="auto">
            <a:xfrm>
              <a:off x="3261" y="992"/>
              <a:ext cx="16" cy="5"/>
            </a:xfrm>
            <a:custGeom>
              <a:avLst/>
              <a:gdLst>
                <a:gd name="T0" fmla="*/ 0 w 22"/>
                <a:gd name="T1" fmla="*/ 3 h 6"/>
                <a:gd name="T2" fmla="*/ 9 w 22"/>
                <a:gd name="T3" fmla="*/ 0 h 6"/>
                <a:gd name="T4" fmla="*/ 0 60000 65536"/>
                <a:gd name="T5" fmla="*/ 0 60000 65536"/>
                <a:gd name="T6" fmla="*/ 0 w 22"/>
                <a:gd name="T7" fmla="*/ 0 h 6"/>
                <a:gd name="T8" fmla="*/ 22 w 22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" h="6">
                  <a:moveTo>
                    <a:pt x="0" y="6"/>
                  </a:moveTo>
                  <a:lnTo>
                    <a:pt x="22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123" name="Freeform 170"/>
            <p:cNvSpPr>
              <a:spLocks/>
            </p:cNvSpPr>
            <p:nvPr/>
          </p:nvSpPr>
          <p:spPr bwMode="auto">
            <a:xfrm>
              <a:off x="3343" y="967"/>
              <a:ext cx="16" cy="4"/>
            </a:xfrm>
            <a:custGeom>
              <a:avLst/>
              <a:gdLst>
                <a:gd name="T0" fmla="*/ 0 w 23"/>
                <a:gd name="T1" fmla="*/ 2 h 6"/>
                <a:gd name="T2" fmla="*/ 8 w 23"/>
                <a:gd name="T3" fmla="*/ 0 h 6"/>
                <a:gd name="T4" fmla="*/ 0 60000 65536"/>
                <a:gd name="T5" fmla="*/ 0 60000 65536"/>
                <a:gd name="T6" fmla="*/ 0 w 23"/>
                <a:gd name="T7" fmla="*/ 0 h 6"/>
                <a:gd name="T8" fmla="*/ 23 w 23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6">
                  <a:moveTo>
                    <a:pt x="0" y="6"/>
                  </a:moveTo>
                  <a:lnTo>
                    <a:pt x="23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124" name="Freeform 171"/>
            <p:cNvSpPr>
              <a:spLocks/>
            </p:cNvSpPr>
            <p:nvPr/>
          </p:nvSpPr>
          <p:spPr bwMode="auto">
            <a:xfrm>
              <a:off x="3409" y="953"/>
              <a:ext cx="17" cy="3"/>
            </a:xfrm>
            <a:custGeom>
              <a:avLst/>
              <a:gdLst>
                <a:gd name="T0" fmla="*/ 0 w 23"/>
                <a:gd name="T1" fmla="*/ 2 h 4"/>
                <a:gd name="T2" fmla="*/ 10 w 23"/>
                <a:gd name="T3" fmla="*/ 0 h 4"/>
                <a:gd name="T4" fmla="*/ 0 60000 65536"/>
                <a:gd name="T5" fmla="*/ 0 60000 65536"/>
                <a:gd name="T6" fmla="*/ 0 w 23"/>
                <a:gd name="T7" fmla="*/ 0 h 4"/>
                <a:gd name="T8" fmla="*/ 23 w 23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4">
                  <a:moveTo>
                    <a:pt x="0" y="4"/>
                  </a:moveTo>
                  <a:lnTo>
                    <a:pt x="23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125" name="Freeform 172"/>
            <p:cNvSpPr>
              <a:spLocks/>
            </p:cNvSpPr>
            <p:nvPr/>
          </p:nvSpPr>
          <p:spPr bwMode="auto">
            <a:xfrm>
              <a:off x="3443" y="946"/>
              <a:ext cx="16" cy="4"/>
            </a:xfrm>
            <a:custGeom>
              <a:avLst/>
              <a:gdLst>
                <a:gd name="T0" fmla="*/ 0 w 23"/>
                <a:gd name="T1" fmla="*/ 2 h 5"/>
                <a:gd name="T2" fmla="*/ 8 w 23"/>
                <a:gd name="T3" fmla="*/ 0 h 5"/>
                <a:gd name="T4" fmla="*/ 0 60000 65536"/>
                <a:gd name="T5" fmla="*/ 0 60000 65536"/>
                <a:gd name="T6" fmla="*/ 0 w 23"/>
                <a:gd name="T7" fmla="*/ 0 h 5"/>
                <a:gd name="T8" fmla="*/ 23 w 23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">
                  <a:moveTo>
                    <a:pt x="0" y="5"/>
                  </a:moveTo>
                  <a:lnTo>
                    <a:pt x="23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126" name="Freeform 173"/>
            <p:cNvSpPr>
              <a:spLocks/>
            </p:cNvSpPr>
            <p:nvPr/>
          </p:nvSpPr>
          <p:spPr bwMode="auto">
            <a:xfrm>
              <a:off x="3476" y="942"/>
              <a:ext cx="16" cy="2"/>
            </a:xfrm>
            <a:custGeom>
              <a:avLst/>
              <a:gdLst>
                <a:gd name="T0" fmla="*/ 0 w 22"/>
                <a:gd name="T1" fmla="*/ 1 h 3"/>
                <a:gd name="T2" fmla="*/ 9 w 22"/>
                <a:gd name="T3" fmla="*/ 0 h 3"/>
                <a:gd name="T4" fmla="*/ 0 60000 65536"/>
                <a:gd name="T5" fmla="*/ 0 60000 65536"/>
                <a:gd name="T6" fmla="*/ 0 w 22"/>
                <a:gd name="T7" fmla="*/ 0 h 3"/>
                <a:gd name="T8" fmla="*/ 22 w 2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" h="3">
                  <a:moveTo>
                    <a:pt x="0" y="3"/>
                  </a:moveTo>
                  <a:lnTo>
                    <a:pt x="22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127" name="Freeform 174"/>
            <p:cNvSpPr>
              <a:spLocks/>
            </p:cNvSpPr>
            <p:nvPr/>
          </p:nvSpPr>
          <p:spPr bwMode="auto">
            <a:xfrm>
              <a:off x="3508" y="937"/>
              <a:ext cx="18" cy="2"/>
            </a:xfrm>
            <a:custGeom>
              <a:avLst/>
              <a:gdLst>
                <a:gd name="T0" fmla="*/ 0 w 24"/>
                <a:gd name="T1" fmla="*/ 1 h 3"/>
                <a:gd name="T2" fmla="*/ 10 w 24"/>
                <a:gd name="T3" fmla="*/ 0 h 3"/>
                <a:gd name="T4" fmla="*/ 0 60000 65536"/>
                <a:gd name="T5" fmla="*/ 0 60000 65536"/>
                <a:gd name="T6" fmla="*/ 0 w 24"/>
                <a:gd name="T7" fmla="*/ 0 h 3"/>
                <a:gd name="T8" fmla="*/ 24 w 24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3">
                  <a:moveTo>
                    <a:pt x="0" y="3"/>
                  </a:moveTo>
                  <a:lnTo>
                    <a:pt x="24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128" name="Freeform 175"/>
            <p:cNvSpPr>
              <a:spLocks/>
            </p:cNvSpPr>
            <p:nvPr/>
          </p:nvSpPr>
          <p:spPr bwMode="auto">
            <a:xfrm>
              <a:off x="3542" y="936"/>
              <a:ext cx="16" cy="1"/>
            </a:xfrm>
            <a:custGeom>
              <a:avLst/>
              <a:gdLst>
                <a:gd name="T0" fmla="*/ 0 w 23"/>
                <a:gd name="T1" fmla="*/ 1 h 1"/>
                <a:gd name="T2" fmla="*/ 8 w 23"/>
                <a:gd name="T3" fmla="*/ 0 h 1"/>
                <a:gd name="T4" fmla="*/ 0 60000 65536"/>
                <a:gd name="T5" fmla="*/ 0 60000 65536"/>
                <a:gd name="T6" fmla="*/ 0 w 23"/>
                <a:gd name="T7" fmla="*/ 0 h 1"/>
                <a:gd name="T8" fmla="*/ 23 w 2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1">
                  <a:moveTo>
                    <a:pt x="0" y="1"/>
                  </a:moveTo>
                  <a:lnTo>
                    <a:pt x="23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129" name="Freeform 176"/>
            <p:cNvSpPr>
              <a:spLocks/>
            </p:cNvSpPr>
            <p:nvPr/>
          </p:nvSpPr>
          <p:spPr bwMode="auto">
            <a:xfrm>
              <a:off x="3573" y="934"/>
              <a:ext cx="18" cy="2"/>
            </a:xfrm>
            <a:custGeom>
              <a:avLst/>
              <a:gdLst>
                <a:gd name="T0" fmla="*/ 0 w 24"/>
                <a:gd name="T1" fmla="*/ 2 h 2"/>
                <a:gd name="T2" fmla="*/ 10 w 24"/>
                <a:gd name="T3" fmla="*/ 0 h 2"/>
                <a:gd name="T4" fmla="*/ 0 60000 65536"/>
                <a:gd name="T5" fmla="*/ 0 60000 65536"/>
                <a:gd name="T6" fmla="*/ 0 w 24"/>
                <a:gd name="T7" fmla="*/ 0 h 2"/>
                <a:gd name="T8" fmla="*/ 24 w 24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2">
                  <a:moveTo>
                    <a:pt x="0" y="2"/>
                  </a:moveTo>
                  <a:lnTo>
                    <a:pt x="24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130" name="Freeform 177"/>
            <p:cNvSpPr>
              <a:spLocks/>
            </p:cNvSpPr>
            <p:nvPr/>
          </p:nvSpPr>
          <p:spPr bwMode="auto">
            <a:xfrm>
              <a:off x="3095" y="1077"/>
              <a:ext cx="18" cy="13"/>
            </a:xfrm>
            <a:custGeom>
              <a:avLst/>
              <a:gdLst>
                <a:gd name="T0" fmla="*/ 0 w 24"/>
                <a:gd name="T1" fmla="*/ 9 h 16"/>
                <a:gd name="T2" fmla="*/ 10 w 24"/>
                <a:gd name="T3" fmla="*/ 0 h 16"/>
                <a:gd name="T4" fmla="*/ 0 60000 65536"/>
                <a:gd name="T5" fmla="*/ 0 60000 65536"/>
                <a:gd name="T6" fmla="*/ 0 w 24"/>
                <a:gd name="T7" fmla="*/ 0 h 16"/>
                <a:gd name="T8" fmla="*/ 24 w 24"/>
                <a:gd name="T9" fmla="*/ 16 h 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16">
                  <a:moveTo>
                    <a:pt x="0" y="16"/>
                  </a:moveTo>
                  <a:lnTo>
                    <a:pt x="24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131" name="Freeform 178"/>
            <p:cNvSpPr>
              <a:spLocks/>
            </p:cNvSpPr>
            <p:nvPr/>
          </p:nvSpPr>
          <p:spPr bwMode="auto">
            <a:xfrm>
              <a:off x="3311" y="975"/>
              <a:ext cx="16" cy="5"/>
            </a:xfrm>
            <a:custGeom>
              <a:avLst/>
              <a:gdLst>
                <a:gd name="T0" fmla="*/ 0 w 22"/>
                <a:gd name="T1" fmla="*/ 3 h 6"/>
                <a:gd name="T2" fmla="*/ 9 w 22"/>
                <a:gd name="T3" fmla="*/ 0 h 6"/>
                <a:gd name="T4" fmla="*/ 0 60000 65536"/>
                <a:gd name="T5" fmla="*/ 0 60000 65536"/>
                <a:gd name="T6" fmla="*/ 0 w 22"/>
                <a:gd name="T7" fmla="*/ 0 h 6"/>
                <a:gd name="T8" fmla="*/ 22 w 22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" h="6">
                  <a:moveTo>
                    <a:pt x="0" y="6"/>
                  </a:moveTo>
                  <a:lnTo>
                    <a:pt x="22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132" name="Freeform 179"/>
            <p:cNvSpPr>
              <a:spLocks/>
            </p:cNvSpPr>
            <p:nvPr/>
          </p:nvSpPr>
          <p:spPr bwMode="auto">
            <a:xfrm>
              <a:off x="2800" y="1484"/>
              <a:ext cx="17" cy="35"/>
            </a:xfrm>
            <a:custGeom>
              <a:avLst/>
              <a:gdLst>
                <a:gd name="T0" fmla="*/ 0 w 23"/>
                <a:gd name="T1" fmla="*/ 22 h 44"/>
                <a:gd name="T2" fmla="*/ 10 w 23"/>
                <a:gd name="T3" fmla="*/ 0 h 44"/>
                <a:gd name="T4" fmla="*/ 0 60000 65536"/>
                <a:gd name="T5" fmla="*/ 0 60000 65536"/>
                <a:gd name="T6" fmla="*/ 0 w 23"/>
                <a:gd name="T7" fmla="*/ 0 h 44"/>
                <a:gd name="T8" fmla="*/ 23 w 23"/>
                <a:gd name="T9" fmla="*/ 44 h 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44">
                  <a:moveTo>
                    <a:pt x="0" y="44"/>
                  </a:moveTo>
                  <a:lnTo>
                    <a:pt x="23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133" name="Freeform 180"/>
            <p:cNvSpPr>
              <a:spLocks/>
            </p:cNvSpPr>
            <p:nvPr/>
          </p:nvSpPr>
          <p:spPr bwMode="auto">
            <a:xfrm>
              <a:off x="3377" y="958"/>
              <a:ext cx="15" cy="4"/>
            </a:xfrm>
            <a:custGeom>
              <a:avLst/>
              <a:gdLst>
                <a:gd name="T0" fmla="*/ 0 w 22"/>
                <a:gd name="T1" fmla="*/ 2 h 5"/>
                <a:gd name="T2" fmla="*/ 7 w 22"/>
                <a:gd name="T3" fmla="*/ 0 h 5"/>
                <a:gd name="T4" fmla="*/ 0 60000 65536"/>
                <a:gd name="T5" fmla="*/ 0 60000 65536"/>
                <a:gd name="T6" fmla="*/ 0 w 22"/>
                <a:gd name="T7" fmla="*/ 0 h 5"/>
                <a:gd name="T8" fmla="*/ 22 w 22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" h="5">
                  <a:moveTo>
                    <a:pt x="0" y="5"/>
                  </a:moveTo>
                  <a:lnTo>
                    <a:pt x="22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134" name="Freeform 181"/>
            <p:cNvSpPr>
              <a:spLocks noChangeArrowheads="1"/>
            </p:cNvSpPr>
            <p:nvPr/>
          </p:nvSpPr>
          <p:spPr bwMode="auto">
            <a:xfrm>
              <a:off x="2546" y="1767"/>
              <a:ext cx="128" cy="0"/>
            </a:xfrm>
            <a:custGeom>
              <a:avLst/>
              <a:gdLst>
                <a:gd name="T0" fmla="*/ 0 w 177"/>
                <a:gd name="T1" fmla="*/ 67 w 177"/>
                <a:gd name="T2" fmla="*/ 0 60000 65536"/>
                <a:gd name="T3" fmla="*/ 0 60000 65536"/>
                <a:gd name="T4" fmla="*/ 0 w 177"/>
                <a:gd name="T5" fmla="*/ 177 w 177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177">
                  <a:moveTo>
                    <a:pt x="0" y="0"/>
                  </a:moveTo>
                  <a:lnTo>
                    <a:pt x="177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135" name="Freeform 182"/>
            <p:cNvSpPr>
              <a:spLocks noChangeArrowheads="1"/>
            </p:cNvSpPr>
            <p:nvPr/>
          </p:nvSpPr>
          <p:spPr bwMode="auto">
            <a:xfrm>
              <a:off x="2509" y="1697"/>
              <a:ext cx="208" cy="0"/>
            </a:xfrm>
            <a:custGeom>
              <a:avLst/>
              <a:gdLst>
                <a:gd name="T0" fmla="*/ 0 w 288"/>
                <a:gd name="T1" fmla="*/ 108 w 288"/>
                <a:gd name="T2" fmla="*/ 0 60000 65536"/>
                <a:gd name="T3" fmla="*/ 0 60000 65536"/>
                <a:gd name="T4" fmla="*/ 0 w 288"/>
                <a:gd name="T5" fmla="*/ 288 w 288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288">
                  <a:moveTo>
                    <a:pt x="0" y="0"/>
                  </a:moveTo>
                  <a:lnTo>
                    <a:pt x="288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136" name="Freeform 183"/>
            <p:cNvSpPr>
              <a:spLocks noChangeArrowheads="1"/>
            </p:cNvSpPr>
            <p:nvPr/>
          </p:nvSpPr>
          <p:spPr bwMode="auto">
            <a:xfrm>
              <a:off x="2480" y="1620"/>
              <a:ext cx="274" cy="2"/>
            </a:xfrm>
            <a:custGeom>
              <a:avLst/>
              <a:gdLst>
                <a:gd name="T0" fmla="*/ 0 w 381"/>
                <a:gd name="T1" fmla="*/ 2 h 2"/>
                <a:gd name="T2" fmla="*/ 142 w 381"/>
                <a:gd name="T3" fmla="*/ 0 h 2"/>
                <a:gd name="T4" fmla="*/ 0 60000 65536"/>
                <a:gd name="T5" fmla="*/ 0 60000 65536"/>
                <a:gd name="T6" fmla="*/ 0 w 381"/>
                <a:gd name="T7" fmla="*/ 0 h 2"/>
                <a:gd name="T8" fmla="*/ 381 w 38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81" h="2">
                  <a:moveTo>
                    <a:pt x="0" y="2"/>
                  </a:moveTo>
                  <a:lnTo>
                    <a:pt x="381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137" name="Freeform 184"/>
            <p:cNvSpPr>
              <a:spLocks noChangeArrowheads="1"/>
            </p:cNvSpPr>
            <p:nvPr/>
          </p:nvSpPr>
          <p:spPr bwMode="auto">
            <a:xfrm>
              <a:off x="2462" y="1556"/>
              <a:ext cx="319" cy="0"/>
            </a:xfrm>
            <a:custGeom>
              <a:avLst/>
              <a:gdLst>
                <a:gd name="T0" fmla="*/ 0 w 443"/>
                <a:gd name="T1" fmla="*/ 166 w 443"/>
                <a:gd name="T2" fmla="*/ 0 60000 65536"/>
                <a:gd name="T3" fmla="*/ 0 60000 65536"/>
                <a:gd name="T4" fmla="*/ 0 w 443"/>
                <a:gd name="T5" fmla="*/ 443 w 443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443">
                  <a:moveTo>
                    <a:pt x="0" y="0"/>
                  </a:moveTo>
                  <a:lnTo>
                    <a:pt x="443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138" name="Freeform 185"/>
            <p:cNvSpPr>
              <a:spLocks noChangeArrowheads="1"/>
            </p:cNvSpPr>
            <p:nvPr/>
          </p:nvSpPr>
          <p:spPr bwMode="auto">
            <a:xfrm>
              <a:off x="2444" y="1488"/>
              <a:ext cx="369" cy="0"/>
            </a:xfrm>
            <a:custGeom>
              <a:avLst/>
              <a:gdLst>
                <a:gd name="T0" fmla="*/ 0 w 511"/>
                <a:gd name="T1" fmla="*/ 192 w 511"/>
                <a:gd name="T2" fmla="*/ 0 60000 65536"/>
                <a:gd name="T3" fmla="*/ 0 60000 65536"/>
                <a:gd name="T4" fmla="*/ 0 w 511"/>
                <a:gd name="T5" fmla="*/ 511 w 511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511">
                  <a:moveTo>
                    <a:pt x="0" y="0"/>
                  </a:moveTo>
                  <a:lnTo>
                    <a:pt x="511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139" name="Freeform 186"/>
            <p:cNvSpPr>
              <a:spLocks noChangeArrowheads="1"/>
            </p:cNvSpPr>
            <p:nvPr/>
          </p:nvSpPr>
          <p:spPr bwMode="auto">
            <a:xfrm>
              <a:off x="2430" y="1433"/>
              <a:ext cx="417" cy="0"/>
            </a:xfrm>
            <a:custGeom>
              <a:avLst/>
              <a:gdLst>
                <a:gd name="T0" fmla="*/ 0 w 579"/>
                <a:gd name="T1" fmla="*/ 216 w 579"/>
                <a:gd name="T2" fmla="*/ 0 60000 65536"/>
                <a:gd name="T3" fmla="*/ 0 60000 65536"/>
                <a:gd name="T4" fmla="*/ 0 w 579"/>
                <a:gd name="T5" fmla="*/ 579 w 579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579">
                  <a:moveTo>
                    <a:pt x="0" y="0"/>
                  </a:moveTo>
                  <a:lnTo>
                    <a:pt x="579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140" name="Freeform 187"/>
            <p:cNvSpPr>
              <a:spLocks noChangeArrowheads="1"/>
            </p:cNvSpPr>
            <p:nvPr/>
          </p:nvSpPr>
          <p:spPr bwMode="auto">
            <a:xfrm>
              <a:off x="2421" y="1377"/>
              <a:ext cx="451" cy="0"/>
            </a:xfrm>
            <a:custGeom>
              <a:avLst/>
              <a:gdLst>
                <a:gd name="T0" fmla="*/ 0 w 625"/>
                <a:gd name="T1" fmla="*/ 235 w 625"/>
                <a:gd name="T2" fmla="*/ 0 60000 65536"/>
                <a:gd name="T3" fmla="*/ 0 60000 65536"/>
                <a:gd name="T4" fmla="*/ 0 w 625"/>
                <a:gd name="T5" fmla="*/ 625 w 625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625">
                  <a:moveTo>
                    <a:pt x="0" y="0"/>
                  </a:moveTo>
                  <a:lnTo>
                    <a:pt x="625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141" name="Freeform 188"/>
            <p:cNvSpPr>
              <a:spLocks noChangeArrowheads="1"/>
            </p:cNvSpPr>
            <p:nvPr/>
          </p:nvSpPr>
          <p:spPr bwMode="auto">
            <a:xfrm>
              <a:off x="2411" y="1325"/>
              <a:ext cx="491" cy="1"/>
            </a:xfrm>
            <a:custGeom>
              <a:avLst/>
              <a:gdLst>
                <a:gd name="T0" fmla="*/ 0 w 681"/>
                <a:gd name="T1" fmla="*/ 1 h 1"/>
                <a:gd name="T2" fmla="*/ 255 w 681"/>
                <a:gd name="T3" fmla="*/ 0 h 1"/>
                <a:gd name="T4" fmla="*/ 0 60000 65536"/>
                <a:gd name="T5" fmla="*/ 0 60000 65536"/>
                <a:gd name="T6" fmla="*/ 0 w 681"/>
                <a:gd name="T7" fmla="*/ 0 h 1"/>
                <a:gd name="T8" fmla="*/ 681 w 68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81" h="1">
                  <a:moveTo>
                    <a:pt x="0" y="1"/>
                  </a:moveTo>
                  <a:lnTo>
                    <a:pt x="681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142" name="Freeform 189"/>
            <p:cNvSpPr>
              <a:spLocks noChangeArrowheads="1"/>
            </p:cNvSpPr>
            <p:nvPr/>
          </p:nvSpPr>
          <p:spPr bwMode="auto">
            <a:xfrm>
              <a:off x="2404" y="1276"/>
              <a:ext cx="530" cy="1"/>
            </a:xfrm>
            <a:custGeom>
              <a:avLst/>
              <a:gdLst>
                <a:gd name="T0" fmla="*/ 0 w 735"/>
                <a:gd name="T1" fmla="*/ 1 h 1"/>
                <a:gd name="T2" fmla="*/ 275 w 735"/>
                <a:gd name="T3" fmla="*/ 0 h 1"/>
                <a:gd name="T4" fmla="*/ 0 60000 65536"/>
                <a:gd name="T5" fmla="*/ 0 60000 65536"/>
                <a:gd name="T6" fmla="*/ 0 w 735"/>
                <a:gd name="T7" fmla="*/ 0 h 1"/>
                <a:gd name="T8" fmla="*/ 735 w 73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5" h="1">
                  <a:moveTo>
                    <a:pt x="0" y="1"/>
                  </a:moveTo>
                  <a:lnTo>
                    <a:pt x="735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143" name="Freeform 190"/>
            <p:cNvSpPr>
              <a:spLocks noChangeArrowheads="1"/>
            </p:cNvSpPr>
            <p:nvPr/>
          </p:nvSpPr>
          <p:spPr bwMode="auto">
            <a:xfrm>
              <a:off x="2399" y="1235"/>
              <a:ext cx="561" cy="1"/>
            </a:xfrm>
            <a:custGeom>
              <a:avLst/>
              <a:gdLst>
                <a:gd name="T0" fmla="*/ 0 w 778"/>
                <a:gd name="T1" fmla="*/ 0 h 1"/>
                <a:gd name="T2" fmla="*/ 292 w 778"/>
                <a:gd name="T3" fmla="*/ 1 h 1"/>
                <a:gd name="T4" fmla="*/ 0 60000 65536"/>
                <a:gd name="T5" fmla="*/ 0 60000 65536"/>
                <a:gd name="T6" fmla="*/ 0 w 778"/>
                <a:gd name="T7" fmla="*/ 0 h 1"/>
                <a:gd name="T8" fmla="*/ 778 w 77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78" h="1">
                  <a:moveTo>
                    <a:pt x="0" y="0"/>
                  </a:moveTo>
                  <a:lnTo>
                    <a:pt x="778" y="1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144" name="Freeform 191"/>
            <p:cNvSpPr>
              <a:spLocks noChangeArrowheads="1"/>
            </p:cNvSpPr>
            <p:nvPr/>
          </p:nvSpPr>
          <p:spPr bwMode="auto">
            <a:xfrm>
              <a:off x="2390" y="1191"/>
              <a:ext cx="607" cy="0"/>
            </a:xfrm>
            <a:custGeom>
              <a:avLst/>
              <a:gdLst>
                <a:gd name="T0" fmla="*/ 0 w 841"/>
                <a:gd name="T1" fmla="*/ 316 w 841"/>
                <a:gd name="T2" fmla="*/ 0 60000 65536"/>
                <a:gd name="T3" fmla="*/ 0 60000 65536"/>
                <a:gd name="T4" fmla="*/ 0 w 841"/>
                <a:gd name="T5" fmla="*/ 841 w 841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841">
                  <a:moveTo>
                    <a:pt x="0" y="0"/>
                  </a:moveTo>
                  <a:lnTo>
                    <a:pt x="841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145" name="Freeform 192"/>
            <p:cNvSpPr>
              <a:spLocks noChangeArrowheads="1"/>
            </p:cNvSpPr>
            <p:nvPr/>
          </p:nvSpPr>
          <p:spPr bwMode="auto">
            <a:xfrm>
              <a:off x="2387" y="1153"/>
              <a:ext cx="640" cy="0"/>
            </a:xfrm>
            <a:custGeom>
              <a:avLst/>
              <a:gdLst>
                <a:gd name="T0" fmla="*/ 0 w 888"/>
                <a:gd name="T1" fmla="*/ 332 w 888"/>
                <a:gd name="T2" fmla="*/ 0 60000 65536"/>
                <a:gd name="T3" fmla="*/ 0 60000 65536"/>
                <a:gd name="T4" fmla="*/ 0 w 888"/>
                <a:gd name="T5" fmla="*/ 888 w 888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888">
                  <a:moveTo>
                    <a:pt x="0" y="0"/>
                  </a:moveTo>
                  <a:lnTo>
                    <a:pt x="888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146" name="Freeform 193"/>
            <p:cNvSpPr>
              <a:spLocks noChangeArrowheads="1"/>
            </p:cNvSpPr>
            <p:nvPr/>
          </p:nvSpPr>
          <p:spPr bwMode="auto">
            <a:xfrm>
              <a:off x="2380" y="1126"/>
              <a:ext cx="675" cy="0"/>
            </a:xfrm>
            <a:custGeom>
              <a:avLst/>
              <a:gdLst>
                <a:gd name="T0" fmla="*/ 0 w 936"/>
                <a:gd name="T1" fmla="*/ 351 w 936"/>
                <a:gd name="T2" fmla="*/ 0 60000 65536"/>
                <a:gd name="T3" fmla="*/ 0 60000 65536"/>
                <a:gd name="T4" fmla="*/ 0 w 936"/>
                <a:gd name="T5" fmla="*/ 936 w 9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936">
                  <a:moveTo>
                    <a:pt x="0" y="0"/>
                  </a:moveTo>
                  <a:lnTo>
                    <a:pt x="936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147" name="Freeform 194"/>
            <p:cNvSpPr>
              <a:spLocks noChangeArrowheads="1"/>
            </p:cNvSpPr>
            <p:nvPr/>
          </p:nvSpPr>
          <p:spPr bwMode="auto">
            <a:xfrm>
              <a:off x="2381" y="1099"/>
              <a:ext cx="703" cy="0"/>
            </a:xfrm>
            <a:custGeom>
              <a:avLst/>
              <a:gdLst>
                <a:gd name="T0" fmla="*/ 0 w 976"/>
                <a:gd name="T1" fmla="*/ 364 w 976"/>
                <a:gd name="T2" fmla="*/ 0 60000 65536"/>
                <a:gd name="T3" fmla="*/ 0 60000 65536"/>
                <a:gd name="T4" fmla="*/ 0 w 976"/>
                <a:gd name="T5" fmla="*/ 976 w 97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976">
                  <a:moveTo>
                    <a:pt x="0" y="0"/>
                  </a:moveTo>
                  <a:lnTo>
                    <a:pt x="976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148" name="Rectangle 195"/>
            <p:cNvSpPr>
              <a:spLocks noChangeArrowheads="1"/>
            </p:cNvSpPr>
            <p:nvPr/>
          </p:nvSpPr>
          <p:spPr bwMode="auto">
            <a:xfrm>
              <a:off x="1981" y="885"/>
              <a:ext cx="26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sz="2200" baseline="-25000" dirty="0">
                  <a:solidFill>
                    <a:srgbClr val="FF0000"/>
                  </a:solidFill>
                  <a:latin typeface="Arial" charset="0"/>
                </a:rPr>
                <a:t>2</a:t>
              </a:r>
              <a:r>
                <a:rPr lang="en-US" sz="2200" baseline="30000" dirty="0">
                  <a:solidFill>
                    <a:srgbClr val="FF0000"/>
                  </a:solidFill>
                  <a:latin typeface="Arial" charset="0"/>
                </a:rPr>
                <a:t>+</a:t>
              </a:r>
            </a:p>
          </p:txBody>
        </p:sp>
      </p:grpSp>
      <p:grpSp>
        <p:nvGrpSpPr>
          <p:cNvPr id="4" name="Group 196"/>
          <p:cNvGrpSpPr>
            <a:grpSpLocks/>
          </p:cNvGrpSpPr>
          <p:nvPr/>
        </p:nvGrpSpPr>
        <p:grpSpPr bwMode="auto">
          <a:xfrm>
            <a:off x="9672165" y="3695700"/>
            <a:ext cx="2379662" cy="2520950"/>
            <a:chOff x="2093" y="2295"/>
            <a:chExt cx="1499" cy="1588"/>
          </a:xfrm>
        </p:grpSpPr>
        <p:sp>
          <p:nvSpPr>
            <p:cNvPr id="10734" name="Freeform 197"/>
            <p:cNvSpPr>
              <a:spLocks/>
            </p:cNvSpPr>
            <p:nvPr/>
          </p:nvSpPr>
          <p:spPr bwMode="auto">
            <a:xfrm>
              <a:off x="2358" y="2645"/>
              <a:ext cx="13" cy="234"/>
            </a:xfrm>
            <a:custGeom>
              <a:avLst/>
              <a:gdLst>
                <a:gd name="T0" fmla="*/ 0 w 19"/>
                <a:gd name="T1" fmla="*/ 0 h 295"/>
                <a:gd name="T2" fmla="*/ 6 w 19"/>
                <a:gd name="T3" fmla="*/ 148 h 295"/>
                <a:gd name="T4" fmla="*/ 0 60000 65536"/>
                <a:gd name="T5" fmla="*/ 0 60000 65536"/>
                <a:gd name="T6" fmla="*/ 0 w 19"/>
                <a:gd name="T7" fmla="*/ 0 h 295"/>
                <a:gd name="T8" fmla="*/ 19 w 19"/>
                <a:gd name="T9" fmla="*/ 295 h 29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295">
                  <a:moveTo>
                    <a:pt x="0" y="0"/>
                  </a:moveTo>
                  <a:lnTo>
                    <a:pt x="19" y="295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35" name="Freeform 198"/>
            <p:cNvSpPr>
              <a:spLocks/>
            </p:cNvSpPr>
            <p:nvPr/>
          </p:nvSpPr>
          <p:spPr bwMode="auto">
            <a:xfrm>
              <a:off x="2371" y="2879"/>
              <a:ext cx="15" cy="175"/>
            </a:xfrm>
            <a:custGeom>
              <a:avLst/>
              <a:gdLst>
                <a:gd name="T0" fmla="*/ 0 w 20"/>
                <a:gd name="T1" fmla="*/ 0 h 220"/>
                <a:gd name="T2" fmla="*/ 8 w 20"/>
                <a:gd name="T3" fmla="*/ 111 h 220"/>
                <a:gd name="T4" fmla="*/ 0 60000 65536"/>
                <a:gd name="T5" fmla="*/ 0 60000 65536"/>
                <a:gd name="T6" fmla="*/ 0 w 20"/>
                <a:gd name="T7" fmla="*/ 0 h 220"/>
                <a:gd name="T8" fmla="*/ 20 w 20"/>
                <a:gd name="T9" fmla="*/ 220 h 2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220">
                  <a:moveTo>
                    <a:pt x="0" y="0"/>
                  </a:moveTo>
                  <a:lnTo>
                    <a:pt x="20" y="22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36" name="Freeform 199"/>
            <p:cNvSpPr>
              <a:spLocks/>
            </p:cNvSpPr>
            <p:nvPr/>
          </p:nvSpPr>
          <p:spPr bwMode="auto">
            <a:xfrm>
              <a:off x="2386" y="3054"/>
              <a:ext cx="13" cy="130"/>
            </a:xfrm>
            <a:custGeom>
              <a:avLst/>
              <a:gdLst>
                <a:gd name="T0" fmla="*/ 0 w 18"/>
                <a:gd name="T1" fmla="*/ 0 h 163"/>
                <a:gd name="T2" fmla="*/ 7 w 18"/>
                <a:gd name="T3" fmla="*/ 83 h 163"/>
                <a:gd name="T4" fmla="*/ 0 60000 65536"/>
                <a:gd name="T5" fmla="*/ 0 60000 65536"/>
                <a:gd name="T6" fmla="*/ 0 w 18"/>
                <a:gd name="T7" fmla="*/ 0 h 163"/>
                <a:gd name="T8" fmla="*/ 18 w 18"/>
                <a:gd name="T9" fmla="*/ 163 h 16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" h="163">
                  <a:moveTo>
                    <a:pt x="0" y="0"/>
                  </a:moveTo>
                  <a:lnTo>
                    <a:pt x="18" y="163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37" name="Freeform 200"/>
            <p:cNvSpPr>
              <a:spLocks/>
            </p:cNvSpPr>
            <p:nvPr/>
          </p:nvSpPr>
          <p:spPr bwMode="auto">
            <a:xfrm>
              <a:off x="2399" y="3184"/>
              <a:ext cx="14" cy="92"/>
            </a:xfrm>
            <a:custGeom>
              <a:avLst/>
              <a:gdLst>
                <a:gd name="T0" fmla="*/ 0 w 20"/>
                <a:gd name="T1" fmla="*/ 0 h 116"/>
                <a:gd name="T2" fmla="*/ 7 w 20"/>
                <a:gd name="T3" fmla="*/ 58 h 116"/>
                <a:gd name="T4" fmla="*/ 0 60000 65536"/>
                <a:gd name="T5" fmla="*/ 0 60000 65536"/>
                <a:gd name="T6" fmla="*/ 0 w 20"/>
                <a:gd name="T7" fmla="*/ 0 h 116"/>
                <a:gd name="T8" fmla="*/ 20 w 20"/>
                <a:gd name="T9" fmla="*/ 116 h 1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116">
                  <a:moveTo>
                    <a:pt x="0" y="0"/>
                  </a:moveTo>
                  <a:lnTo>
                    <a:pt x="20" y="116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38" name="Freeform 201"/>
            <p:cNvSpPr>
              <a:spLocks/>
            </p:cNvSpPr>
            <p:nvPr/>
          </p:nvSpPr>
          <p:spPr bwMode="auto">
            <a:xfrm>
              <a:off x="2413" y="3276"/>
              <a:ext cx="14" cy="62"/>
            </a:xfrm>
            <a:custGeom>
              <a:avLst/>
              <a:gdLst>
                <a:gd name="T0" fmla="*/ 0 w 19"/>
                <a:gd name="T1" fmla="*/ 0 h 78"/>
                <a:gd name="T2" fmla="*/ 7 w 19"/>
                <a:gd name="T3" fmla="*/ 39 h 78"/>
                <a:gd name="T4" fmla="*/ 0 60000 65536"/>
                <a:gd name="T5" fmla="*/ 0 60000 65536"/>
                <a:gd name="T6" fmla="*/ 0 w 19"/>
                <a:gd name="T7" fmla="*/ 0 h 78"/>
                <a:gd name="T8" fmla="*/ 19 w 19"/>
                <a:gd name="T9" fmla="*/ 78 h 7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78">
                  <a:moveTo>
                    <a:pt x="0" y="0"/>
                  </a:moveTo>
                  <a:lnTo>
                    <a:pt x="19" y="78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39" name="Freeform 202"/>
            <p:cNvSpPr>
              <a:spLocks/>
            </p:cNvSpPr>
            <p:nvPr/>
          </p:nvSpPr>
          <p:spPr bwMode="auto">
            <a:xfrm>
              <a:off x="2427" y="3338"/>
              <a:ext cx="14" cy="36"/>
            </a:xfrm>
            <a:custGeom>
              <a:avLst/>
              <a:gdLst>
                <a:gd name="T0" fmla="*/ 0 w 19"/>
                <a:gd name="T1" fmla="*/ 0 h 45"/>
                <a:gd name="T2" fmla="*/ 7 w 19"/>
                <a:gd name="T3" fmla="*/ 23 h 45"/>
                <a:gd name="T4" fmla="*/ 0 60000 65536"/>
                <a:gd name="T5" fmla="*/ 0 60000 65536"/>
                <a:gd name="T6" fmla="*/ 0 w 19"/>
                <a:gd name="T7" fmla="*/ 0 h 45"/>
                <a:gd name="T8" fmla="*/ 19 w 19"/>
                <a:gd name="T9" fmla="*/ 45 h 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45">
                  <a:moveTo>
                    <a:pt x="0" y="0"/>
                  </a:moveTo>
                  <a:lnTo>
                    <a:pt x="19" y="45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40" name="Freeform 203"/>
            <p:cNvSpPr>
              <a:spLocks/>
            </p:cNvSpPr>
            <p:nvPr/>
          </p:nvSpPr>
          <p:spPr bwMode="auto">
            <a:xfrm>
              <a:off x="2441" y="3374"/>
              <a:ext cx="14" cy="16"/>
            </a:xfrm>
            <a:custGeom>
              <a:avLst/>
              <a:gdLst>
                <a:gd name="T0" fmla="*/ 0 w 20"/>
                <a:gd name="T1" fmla="*/ 0 h 20"/>
                <a:gd name="T2" fmla="*/ 7 w 20"/>
                <a:gd name="T3" fmla="*/ 10 h 20"/>
                <a:gd name="T4" fmla="*/ 0 60000 65536"/>
                <a:gd name="T5" fmla="*/ 0 60000 65536"/>
                <a:gd name="T6" fmla="*/ 0 w 20"/>
                <a:gd name="T7" fmla="*/ 0 h 20"/>
                <a:gd name="T8" fmla="*/ 20 w 20"/>
                <a:gd name="T9" fmla="*/ 20 h 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20">
                  <a:moveTo>
                    <a:pt x="0" y="0"/>
                  </a:moveTo>
                  <a:lnTo>
                    <a:pt x="20" y="2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41" name="Freeform 204"/>
            <p:cNvSpPr>
              <a:spLocks/>
            </p:cNvSpPr>
            <p:nvPr/>
          </p:nvSpPr>
          <p:spPr bwMode="auto">
            <a:xfrm>
              <a:off x="2455" y="3390"/>
              <a:ext cx="14" cy="0"/>
            </a:xfrm>
            <a:custGeom>
              <a:avLst/>
              <a:gdLst>
                <a:gd name="T0" fmla="*/ 0 w 19"/>
                <a:gd name="T1" fmla="*/ 7 w 19"/>
                <a:gd name="T2" fmla="*/ 0 60000 65536"/>
                <a:gd name="T3" fmla="*/ 0 60000 65536"/>
                <a:gd name="T4" fmla="*/ 0 w 19"/>
                <a:gd name="T5" fmla="*/ 19 w 19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19">
                  <a:moveTo>
                    <a:pt x="0" y="0"/>
                  </a:moveTo>
                  <a:lnTo>
                    <a:pt x="19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42" name="Freeform 205"/>
            <p:cNvSpPr>
              <a:spLocks/>
            </p:cNvSpPr>
            <p:nvPr/>
          </p:nvSpPr>
          <p:spPr bwMode="auto">
            <a:xfrm>
              <a:off x="2469" y="3377"/>
              <a:ext cx="13" cy="13"/>
            </a:xfrm>
            <a:custGeom>
              <a:avLst/>
              <a:gdLst>
                <a:gd name="T0" fmla="*/ 0 w 19"/>
                <a:gd name="T1" fmla="*/ 9 h 16"/>
                <a:gd name="T2" fmla="*/ 6 w 19"/>
                <a:gd name="T3" fmla="*/ 0 h 16"/>
                <a:gd name="T4" fmla="*/ 0 60000 65536"/>
                <a:gd name="T5" fmla="*/ 0 60000 65536"/>
                <a:gd name="T6" fmla="*/ 0 w 19"/>
                <a:gd name="T7" fmla="*/ 0 h 16"/>
                <a:gd name="T8" fmla="*/ 19 w 19"/>
                <a:gd name="T9" fmla="*/ 16 h 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16">
                  <a:moveTo>
                    <a:pt x="0" y="16"/>
                  </a:moveTo>
                  <a:lnTo>
                    <a:pt x="19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43" name="Freeform 206"/>
            <p:cNvSpPr>
              <a:spLocks/>
            </p:cNvSpPr>
            <p:nvPr/>
          </p:nvSpPr>
          <p:spPr bwMode="auto">
            <a:xfrm>
              <a:off x="2482" y="3355"/>
              <a:ext cx="14" cy="22"/>
            </a:xfrm>
            <a:custGeom>
              <a:avLst/>
              <a:gdLst>
                <a:gd name="T0" fmla="*/ 0 w 19"/>
                <a:gd name="T1" fmla="*/ 15 h 27"/>
                <a:gd name="T2" fmla="*/ 7 w 19"/>
                <a:gd name="T3" fmla="*/ 0 h 27"/>
                <a:gd name="T4" fmla="*/ 0 60000 65536"/>
                <a:gd name="T5" fmla="*/ 0 60000 65536"/>
                <a:gd name="T6" fmla="*/ 0 w 19"/>
                <a:gd name="T7" fmla="*/ 0 h 27"/>
                <a:gd name="T8" fmla="*/ 19 w 19"/>
                <a:gd name="T9" fmla="*/ 27 h 2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27">
                  <a:moveTo>
                    <a:pt x="0" y="27"/>
                  </a:moveTo>
                  <a:lnTo>
                    <a:pt x="19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44" name="Freeform 207"/>
            <p:cNvSpPr>
              <a:spLocks/>
            </p:cNvSpPr>
            <p:nvPr/>
          </p:nvSpPr>
          <p:spPr bwMode="auto">
            <a:xfrm>
              <a:off x="2511" y="3290"/>
              <a:ext cx="13" cy="35"/>
            </a:xfrm>
            <a:custGeom>
              <a:avLst/>
              <a:gdLst>
                <a:gd name="T0" fmla="*/ 0 w 19"/>
                <a:gd name="T1" fmla="*/ 22 h 44"/>
                <a:gd name="T2" fmla="*/ 6 w 19"/>
                <a:gd name="T3" fmla="*/ 0 h 44"/>
                <a:gd name="T4" fmla="*/ 0 60000 65536"/>
                <a:gd name="T5" fmla="*/ 0 60000 65536"/>
                <a:gd name="T6" fmla="*/ 0 w 19"/>
                <a:gd name="T7" fmla="*/ 0 h 44"/>
                <a:gd name="T8" fmla="*/ 19 w 19"/>
                <a:gd name="T9" fmla="*/ 44 h 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44">
                  <a:moveTo>
                    <a:pt x="0" y="44"/>
                  </a:moveTo>
                  <a:lnTo>
                    <a:pt x="19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45" name="Freeform 208"/>
            <p:cNvSpPr>
              <a:spLocks/>
            </p:cNvSpPr>
            <p:nvPr/>
          </p:nvSpPr>
          <p:spPr bwMode="auto">
            <a:xfrm>
              <a:off x="2538" y="3210"/>
              <a:ext cx="14" cy="41"/>
            </a:xfrm>
            <a:custGeom>
              <a:avLst/>
              <a:gdLst>
                <a:gd name="T0" fmla="*/ 0 w 19"/>
                <a:gd name="T1" fmla="*/ 25 h 52"/>
                <a:gd name="T2" fmla="*/ 7 w 19"/>
                <a:gd name="T3" fmla="*/ 0 h 52"/>
                <a:gd name="T4" fmla="*/ 0 60000 65536"/>
                <a:gd name="T5" fmla="*/ 0 60000 65536"/>
                <a:gd name="T6" fmla="*/ 0 w 19"/>
                <a:gd name="T7" fmla="*/ 0 h 52"/>
                <a:gd name="T8" fmla="*/ 19 w 19"/>
                <a:gd name="T9" fmla="*/ 52 h 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52">
                  <a:moveTo>
                    <a:pt x="0" y="52"/>
                  </a:moveTo>
                  <a:lnTo>
                    <a:pt x="19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46" name="Freeform 209"/>
            <p:cNvSpPr>
              <a:spLocks/>
            </p:cNvSpPr>
            <p:nvPr/>
          </p:nvSpPr>
          <p:spPr bwMode="auto">
            <a:xfrm>
              <a:off x="2552" y="3168"/>
              <a:ext cx="15" cy="42"/>
            </a:xfrm>
            <a:custGeom>
              <a:avLst/>
              <a:gdLst>
                <a:gd name="T0" fmla="*/ 0 w 21"/>
                <a:gd name="T1" fmla="*/ 26 h 53"/>
                <a:gd name="T2" fmla="*/ 8 w 21"/>
                <a:gd name="T3" fmla="*/ 0 h 53"/>
                <a:gd name="T4" fmla="*/ 0 60000 65536"/>
                <a:gd name="T5" fmla="*/ 0 60000 65536"/>
                <a:gd name="T6" fmla="*/ 0 w 21"/>
                <a:gd name="T7" fmla="*/ 0 h 53"/>
                <a:gd name="T8" fmla="*/ 21 w 21"/>
                <a:gd name="T9" fmla="*/ 53 h 5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" h="53">
                  <a:moveTo>
                    <a:pt x="0" y="53"/>
                  </a:moveTo>
                  <a:lnTo>
                    <a:pt x="21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47" name="Freeform 210"/>
            <p:cNvSpPr>
              <a:spLocks/>
            </p:cNvSpPr>
            <p:nvPr/>
          </p:nvSpPr>
          <p:spPr bwMode="auto">
            <a:xfrm>
              <a:off x="2580" y="3078"/>
              <a:ext cx="13" cy="45"/>
            </a:xfrm>
            <a:custGeom>
              <a:avLst/>
              <a:gdLst>
                <a:gd name="T0" fmla="*/ 0 w 19"/>
                <a:gd name="T1" fmla="*/ 29 h 56"/>
                <a:gd name="T2" fmla="*/ 6 w 19"/>
                <a:gd name="T3" fmla="*/ 0 h 56"/>
                <a:gd name="T4" fmla="*/ 0 60000 65536"/>
                <a:gd name="T5" fmla="*/ 0 60000 65536"/>
                <a:gd name="T6" fmla="*/ 0 w 19"/>
                <a:gd name="T7" fmla="*/ 0 h 56"/>
                <a:gd name="T8" fmla="*/ 19 w 19"/>
                <a:gd name="T9" fmla="*/ 56 h 5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56">
                  <a:moveTo>
                    <a:pt x="0" y="56"/>
                  </a:moveTo>
                  <a:lnTo>
                    <a:pt x="19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48" name="Freeform 211"/>
            <p:cNvSpPr>
              <a:spLocks/>
            </p:cNvSpPr>
            <p:nvPr/>
          </p:nvSpPr>
          <p:spPr bwMode="auto">
            <a:xfrm>
              <a:off x="2593" y="3034"/>
              <a:ext cx="15" cy="44"/>
            </a:xfrm>
            <a:custGeom>
              <a:avLst/>
              <a:gdLst>
                <a:gd name="T0" fmla="*/ 0 w 20"/>
                <a:gd name="T1" fmla="*/ 28 h 55"/>
                <a:gd name="T2" fmla="*/ 8 w 20"/>
                <a:gd name="T3" fmla="*/ 0 h 55"/>
                <a:gd name="T4" fmla="*/ 0 60000 65536"/>
                <a:gd name="T5" fmla="*/ 0 60000 65536"/>
                <a:gd name="T6" fmla="*/ 0 w 20"/>
                <a:gd name="T7" fmla="*/ 0 h 55"/>
                <a:gd name="T8" fmla="*/ 20 w 20"/>
                <a:gd name="T9" fmla="*/ 55 h 5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55">
                  <a:moveTo>
                    <a:pt x="0" y="55"/>
                  </a:moveTo>
                  <a:lnTo>
                    <a:pt x="20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49" name="Freeform 212"/>
            <p:cNvSpPr>
              <a:spLocks/>
            </p:cNvSpPr>
            <p:nvPr/>
          </p:nvSpPr>
          <p:spPr bwMode="auto">
            <a:xfrm>
              <a:off x="2622" y="2952"/>
              <a:ext cx="14" cy="40"/>
            </a:xfrm>
            <a:custGeom>
              <a:avLst/>
              <a:gdLst>
                <a:gd name="T0" fmla="*/ 0 w 20"/>
                <a:gd name="T1" fmla="*/ 26 h 50"/>
                <a:gd name="T2" fmla="*/ 7 w 20"/>
                <a:gd name="T3" fmla="*/ 0 h 50"/>
                <a:gd name="T4" fmla="*/ 0 60000 65536"/>
                <a:gd name="T5" fmla="*/ 0 60000 65536"/>
                <a:gd name="T6" fmla="*/ 0 w 20"/>
                <a:gd name="T7" fmla="*/ 0 h 50"/>
                <a:gd name="T8" fmla="*/ 20 w 20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50">
                  <a:moveTo>
                    <a:pt x="0" y="50"/>
                  </a:moveTo>
                  <a:lnTo>
                    <a:pt x="20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50" name="Freeform 213"/>
            <p:cNvSpPr>
              <a:spLocks/>
            </p:cNvSpPr>
            <p:nvPr/>
          </p:nvSpPr>
          <p:spPr bwMode="auto">
            <a:xfrm>
              <a:off x="2650" y="2872"/>
              <a:ext cx="13" cy="38"/>
            </a:xfrm>
            <a:custGeom>
              <a:avLst/>
              <a:gdLst>
                <a:gd name="T0" fmla="*/ 0 w 19"/>
                <a:gd name="T1" fmla="*/ 22 h 49"/>
                <a:gd name="T2" fmla="*/ 6 w 19"/>
                <a:gd name="T3" fmla="*/ 0 h 49"/>
                <a:gd name="T4" fmla="*/ 0 60000 65536"/>
                <a:gd name="T5" fmla="*/ 0 60000 65536"/>
                <a:gd name="T6" fmla="*/ 0 w 19"/>
                <a:gd name="T7" fmla="*/ 0 h 49"/>
                <a:gd name="T8" fmla="*/ 19 w 19"/>
                <a:gd name="T9" fmla="*/ 49 h 4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49">
                  <a:moveTo>
                    <a:pt x="0" y="49"/>
                  </a:moveTo>
                  <a:lnTo>
                    <a:pt x="19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51" name="Freeform 214"/>
            <p:cNvSpPr>
              <a:spLocks/>
            </p:cNvSpPr>
            <p:nvPr/>
          </p:nvSpPr>
          <p:spPr bwMode="auto">
            <a:xfrm>
              <a:off x="2677" y="2799"/>
              <a:ext cx="14" cy="34"/>
            </a:xfrm>
            <a:custGeom>
              <a:avLst/>
              <a:gdLst>
                <a:gd name="T0" fmla="*/ 0 w 19"/>
                <a:gd name="T1" fmla="*/ 21 h 43"/>
                <a:gd name="T2" fmla="*/ 7 w 19"/>
                <a:gd name="T3" fmla="*/ 0 h 43"/>
                <a:gd name="T4" fmla="*/ 0 60000 65536"/>
                <a:gd name="T5" fmla="*/ 0 60000 65536"/>
                <a:gd name="T6" fmla="*/ 0 w 19"/>
                <a:gd name="T7" fmla="*/ 0 h 43"/>
                <a:gd name="T8" fmla="*/ 19 w 19"/>
                <a:gd name="T9" fmla="*/ 43 h 4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43">
                  <a:moveTo>
                    <a:pt x="0" y="43"/>
                  </a:moveTo>
                  <a:lnTo>
                    <a:pt x="19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52" name="Freeform 215"/>
            <p:cNvSpPr>
              <a:spLocks/>
            </p:cNvSpPr>
            <p:nvPr/>
          </p:nvSpPr>
          <p:spPr bwMode="auto">
            <a:xfrm>
              <a:off x="2691" y="2766"/>
              <a:ext cx="14" cy="33"/>
            </a:xfrm>
            <a:custGeom>
              <a:avLst/>
              <a:gdLst>
                <a:gd name="T0" fmla="*/ 0 w 20"/>
                <a:gd name="T1" fmla="*/ 20 h 42"/>
                <a:gd name="T2" fmla="*/ 7 w 20"/>
                <a:gd name="T3" fmla="*/ 0 h 42"/>
                <a:gd name="T4" fmla="*/ 0 60000 65536"/>
                <a:gd name="T5" fmla="*/ 0 60000 65536"/>
                <a:gd name="T6" fmla="*/ 0 w 20"/>
                <a:gd name="T7" fmla="*/ 0 h 42"/>
                <a:gd name="T8" fmla="*/ 20 w 20"/>
                <a:gd name="T9" fmla="*/ 42 h 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42">
                  <a:moveTo>
                    <a:pt x="0" y="42"/>
                  </a:moveTo>
                  <a:lnTo>
                    <a:pt x="20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53" name="Freeform 216"/>
            <p:cNvSpPr>
              <a:spLocks/>
            </p:cNvSpPr>
            <p:nvPr/>
          </p:nvSpPr>
          <p:spPr bwMode="auto">
            <a:xfrm>
              <a:off x="2705" y="2733"/>
              <a:ext cx="14" cy="33"/>
            </a:xfrm>
            <a:custGeom>
              <a:avLst/>
              <a:gdLst>
                <a:gd name="T0" fmla="*/ 0 w 19"/>
                <a:gd name="T1" fmla="*/ 22 h 41"/>
                <a:gd name="T2" fmla="*/ 7 w 19"/>
                <a:gd name="T3" fmla="*/ 0 h 41"/>
                <a:gd name="T4" fmla="*/ 0 60000 65536"/>
                <a:gd name="T5" fmla="*/ 0 60000 65536"/>
                <a:gd name="T6" fmla="*/ 0 w 19"/>
                <a:gd name="T7" fmla="*/ 0 h 41"/>
                <a:gd name="T8" fmla="*/ 19 w 19"/>
                <a:gd name="T9" fmla="*/ 41 h 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41">
                  <a:moveTo>
                    <a:pt x="0" y="41"/>
                  </a:moveTo>
                  <a:lnTo>
                    <a:pt x="19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54" name="Freeform 217"/>
            <p:cNvSpPr>
              <a:spLocks/>
            </p:cNvSpPr>
            <p:nvPr/>
          </p:nvSpPr>
          <p:spPr bwMode="auto">
            <a:xfrm>
              <a:off x="2733" y="2675"/>
              <a:ext cx="14" cy="28"/>
            </a:xfrm>
            <a:custGeom>
              <a:avLst/>
              <a:gdLst>
                <a:gd name="T0" fmla="*/ 0 w 20"/>
                <a:gd name="T1" fmla="*/ 17 h 36"/>
                <a:gd name="T2" fmla="*/ 7 w 20"/>
                <a:gd name="T3" fmla="*/ 0 h 36"/>
                <a:gd name="T4" fmla="*/ 0 60000 65536"/>
                <a:gd name="T5" fmla="*/ 0 60000 65536"/>
                <a:gd name="T6" fmla="*/ 0 w 20"/>
                <a:gd name="T7" fmla="*/ 0 h 36"/>
                <a:gd name="T8" fmla="*/ 20 w 20"/>
                <a:gd name="T9" fmla="*/ 36 h 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36">
                  <a:moveTo>
                    <a:pt x="0" y="36"/>
                  </a:moveTo>
                  <a:lnTo>
                    <a:pt x="20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55" name="Freeform 218"/>
            <p:cNvSpPr>
              <a:spLocks/>
            </p:cNvSpPr>
            <p:nvPr/>
          </p:nvSpPr>
          <p:spPr bwMode="auto">
            <a:xfrm>
              <a:off x="2761" y="2624"/>
              <a:ext cx="14" cy="24"/>
            </a:xfrm>
            <a:custGeom>
              <a:avLst/>
              <a:gdLst>
                <a:gd name="T0" fmla="*/ 0 w 19"/>
                <a:gd name="T1" fmla="*/ 15 h 31"/>
                <a:gd name="T2" fmla="*/ 7 w 19"/>
                <a:gd name="T3" fmla="*/ 0 h 31"/>
                <a:gd name="T4" fmla="*/ 0 60000 65536"/>
                <a:gd name="T5" fmla="*/ 0 60000 65536"/>
                <a:gd name="T6" fmla="*/ 0 w 19"/>
                <a:gd name="T7" fmla="*/ 0 h 31"/>
                <a:gd name="T8" fmla="*/ 19 w 19"/>
                <a:gd name="T9" fmla="*/ 31 h 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31">
                  <a:moveTo>
                    <a:pt x="0" y="31"/>
                  </a:moveTo>
                  <a:lnTo>
                    <a:pt x="19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56" name="Freeform 219"/>
            <p:cNvSpPr>
              <a:spLocks/>
            </p:cNvSpPr>
            <p:nvPr/>
          </p:nvSpPr>
          <p:spPr bwMode="auto">
            <a:xfrm>
              <a:off x="2775" y="2600"/>
              <a:ext cx="13" cy="24"/>
            </a:xfrm>
            <a:custGeom>
              <a:avLst/>
              <a:gdLst>
                <a:gd name="T0" fmla="*/ 0 w 18"/>
                <a:gd name="T1" fmla="*/ 15 h 30"/>
                <a:gd name="T2" fmla="*/ 7 w 18"/>
                <a:gd name="T3" fmla="*/ 0 h 30"/>
                <a:gd name="T4" fmla="*/ 0 60000 65536"/>
                <a:gd name="T5" fmla="*/ 0 60000 65536"/>
                <a:gd name="T6" fmla="*/ 0 w 18"/>
                <a:gd name="T7" fmla="*/ 0 h 30"/>
                <a:gd name="T8" fmla="*/ 18 w 18"/>
                <a:gd name="T9" fmla="*/ 30 h 3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" h="30">
                  <a:moveTo>
                    <a:pt x="0" y="30"/>
                  </a:moveTo>
                  <a:lnTo>
                    <a:pt x="18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57" name="Freeform 220"/>
            <p:cNvSpPr>
              <a:spLocks/>
            </p:cNvSpPr>
            <p:nvPr/>
          </p:nvSpPr>
          <p:spPr bwMode="auto">
            <a:xfrm>
              <a:off x="2802" y="2556"/>
              <a:ext cx="15" cy="22"/>
            </a:xfrm>
            <a:custGeom>
              <a:avLst/>
              <a:gdLst>
                <a:gd name="T0" fmla="*/ 0 w 21"/>
                <a:gd name="T1" fmla="*/ 15 h 27"/>
                <a:gd name="T2" fmla="*/ 8 w 21"/>
                <a:gd name="T3" fmla="*/ 0 h 27"/>
                <a:gd name="T4" fmla="*/ 0 60000 65536"/>
                <a:gd name="T5" fmla="*/ 0 60000 65536"/>
                <a:gd name="T6" fmla="*/ 0 w 21"/>
                <a:gd name="T7" fmla="*/ 0 h 27"/>
                <a:gd name="T8" fmla="*/ 21 w 21"/>
                <a:gd name="T9" fmla="*/ 27 h 2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" h="27">
                  <a:moveTo>
                    <a:pt x="0" y="27"/>
                  </a:moveTo>
                  <a:lnTo>
                    <a:pt x="21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58" name="Freeform 221"/>
            <p:cNvSpPr>
              <a:spLocks/>
            </p:cNvSpPr>
            <p:nvPr/>
          </p:nvSpPr>
          <p:spPr bwMode="auto">
            <a:xfrm>
              <a:off x="2831" y="2518"/>
              <a:ext cx="13" cy="19"/>
            </a:xfrm>
            <a:custGeom>
              <a:avLst/>
              <a:gdLst>
                <a:gd name="T0" fmla="*/ 0 w 19"/>
                <a:gd name="T1" fmla="*/ 12 h 24"/>
                <a:gd name="T2" fmla="*/ 6 w 19"/>
                <a:gd name="T3" fmla="*/ 0 h 24"/>
                <a:gd name="T4" fmla="*/ 0 60000 65536"/>
                <a:gd name="T5" fmla="*/ 0 60000 65536"/>
                <a:gd name="T6" fmla="*/ 0 w 19"/>
                <a:gd name="T7" fmla="*/ 0 h 24"/>
                <a:gd name="T8" fmla="*/ 19 w 19"/>
                <a:gd name="T9" fmla="*/ 24 h 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24">
                  <a:moveTo>
                    <a:pt x="0" y="24"/>
                  </a:moveTo>
                  <a:lnTo>
                    <a:pt x="19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59" name="Freeform 222"/>
            <p:cNvSpPr>
              <a:spLocks/>
            </p:cNvSpPr>
            <p:nvPr/>
          </p:nvSpPr>
          <p:spPr bwMode="auto">
            <a:xfrm>
              <a:off x="2844" y="2501"/>
              <a:ext cx="13" cy="17"/>
            </a:xfrm>
            <a:custGeom>
              <a:avLst/>
              <a:gdLst>
                <a:gd name="T0" fmla="*/ 0 w 18"/>
                <a:gd name="T1" fmla="*/ 11 h 21"/>
                <a:gd name="T2" fmla="*/ 7 w 18"/>
                <a:gd name="T3" fmla="*/ 0 h 21"/>
                <a:gd name="T4" fmla="*/ 0 60000 65536"/>
                <a:gd name="T5" fmla="*/ 0 60000 65536"/>
                <a:gd name="T6" fmla="*/ 0 w 18"/>
                <a:gd name="T7" fmla="*/ 0 h 21"/>
                <a:gd name="T8" fmla="*/ 18 w 18"/>
                <a:gd name="T9" fmla="*/ 21 h 2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" h="21">
                  <a:moveTo>
                    <a:pt x="0" y="21"/>
                  </a:moveTo>
                  <a:lnTo>
                    <a:pt x="18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60" name="Freeform 223"/>
            <p:cNvSpPr>
              <a:spLocks/>
            </p:cNvSpPr>
            <p:nvPr/>
          </p:nvSpPr>
          <p:spPr bwMode="auto">
            <a:xfrm>
              <a:off x="2872" y="2473"/>
              <a:ext cx="14" cy="13"/>
            </a:xfrm>
            <a:custGeom>
              <a:avLst/>
              <a:gdLst>
                <a:gd name="T0" fmla="*/ 0 w 20"/>
                <a:gd name="T1" fmla="*/ 8 h 17"/>
                <a:gd name="T2" fmla="*/ 7 w 20"/>
                <a:gd name="T3" fmla="*/ 0 h 17"/>
                <a:gd name="T4" fmla="*/ 0 60000 65536"/>
                <a:gd name="T5" fmla="*/ 0 60000 65536"/>
                <a:gd name="T6" fmla="*/ 0 w 20"/>
                <a:gd name="T7" fmla="*/ 0 h 17"/>
                <a:gd name="T8" fmla="*/ 20 w 20"/>
                <a:gd name="T9" fmla="*/ 17 h 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17">
                  <a:moveTo>
                    <a:pt x="0" y="17"/>
                  </a:moveTo>
                  <a:lnTo>
                    <a:pt x="20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61" name="Freeform 224"/>
            <p:cNvSpPr>
              <a:spLocks/>
            </p:cNvSpPr>
            <p:nvPr/>
          </p:nvSpPr>
          <p:spPr bwMode="auto">
            <a:xfrm>
              <a:off x="2900" y="2446"/>
              <a:ext cx="14" cy="12"/>
            </a:xfrm>
            <a:custGeom>
              <a:avLst/>
              <a:gdLst>
                <a:gd name="T0" fmla="*/ 0 w 19"/>
                <a:gd name="T1" fmla="*/ 7 h 16"/>
                <a:gd name="T2" fmla="*/ 7 w 19"/>
                <a:gd name="T3" fmla="*/ 0 h 16"/>
                <a:gd name="T4" fmla="*/ 0 60000 65536"/>
                <a:gd name="T5" fmla="*/ 0 60000 65536"/>
                <a:gd name="T6" fmla="*/ 0 w 19"/>
                <a:gd name="T7" fmla="*/ 0 h 16"/>
                <a:gd name="T8" fmla="*/ 19 w 19"/>
                <a:gd name="T9" fmla="*/ 16 h 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16">
                  <a:moveTo>
                    <a:pt x="0" y="16"/>
                  </a:moveTo>
                  <a:lnTo>
                    <a:pt x="19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62" name="Freeform 225"/>
            <p:cNvSpPr>
              <a:spLocks/>
            </p:cNvSpPr>
            <p:nvPr/>
          </p:nvSpPr>
          <p:spPr bwMode="auto">
            <a:xfrm>
              <a:off x="2927" y="2424"/>
              <a:ext cx="14" cy="11"/>
            </a:xfrm>
            <a:custGeom>
              <a:avLst/>
              <a:gdLst>
                <a:gd name="T0" fmla="*/ 0 w 19"/>
                <a:gd name="T1" fmla="*/ 7 h 14"/>
                <a:gd name="T2" fmla="*/ 7 w 19"/>
                <a:gd name="T3" fmla="*/ 0 h 14"/>
                <a:gd name="T4" fmla="*/ 0 60000 65536"/>
                <a:gd name="T5" fmla="*/ 0 60000 65536"/>
                <a:gd name="T6" fmla="*/ 0 w 19"/>
                <a:gd name="T7" fmla="*/ 0 h 14"/>
                <a:gd name="T8" fmla="*/ 19 w 19"/>
                <a:gd name="T9" fmla="*/ 14 h 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14">
                  <a:moveTo>
                    <a:pt x="0" y="14"/>
                  </a:moveTo>
                  <a:lnTo>
                    <a:pt x="19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63" name="Freeform 226"/>
            <p:cNvSpPr>
              <a:spLocks/>
            </p:cNvSpPr>
            <p:nvPr/>
          </p:nvSpPr>
          <p:spPr bwMode="auto">
            <a:xfrm>
              <a:off x="2955" y="2404"/>
              <a:ext cx="15" cy="10"/>
            </a:xfrm>
            <a:custGeom>
              <a:avLst/>
              <a:gdLst>
                <a:gd name="T0" fmla="*/ 0 w 20"/>
                <a:gd name="T1" fmla="*/ 6 h 13"/>
                <a:gd name="T2" fmla="*/ 8 w 20"/>
                <a:gd name="T3" fmla="*/ 0 h 13"/>
                <a:gd name="T4" fmla="*/ 0 60000 65536"/>
                <a:gd name="T5" fmla="*/ 0 60000 65536"/>
                <a:gd name="T6" fmla="*/ 0 w 20"/>
                <a:gd name="T7" fmla="*/ 0 h 13"/>
                <a:gd name="T8" fmla="*/ 20 w 20"/>
                <a:gd name="T9" fmla="*/ 13 h 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13">
                  <a:moveTo>
                    <a:pt x="0" y="13"/>
                  </a:moveTo>
                  <a:lnTo>
                    <a:pt x="20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64" name="Freeform 227"/>
            <p:cNvSpPr>
              <a:spLocks/>
            </p:cNvSpPr>
            <p:nvPr/>
          </p:nvSpPr>
          <p:spPr bwMode="auto">
            <a:xfrm>
              <a:off x="2984" y="2387"/>
              <a:ext cx="13" cy="9"/>
            </a:xfrm>
            <a:custGeom>
              <a:avLst/>
              <a:gdLst>
                <a:gd name="T0" fmla="*/ 0 w 19"/>
                <a:gd name="T1" fmla="*/ 6 h 11"/>
                <a:gd name="T2" fmla="*/ 6 w 19"/>
                <a:gd name="T3" fmla="*/ 0 h 11"/>
                <a:gd name="T4" fmla="*/ 0 60000 65536"/>
                <a:gd name="T5" fmla="*/ 0 60000 65536"/>
                <a:gd name="T6" fmla="*/ 0 w 19"/>
                <a:gd name="T7" fmla="*/ 0 h 11"/>
                <a:gd name="T8" fmla="*/ 19 w 19"/>
                <a:gd name="T9" fmla="*/ 11 h 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11">
                  <a:moveTo>
                    <a:pt x="0" y="11"/>
                  </a:moveTo>
                  <a:lnTo>
                    <a:pt x="19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65" name="Freeform 228"/>
            <p:cNvSpPr>
              <a:spLocks/>
            </p:cNvSpPr>
            <p:nvPr/>
          </p:nvSpPr>
          <p:spPr bwMode="auto">
            <a:xfrm>
              <a:off x="3010" y="2373"/>
              <a:ext cx="15" cy="8"/>
            </a:xfrm>
            <a:custGeom>
              <a:avLst/>
              <a:gdLst>
                <a:gd name="T0" fmla="*/ 0 w 21"/>
                <a:gd name="T1" fmla="*/ 6 h 9"/>
                <a:gd name="T2" fmla="*/ 8 w 21"/>
                <a:gd name="T3" fmla="*/ 0 h 9"/>
                <a:gd name="T4" fmla="*/ 0 60000 65536"/>
                <a:gd name="T5" fmla="*/ 0 60000 65536"/>
                <a:gd name="T6" fmla="*/ 0 w 21"/>
                <a:gd name="T7" fmla="*/ 0 h 9"/>
                <a:gd name="T8" fmla="*/ 21 w 21"/>
                <a:gd name="T9" fmla="*/ 9 h 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" h="9">
                  <a:moveTo>
                    <a:pt x="0" y="9"/>
                  </a:moveTo>
                  <a:lnTo>
                    <a:pt x="21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66" name="Freeform 229"/>
            <p:cNvSpPr>
              <a:spLocks/>
            </p:cNvSpPr>
            <p:nvPr/>
          </p:nvSpPr>
          <p:spPr bwMode="auto">
            <a:xfrm>
              <a:off x="3025" y="2367"/>
              <a:ext cx="14" cy="6"/>
            </a:xfrm>
            <a:custGeom>
              <a:avLst/>
              <a:gdLst>
                <a:gd name="T0" fmla="*/ 0 w 19"/>
                <a:gd name="T1" fmla="*/ 3 h 8"/>
                <a:gd name="T2" fmla="*/ 7 w 19"/>
                <a:gd name="T3" fmla="*/ 0 h 8"/>
                <a:gd name="T4" fmla="*/ 0 60000 65536"/>
                <a:gd name="T5" fmla="*/ 0 60000 65536"/>
                <a:gd name="T6" fmla="*/ 0 w 19"/>
                <a:gd name="T7" fmla="*/ 0 h 8"/>
                <a:gd name="T8" fmla="*/ 19 w 19"/>
                <a:gd name="T9" fmla="*/ 8 h 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8">
                  <a:moveTo>
                    <a:pt x="0" y="8"/>
                  </a:moveTo>
                  <a:lnTo>
                    <a:pt x="19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67" name="Freeform 230"/>
            <p:cNvSpPr>
              <a:spLocks/>
            </p:cNvSpPr>
            <p:nvPr/>
          </p:nvSpPr>
          <p:spPr bwMode="auto">
            <a:xfrm>
              <a:off x="3053" y="2355"/>
              <a:ext cx="14" cy="6"/>
            </a:xfrm>
            <a:custGeom>
              <a:avLst/>
              <a:gdLst>
                <a:gd name="T0" fmla="*/ 0 w 20"/>
                <a:gd name="T1" fmla="*/ 4 h 7"/>
                <a:gd name="T2" fmla="*/ 7 w 20"/>
                <a:gd name="T3" fmla="*/ 0 h 7"/>
                <a:gd name="T4" fmla="*/ 0 60000 65536"/>
                <a:gd name="T5" fmla="*/ 0 60000 65536"/>
                <a:gd name="T6" fmla="*/ 0 w 20"/>
                <a:gd name="T7" fmla="*/ 0 h 7"/>
                <a:gd name="T8" fmla="*/ 20 w 20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7">
                  <a:moveTo>
                    <a:pt x="0" y="7"/>
                  </a:moveTo>
                  <a:lnTo>
                    <a:pt x="20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68" name="Freeform 231"/>
            <p:cNvSpPr>
              <a:spLocks/>
            </p:cNvSpPr>
            <p:nvPr/>
          </p:nvSpPr>
          <p:spPr bwMode="auto">
            <a:xfrm>
              <a:off x="3081" y="2346"/>
              <a:ext cx="14" cy="4"/>
            </a:xfrm>
            <a:custGeom>
              <a:avLst/>
              <a:gdLst>
                <a:gd name="T0" fmla="*/ 0 w 19"/>
                <a:gd name="T1" fmla="*/ 4 h 4"/>
                <a:gd name="T2" fmla="*/ 7 w 19"/>
                <a:gd name="T3" fmla="*/ 0 h 4"/>
                <a:gd name="T4" fmla="*/ 0 60000 65536"/>
                <a:gd name="T5" fmla="*/ 0 60000 65536"/>
                <a:gd name="T6" fmla="*/ 0 w 19"/>
                <a:gd name="T7" fmla="*/ 0 h 4"/>
                <a:gd name="T8" fmla="*/ 19 w 19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4">
                  <a:moveTo>
                    <a:pt x="0" y="4"/>
                  </a:moveTo>
                  <a:lnTo>
                    <a:pt x="19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69" name="Freeform 232"/>
            <p:cNvSpPr>
              <a:spLocks/>
            </p:cNvSpPr>
            <p:nvPr/>
          </p:nvSpPr>
          <p:spPr bwMode="auto">
            <a:xfrm>
              <a:off x="3108" y="2338"/>
              <a:ext cx="14" cy="4"/>
            </a:xfrm>
            <a:custGeom>
              <a:avLst/>
              <a:gdLst>
                <a:gd name="T0" fmla="*/ 0 w 19"/>
                <a:gd name="T1" fmla="*/ 2 h 5"/>
                <a:gd name="T2" fmla="*/ 7 w 19"/>
                <a:gd name="T3" fmla="*/ 0 h 5"/>
                <a:gd name="T4" fmla="*/ 0 60000 65536"/>
                <a:gd name="T5" fmla="*/ 0 60000 65536"/>
                <a:gd name="T6" fmla="*/ 0 w 19"/>
                <a:gd name="T7" fmla="*/ 0 h 5"/>
                <a:gd name="T8" fmla="*/ 19 w 19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5">
                  <a:moveTo>
                    <a:pt x="0" y="5"/>
                  </a:moveTo>
                  <a:lnTo>
                    <a:pt x="19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70" name="Freeform 233"/>
            <p:cNvSpPr>
              <a:spLocks/>
            </p:cNvSpPr>
            <p:nvPr/>
          </p:nvSpPr>
          <p:spPr bwMode="auto">
            <a:xfrm>
              <a:off x="3136" y="2331"/>
              <a:ext cx="14" cy="2"/>
            </a:xfrm>
            <a:custGeom>
              <a:avLst/>
              <a:gdLst>
                <a:gd name="T0" fmla="*/ 0 w 19"/>
                <a:gd name="T1" fmla="*/ 1 h 3"/>
                <a:gd name="T2" fmla="*/ 7 w 19"/>
                <a:gd name="T3" fmla="*/ 0 h 3"/>
                <a:gd name="T4" fmla="*/ 0 60000 65536"/>
                <a:gd name="T5" fmla="*/ 0 60000 65536"/>
                <a:gd name="T6" fmla="*/ 0 w 19"/>
                <a:gd name="T7" fmla="*/ 0 h 3"/>
                <a:gd name="T8" fmla="*/ 19 w 19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3">
                  <a:moveTo>
                    <a:pt x="0" y="3"/>
                  </a:moveTo>
                  <a:lnTo>
                    <a:pt x="19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71" name="Freeform 234"/>
            <p:cNvSpPr>
              <a:spLocks/>
            </p:cNvSpPr>
            <p:nvPr/>
          </p:nvSpPr>
          <p:spPr bwMode="auto">
            <a:xfrm>
              <a:off x="3164" y="2323"/>
              <a:ext cx="14" cy="3"/>
            </a:xfrm>
            <a:custGeom>
              <a:avLst/>
              <a:gdLst>
                <a:gd name="T0" fmla="*/ 0 w 20"/>
                <a:gd name="T1" fmla="*/ 3 h 3"/>
                <a:gd name="T2" fmla="*/ 7 w 20"/>
                <a:gd name="T3" fmla="*/ 0 h 3"/>
                <a:gd name="T4" fmla="*/ 0 60000 65536"/>
                <a:gd name="T5" fmla="*/ 0 60000 65536"/>
                <a:gd name="T6" fmla="*/ 0 w 20"/>
                <a:gd name="T7" fmla="*/ 0 h 3"/>
                <a:gd name="T8" fmla="*/ 20 w 20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3">
                  <a:moveTo>
                    <a:pt x="0" y="3"/>
                  </a:moveTo>
                  <a:lnTo>
                    <a:pt x="20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72" name="Freeform 235"/>
            <p:cNvSpPr>
              <a:spLocks/>
            </p:cNvSpPr>
            <p:nvPr/>
          </p:nvSpPr>
          <p:spPr bwMode="auto">
            <a:xfrm>
              <a:off x="3192" y="2319"/>
              <a:ext cx="14" cy="2"/>
            </a:xfrm>
            <a:custGeom>
              <a:avLst/>
              <a:gdLst>
                <a:gd name="T0" fmla="*/ 0 w 19"/>
                <a:gd name="T1" fmla="*/ 2 h 2"/>
                <a:gd name="T2" fmla="*/ 7 w 19"/>
                <a:gd name="T3" fmla="*/ 0 h 2"/>
                <a:gd name="T4" fmla="*/ 0 60000 65536"/>
                <a:gd name="T5" fmla="*/ 0 60000 65536"/>
                <a:gd name="T6" fmla="*/ 0 w 19"/>
                <a:gd name="T7" fmla="*/ 0 h 2"/>
                <a:gd name="T8" fmla="*/ 19 w 19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2">
                  <a:moveTo>
                    <a:pt x="0" y="2"/>
                  </a:moveTo>
                  <a:lnTo>
                    <a:pt x="19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73" name="Freeform 236"/>
            <p:cNvSpPr>
              <a:spLocks/>
            </p:cNvSpPr>
            <p:nvPr/>
          </p:nvSpPr>
          <p:spPr bwMode="auto">
            <a:xfrm>
              <a:off x="3220" y="2314"/>
              <a:ext cx="14" cy="2"/>
            </a:xfrm>
            <a:custGeom>
              <a:avLst/>
              <a:gdLst>
                <a:gd name="T0" fmla="*/ 0 w 19"/>
                <a:gd name="T1" fmla="*/ 1 h 3"/>
                <a:gd name="T2" fmla="*/ 7 w 19"/>
                <a:gd name="T3" fmla="*/ 0 h 3"/>
                <a:gd name="T4" fmla="*/ 0 60000 65536"/>
                <a:gd name="T5" fmla="*/ 0 60000 65536"/>
                <a:gd name="T6" fmla="*/ 0 w 19"/>
                <a:gd name="T7" fmla="*/ 0 h 3"/>
                <a:gd name="T8" fmla="*/ 19 w 19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3">
                  <a:moveTo>
                    <a:pt x="0" y="3"/>
                  </a:moveTo>
                  <a:lnTo>
                    <a:pt x="19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74" name="Freeform 237"/>
            <p:cNvSpPr>
              <a:spLocks/>
            </p:cNvSpPr>
            <p:nvPr/>
          </p:nvSpPr>
          <p:spPr bwMode="auto">
            <a:xfrm>
              <a:off x="3247" y="2311"/>
              <a:ext cx="13" cy="1"/>
            </a:xfrm>
            <a:custGeom>
              <a:avLst/>
              <a:gdLst>
                <a:gd name="T0" fmla="*/ 0 w 18"/>
                <a:gd name="T1" fmla="*/ 1 h 2"/>
                <a:gd name="T2" fmla="*/ 7 w 18"/>
                <a:gd name="T3" fmla="*/ 0 h 2"/>
                <a:gd name="T4" fmla="*/ 0 60000 65536"/>
                <a:gd name="T5" fmla="*/ 0 60000 65536"/>
                <a:gd name="T6" fmla="*/ 0 w 18"/>
                <a:gd name="T7" fmla="*/ 0 h 2"/>
                <a:gd name="T8" fmla="*/ 18 w 18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" h="2">
                  <a:moveTo>
                    <a:pt x="0" y="2"/>
                  </a:moveTo>
                  <a:lnTo>
                    <a:pt x="18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75" name="Freeform 238"/>
            <p:cNvSpPr>
              <a:spLocks/>
            </p:cNvSpPr>
            <p:nvPr/>
          </p:nvSpPr>
          <p:spPr bwMode="auto">
            <a:xfrm>
              <a:off x="3276" y="2308"/>
              <a:ext cx="13" cy="1"/>
            </a:xfrm>
            <a:custGeom>
              <a:avLst/>
              <a:gdLst>
                <a:gd name="T0" fmla="*/ 0 w 19"/>
                <a:gd name="T1" fmla="*/ 1 h 2"/>
                <a:gd name="T2" fmla="*/ 6 w 19"/>
                <a:gd name="T3" fmla="*/ 0 h 2"/>
                <a:gd name="T4" fmla="*/ 0 60000 65536"/>
                <a:gd name="T5" fmla="*/ 0 60000 65536"/>
                <a:gd name="T6" fmla="*/ 0 w 19"/>
                <a:gd name="T7" fmla="*/ 0 h 2"/>
                <a:gd name="T8" fmla="*/ 19 w 19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2">
                  <a:moveTo>
                    <a:pt x="0" y="2"/>
                  </a:moveTo>
                  <a:lnTo>
                    <a:pt x="19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76" name="Freeform 239"/>
            <p:cNvSpPr>
              <a:spLocks/>
            </p:cNvSpPr>
            <p:nvPr/>
          </p:nvSpPr>
          <p:spPr bwMode="auto">
            <a:xfrm>
              <a:off x="3286" y="2295"/>
              <a:ext cx="306" cy="12"/>
            </a:xfrm>
            <a:custGeom>
              <a:avLst/>
              <a:gdLst>
                <a:gd name="T0" fmla="*/ 158 w 425"/>
                <a:gd name="T1" fmla="*/ 0 h 15"/>
                <a:gd name="T2" fmla="*/ 0 w 425"/>
                <a:gd name="T3" fmla="*/ 8 h 15"/>
                <a:gd name="T4" fmla="*/ 0 60000 65536"/>
                <a:gd name="T5" fmla="*/ 0 60000 65536"/>
                <a:gd name="T6" fmla="*/ 0 w 425"/>
                <a:gd name="T7" fmla="*/ 0 h 15"/>
                <a:gd name="T8" fmla="*/ 425 w 425"/>
                <a:gd name="T9" fmla="*/ 15 h 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25" h="15">
                  <a:moveTo>
                    <a:pt x="425" y="0"/>
                  </a:moveTo>
                  <a:lnTo>
                    <a:pt x="0" y="15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77" name="Freeform 240"/>
            <p:cNvSpPr>
              <a:spLocks/>
            </p:cNvSpPr>
            <p:nvPr/>
          </p:nvSpPr>
          <p:spPr bwMode="auto">
            <a:xfrm>
              <a:off x="2496" y="3325"/>
              <a:ext cx="15" cy="30"/>
            </a:xfrm>
            <a:custGeom>
              <a:avLst/>
              <a:gdLst>
                <a:gd name="T0" fmla="*/ 0 w 20"/>
                <a:gd name="T1" fmla="*/ 19 h 38"/>
                <a:gd name="T2" fmla="*/ 8 w 20"/>
                <a:gd name="T3" fmla="*/ 0 h 38"/>
                <a:gd name="T4" fmla="*/ 0 60000 65536"/>
                <a:gd name="T5" fmla="*/ 0 60000 65536"/>
                <a:gd name="T6" fmla="*/ 0 w 20"/>
                <a:gd name="T7" fmla="*/ 0 h 38"/>
                <a:gd name="T8" fmla="*/ 20 w 20"/>
                <a:gd name="T9" fmla="*/ 38 h 3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38">
                  <a:moveTo>
                    <a:pt x="0" y="38"/>
                  </a:moveTo>
                  <a:lnTo>
                    <a:pt x="20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78" name="Freeform 241"/>
            <p:cNvSpPr>
              <a:spLocks/>
            </p:cNvSpPr>
            <p:nvPr/>
          </p:nvSpPr>
          <p:spPr bwMode="auto">
            <a:xfrm>
              <a:off x="2524" y="3251"/>
              <a:ext cx="14" cy="39"/>
            </a:xfrm>
            <a:custGeom>
              <a:avLst/>
              <a:gdLst>
                <a:gd name="T0" fmla="*/ 0 w 19"/>
                <a:gd name="T1" fmla="*/ 25 h 49"/>
                <a:gd name="T2" fmla="*/ 7 w 19"/>
                <a:gd name="T3" fmla="*/ 0 h 49"/>
                <a:gd name="T4" fmla="*/ 0 60000 65536"/>
                <a:gd name="T5" fmla="*/ 0 60000 65536"/>
                <a:gd name="T6" fmla="*/ 0 w 19"/>
                <a:gd name="T7" fmla="*/ 0 h 49"/>
                <a:gd name="T8" fmla="*/ 19 w 19"/>
                <a:gd name="T9" fmla="*/ 49 h 4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49">
                  <a:moveTo>
                    <a:pt x="0" y="49"/>
                  </a:moveTo>
                  <a:lnTo>
                    <a:pt x="19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79" name="Freeform 242"/>
            <p:cNvSpPr>
              <a:spLocks/>
            </p:cNvSpPr>
            <p:nvPr/>
          </p:nvSpPr>
          <p:spPr bwMode="auto">
            <a:xfrm>
              <a:off x="2567" y="3123"/>
              <a:ext cx="13" cy="45"/>
            </a:xfrm>
            <a:custGeom>
              <a:avLst/>
              <a:gdLst>
                <a:gd name="T0" fmla="*/ 0 w 18"/>
                <a:gd name="T1" fmla="*/ 28 h 57"/>
                <a:gd name="T2" fmla="*/ 7 w 18"/>
                <a:gd name="T3" fmla="*/ 0 h 57"/>
                <a:gd name="T4" fmla="*/ 0 60000 65536"/>
                <a:gd name="T5" fmla="*/ 0 60000 65536"/>
                <a:gd name="T6" fmla="*/ 0 w 18"/>
                <a:gd name="T7" fmla="*/ 0 h 57"/>
                <a:gd name="T8" fmla="*/ 18 w 18"/>
                <a:gd name="T9" fmla="*/ 57 h 5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" h="57">
                  <a:moveTo>
                    <a:pt x="0" y="57"/>
                  </a:moveTo>
                  <a:lnTo>
                    <a:pt x="18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80" name="Freeform 243"/>
            <p:cNvSpPr>
              <a:spLocks/>
            </p:cNvSpPr>
            <p:nvPr/>
          </p:nvSpPr>
          <p:spPr bwMode="auto">
            <a:xfrm>
              <a:off x="2636" y="2910"/>
              <a:ext cx="14" cy="42"/>
            </a:xfrm>
            <a:custGeom>
              <a:avLst/>
              <a:gdLst>
                <a:gd name="T0" fmla="*/ 0 w 19"/>
                <a:gd name="T1" fmla="*/ 27 h 52"/>
                <a:gd name="T2" fmla="*/ 7 w 19"/>
                <a:gd name="T3" fmla="*/ 0 h 52"/>
                <a:gd name="T4" fmla="*/ 0 60000 65536"/>
                <a:gd name="T5" fmla="*/ 0 60000 65536"/>
                <a:gd name="T6" fmla="*/ 0 w 19"/>
                <a:gd name="T7" fmla="*/ 0 h 52"/>
                <a:gd name="T8" fmla="*/ 19 w 19"/>
                <a:gd name="T9" fmla="*/ 52 h 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52">
                  <a:moveTo>
                    <a:pt x="0" y="52"/>
                  </a:moveTo>
                  <a:lnTo>
                    <a:pt x="19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81" name="Freeform 244"/>
            <p:cNvSpPr>
              <a:spLocks/>
            </p:cNvSpPr>
            <p:nvPr/>
          </p:nvSpPr>
          <p:spPr bwMode="auto">
            <a:xfrm>
              <a:off x="2663" y="2833"/>
              <a:ext cx="14" cy="39"/>
            </a:xfrm>
            <a:custGeom>
              <a:avLst/>
              <a:gdLst>
                <a:gd name="T0" fmla="*/ 0 w 19"/>
                <a:gd name="T1" fmla="*/ 26 h 48"/>
                <a:gd name="T2" fmla="*/ 7 w 19"/>
                <a:gd name="T3" fmla="*/ 0 h 48"/>
                <a:gd name="T4" fmla="*/ 0 60000 65536"/>
                <a:gd name="T5" fmla="*/ 0 60000 65536"/>
                <a:gd name="T6" fmla="*/ 0 w 19"/>
                <a:gd name="T7" fmla="*/ 0 h 48"/>
                <a:gd name="T8" fmla="*/ 19 w 19"/>
                <a:gd name="T9" fmla="*/ 48 h 4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48">
                  <a:moveTo>
                    <a:pt x="0" y="48"/>
                  </a:moveTo>
                  <a:lnTo>
                    <a:pt x="19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82" name="Freeform 245"/>
            <p:cNvSpPr>
              <a:spLocks/>
            </p:cNvSpPr>
            <p:nvPr/>
          </p:nvSpPr>
          <p:spPr bwMode="auto">
            <a:xfrm>
              <a:off x="2719" y="2703"/>
              <a:ext cx="14" cy="30"/>
            </a:xfrm>
            <a:custGeom>
              <a:avLst/>
              <a:gdLst>
                <a:gd name="T0" fmla="*/ 0 w 19"/>
                <a:gd name="T1" fmla="*/ 19 h 38"/>
                <a:gd name="T2" fmla="*/ 7 w 19"/>
                <a:gd name="T3" fmla="*/ 0 h 38"/>
                <a:gd name="T4" fmla="*/ 0 60000 65536"/>
                <a:gd name="T5" fmla="*/ 0 60000 65536"/>
                <a:gd name="T6" fmla="*/ 0 w 19"/>
                <a:gd name="T7" fmla="*/ 0 h 38"/>
                <a:gd name="T8" fmla="*/ 19 w 19"/>
                <a:gd name="T9" fmla="*/ 38 h 3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38">
                  <a:moveTo>
                    <a:pt x="0" y="38"/>
                  </a:moveTo>
                  <a:lnTo>
                    <a:pt x="19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83" name="Freeform 246"/>
            <p:cNvSpPr>
              <a:spLocks/>
            </p:cNvSpPr>
            <p:nvPr/>
          </p:nvSpPr>
          <p:spPr bwMode="auto">
            <a:xfrm>
              <a:off x="2747" y="2648"/>
              <a:ext cx="14" cy="27"/>
            </a:xfrm>
            <a:custGeom>
              <a:avLst/>
              <a:gdLst>
                <a:gd name="T0" fmla="*/ 0 w 20"/>
                <a:gd name="T1" fmla="*/ 18 h 33"/>
                <a:gd name="T2" fmla="*/ 7 w 20"/>
                <a:gd name="T3" fmla="*/ 0 h 33"/>
                <a:gd name="T4" fmla="*/ 0 60000 65536"/>
                <a:gd name="T5" fmla="*/ 0 60000 65536"/>
                <a:gd name="T6" fmla="*/ 0 w 20"/>
                <a:gd name="T7" fmla="*/ 0 h 33"/>
                <a:gd name="T8" fmla="*/ 20 w 20"/>
                <a:gd name="T9" fmla="*/ 33 h 3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33">
                  <a:moveTo>
                    <a:pt x="0" y="33"/>
                  </a:moveTo>
                  <a:lnTo>
                    <a:pt x="20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84" name="Freeform 247"/>
            <p:cNvSpPr>
              <a:spLocks/>
            </p:cNvSpPr>
            <p:nvPr/>
          </p:nvSpPr>
          <p:spPr bwMode="auto">
            <a:xfrm>
              <a:off x="2788" y="2578"/>
              <a:ext cx="14" cy="22"/>
            </a:xfrm>
            <a:custGeom>
              <a:avLst/>
              <a:gdLst>
                <a:gd name="T0" fmla="*/ 0 w 19"/>
                <a:gd name="T1" fmla="*/ 13 h 28"/>
                <a:gd name="T2" fmla="*/ 7 w 19"/>
                <a:gd name="T3" fmla="*/ 0 h 28"/>
                <a:gd name="T4" fmla="*/ 0 60000 65536"/>
                <a:gd name="T5" fmla="*/ 0 60000 65536"/>
                <a:gd name="T6" fmla="*/ 0 w 19"/>
                <a:gd name="T7" fmla="*/ 0 h 28"/>
                <a:gd name="T8" fmla="*/ 19 w 19"/>
                <a:gd name="T9" fmla="*/ 28 h 2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28">
                  <a:moveTo>
                    <a:pt x="0" y="28"/>
                  </a:moveTo>
                  <a:lnTo>
                    <a:pt x="19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85" name="Freeform 248"/>
            <p:cNvSpPr>
              <a:spLocks/>
            </p:cNvSpPr>
            <p:nvPr/>
          </p:nvSpPr>
          <p:spPr bwMode="auto">
            <a:xfrm>
              <a:off x="2817" y="2537"/>
              <a:ext cx="14" cy="19"/>
            </a:xfrm>
            <a:custGeom>
              <a:avLst/>
              <a:gdLst>
                <a:gd name="T0" fmla="*/ 0 w 19"/>
                <a:gd name="T1" fmla="*/ 12 h 24"/>
                <a:gd name="T2" fmla="*/ 7 w 19"/>
                <a:gd name="T3" fmla="*/ 0 h 24"/>
                <a:gd name="T4" fmla="*/ 0 60000 65536"/>
                <a:gd name="T5" fmla="*/ 0 60000 65536"/>
                <a:gd name="T6" fmla="*/ 0 w 19"/>
                <a:gd name="T7" fmla="*/ 0 h 24"/>
                <a:gd name="T8" fmla="*/ 19 w 19"/>
                <a:gd name="T9" fmla="*/ 24 h 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24">
                  <a:moveTo>
                    <a:pt x="0" y="24"/>
                  </a:moveTo>
                  <a:lnTo>
                    <a:pt x="19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86" name="Freeform 249"/>
            <p:cNvSpPr>
              <a:spLocks/>
            </p:cNvSpPr>
            <p:nvPr/>
          </p:nvSpPr>
          <p:spPr bwMode="auto">
            <a:xfrm>
              <a:off x="2886" y="2458"/>
              <a:ext cx="14" cy="15"/>
            </a:xfrm>
            <a:custGeom>
              <a:avLst/>
              <a:gdLst>
                <a:gd name="T0" fmla="*/ 0 w 19"/>
                <a:gd name="T1" fmla="*/ 10 h 18"/>
                <a:gd name="T2" fmla="*/ 7 w 19"/>
                <a:gd name="T3" fmla="*/ 0 h 18"/>
                <a:gd name="T4" fmla="*/ 0 60000 65536"/>
                <a:gd name="T5" fmla="*/ 0 60000 65536"/>
                <a:gd name="T6" fmla="*/ 0 w 19"/>
                <a:gd name="T7" fmla="*/ 0 h 18"/>
                <a:gd name="T8" fmla="*/ 19 w 19"/>
                <a:gd name="T9" fmla="*/ 18 h 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18">
                  <a:moveTo>
                    <a:pt x="0" y="18"/>
                  </a:moveTo>
                  <a:lnTo>
                    <a:pt x="19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87" name="Freeform 250"/>
            <p:cNvSpPr>
              <a:spLocks/>
            </p:cNvSpPr>
            <p:nvPr/>
          </p:nvSpPr>
          <p:spPr bwMode="auto">
            <a:xfrm>
              <a:off x="2914" y="2435"/>
              <a:ext cx="13" cy="11"/>
            </a:xfrm>
            <a:custGeom>
              <a:avLst/>
              <a:gdLst>
                <a:gd name="T0" fmla="*/ 0 w 19"/>
                <a:gd name="T1" fmla="*/ 8 h 13"/>
                <a:gd name="T2" fmla="*/ 6 w 19"/>
                <a:gd name="T3" fmla="*/ 0 h 13"/>
                <a:gd name="T4" fmla="*/ 0 60000 65536"/>
                <a:gd name="T5" fmla="*/ 0 60000 65536"/>
                <a:gd name="T6" fmla="*/ 0 w 19"/>
                <a:gd name="T7" fmla="*/ 0 h 13"/>
                <a:gd name="T8" fmla="*/ 19 w 19"/>
                <a:gd name="T9" fmla="*/ 13 h 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13">
                  <a:moveTo>
                    <a:pt x="0" y="13"/>
                  </a:moveTo>
                  <a:lnTo>
                    <a:pt x="19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88" name="Freeform 251"/>
            <p:cNvSpPr>
              <a:spLocks/>
            </p:cNvSpPr>
            <p:nvPr/>
          </p:nvSpPr>
          <p:spPr bwMode="auto">
            <a:xfrm>
              <a:off x="2941" y="2414"/>
              <a:ext cx="14" cy="10"/>
            </a:xfrm>
            <a:custGeom>
              <a:avLst/>
              <a:gdLst>
                <a:gd name="T0" fmla="*/ 0 w 20"/>
                <a:gd name="T1" fmla="*/ 6 h 13"/>
                <a:gd name="T2" fmla="*/ 7 w 20"/>
                <a:gd name="T3" fmla="*/ 0 h 13"/>
                <a:gd name="T4" fmla="*/ 0 60000 65536"/>
                <a:gd name="T5" fmla="*/ 0 60000 65536"/>
                <a:gd name="T6" fmla="*/ 0 w 20"/>
                <a:gd name="T7" fmla="*/ 0 h 13"/>
                <a:gd name="T8" fmla="*/ 20 w 20"/>
                <a:gd name="T9" fmla="*/ 13 h 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13">
                  <a:moveTo>
                    <a:pt x="0" y="13"/>
                  </a:moveTo>
                  <a:lnTo>
                    <a:pt x="20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89" name="Freeform 252"/>
            <p:cNvSpPr>
              <a:spLocks/>
            </p:cNvSpPr>
            <p:nvPr/>
          </p:nvSpPr>
          <p:spPr bwMode="auto">
            <a:xfrm>
              <a:off x="2970" y="2396"/>
              <a:ext cx="14" cy="8"/>
            </a:xfrm>
            <a:custGeom>
              <a:avLst/>
              <a:gdLst>
                <a:gd name="T0" fmla="*/ 0 w 19"/>
                <a:gd name="T1" fmla="*/ 5 h 10"/>
                <a:gd name="T2" fmla="*/ 7 w 19"/>
                <a:gd name="T3" fmla="*/ 0 h 10"/>
                <a:gd name="T4" fmla="*/ 0 60000 65536"/>
                <a:gd name="T5" fmla="*/ 0 60000 65536"/>
                <a:gd name="T6" fmla="*/ 0 w 19"/>
                <a:gd name="T7" fmla="*/ 0 h 10"/>
                <a:gd name="T8" fmla="*/ 19 w 19"/>
                <a:gd name="T9" fmla="*/ 10 h 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10">
                  <a:moveTo>
                    <a:pt x="0" y="10"/>
                  </a:moveTo>
                  <a:lnTo>
                    <a:pt x="19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90" name="Freeform 253"/>
            <p:cNvSpPr>
              <a:spLocks/>
            </p:cNvSpPr>
            <p:nvPr/>
          </p:nvSpPr>
          <p:spPr bwMode="auto">
            <a:xfrm>
              <a:off x="2997" y="2381"/>
              <a:ext cx="13" cy="6"/>
            </a:xfrm>
            <a:custGeom>
              <a:avLst/>
              <a:gdLst>
                <a:gd name="T0" fmla="*/ 0 w 18"/>
                <a:gd name="T1" fmla="*/ 3 h 8"/>
                <a:gd name="T2" fmla="*/ 7 w 18"/>
                <a:gd name="T3" fmla="*/ 0 h 8"/>
                <a:gd name="T4" fmla="*/ 0 60000 65536"/>
                <a:gd name="T5" fmla="*/ 0 60000 65536"/>
                <a:gd name="T6" fmla="*/ 0 w 18"/>
                <a:gd name="T7" fmla="*/ 0 h 8"/>
                <a:gd name="T8" fmla="*/ 18 w 18"/>
                <a:gd name="T9" fmla="*/ 8 h 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" h="8">
                  <a:moveTo>
                    <a:pt x="0" y="8"/>
                  </a:moveTo>
                  <a:lnTo>
                    <a:pt x="18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91" name="Freeform 254"/>
            <p:cNvSpPr>
              <a:spLocks/>
            </p:cNvSpPr>
            <p:nvPr/>
          </p:nvSpPr>
          <p:spPr bwMode="auto">
            <a:xfrm>
              <a:off x="3067" y="2350"/>
              <a:ext cx="14" cy="5"/>
            </a:xfrm>
            <a:custGeom>
              <a:avLst/>
              <a:gdLst>
                <a:gd name="T0" fmla="*/ 0 w 19"/>
                <a:gd name="T1" fmla="*/ 3 h 7"/>
                <a:gd name="T2" fmla="*/ 7 w 19"/>
                <a:gd name="T3" fmla="*/ 0 h 7"/>
                <a:gd name="T4" fmla="*/ 0 60000 65536"/>
                <a:gd name="T5" fmla="*/ 0 60000 65536"/>
                <a:gd name="T6" fmla="*/ 0 w 19"/>
                <a:gd name="T7" fmla="*/ 0 h 7"/>
                <a:gd name="T8" fmla="*/ 19 w 19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7">
                  <a:moveTo>
                    <a:pt x="0" y="7"/>
                  </a:moveTo>
                  <a:lnTo>
                    <a:pt x="19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92" name="Freeform 255"/>
            <p:cNvSpPr>
              <a:spLocks/>
            </p:cNvSpPr>
            <p:nvPr/>
          </p:nvSpPr>
          <p:spPr bwMode="auto">
            <a:xfrm>
              <a:off x="3122" y="2333"/>
              <a:ext cx="14" cy="5"/>
            </a:xfrm>
            <a:custGeom>
              <a:avLst/>
              <a:gdLst>
                <a:gd name="T0" fmla="*/ 0 w 20"/>
                <a:gd name="T1" fmla="*/ 3 h 6"/>
                <a:gd name="T2" fmla="*/ 7 w 20"/>
                <a:gd name="T3" fmla="*/ 0 h 6"/>
                <a:gd name="T4" fmla="*/ 0 60000 65536"/>
                <a:gd name="T5" fmla="*/ 0 60000 65536"/>
                <a:gd name="T6" fmla="*/ 0 w 20"/>
                <a:gd name="T7" fmla="*/ 0 h 6"/>
                <a:gd name="T8" fmla="*/ 20 w 20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6">
                  <a:moveTo>
                    <a:pt x="0" y="6"/>
                  </a:moveTo>
                  <a:lnTo>
                    <a:pt x="20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93" name="Freeform 256"/>
            <p:cNvSpPr>
              <a:spLocks/>
            </p:cNvSpPr>
            <p:nvPr/>
          </p:nvSpPr>
          <p:spPr bwMode="auto">
            <a:xfrm>
              <a:off x="3150" y="2326"/>
              <a:ext cx="14" cy="5"/>
            </a:xfrm>
            <a:custGeom>
              <a:avLst/>
              <a:gdLst>
                <a:gd name="T0" fmla="*/ 0 w 19"/>
                <a:gd name="T1" fmla="*/ 3 h 6"/>
                <a:gd name="T2" fmla="*/ 7 w 19"/>
                <a:gd name="T3" fmla="*/ 0 h 6"/>
                <a:gd name="T4" fmla="*/ 0 60000 65536"/>
                <a:gd name="T5" fmla="*/ 0 60000 65536"/>
                <a:gd name="T6" fmla="*/ 0 w 19"/>
                <a:gd name="T7" fmla="*/ 0 h 6"/>
                <a:gd name="T8" fmla="*/ 19 w 19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6">
                  <a:moveTo>
                    <a:pt x="0" y="6"/>
                  </a:moveTo>
                  <a:lnTo>
                    <a:pt x="19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94" name="Freeform 257"/>
            <p:cNvSpPr>
              <a:spLocks/>
            </p:cNvSpPr>
            <p:nvPr/>
          </p:nvSpPr>
          <p:spPr bwMode="auto">
            <a:xfrm>
              <a:off x="3178" y="2321"/>
              <a:ext cx="14" cy="2"/>
            </a:xfrm>
            <a:custGeom>
              <a:avLst/>
              <a:gdLst>
                <a:gd name="T0" fmla="*/ 0 w 19"/>
                <a:gd name="T1" fmla="*/ 1 h 3"/>
                <a:gd name="T2" fmla="*/ 7 w 19"/>
                <a:gd name="T3" fmla="*/ 0 h 3"/>
                <a:gd name="T4" fmla="*/ 0 60000 65536"/>
                <a:gd name="T5" fmla="*/ 0 60000 65536"/>
                <a:gd name="T6" fmla="*/ 0 w 19"/>
                <a:gd name="T7" fmla="*/ 0 h 3"/>
                <a:gd name="T8" fmla="*/ 19 w 19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3">
                  <a:moveTo>
                    <a:pt x="0" y="3"/>
                  </a:moveTo>
                  <a:lnTo>
                    <a:pt x="19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95" name="Freeform 258"/>
            <p:cNvSpPr>
              <a:spLocks/>
            </p:cNvSpPr>
            <p:nvPr/>
          </p:nvSpPr>
          <p:spPr bwMode="auto">
            <a:xfrm>
              <a:off x="3206" y="2316"/>
              <a:ext cx="14" cy="3"/>
            </a:xfrm>
            <a:custGeom>
              <a:avLst/>
              <a:gdLst>
                <a:gd name="T0" fmla="*/ 0 w 20"/>
                <a:gd name="T1" fmla="*/ 2 h 4"/>
                <a:gd name="T2" fmla="*/ 7 w 20"/>
                <a:gd name="T3" fmla="*/ 0 h 4"/>
                <a:gd name="T4" fmla="*/ 0 60000 65536"/>
                <a:gd name="T5" fmla="*/ 0 60000 65536"/>
                <a:gd name="T6" fmla="*/ 0 w 20"/>
                <a:gd name="T7" fmla="*/ 0 h 4"/>
                <a:gd name="T8" fmla="*/ 20 w 20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4">
                  <a:moveTo>
                    <a:pt x="0" y="4"/>
                  </a:moveTo>
                  <a:lnTo>
                    <a:pt x="20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96" name="Freeform 259"/>
            <p:cNvSpPr>
              <a:spLocks/>
            </p:cNvSpPr>
            <p:nvPr/>
          </p:nvSpPr>
          <p:spPr bwMode="auto">
            <a:xfrm>
              <a:off x="3234" y="2312"/>
              <a:ext cx="13" cy="2"/>
            </a:xfrm>
            <a:custGeom>
              <a:avLst/>
              <a:gdLst>
                <a:gd name="T0" fmla="*/ 0 w 19"/>
                <a:gd name="T1" fmla="*/ 2 h 2"/>
                <a:gd name="T2" fmla="*/ 6 w 19"/>
                <a:gd name="T3" fmla="*/ 0 h 2"/>
                <a:gd name="T4" fmla="*/ 0 60000 65536"/>
                <a:gd name="T5" fmla="*/ 0 60000 65536"/>
                <a:gd name="T6" fmla="*/ 0 w 19"/>
                <a:gd name="T7" fmla="*/ 0 h 2"/>
                <a:gd name="T8" fmla="*/ 19 w 19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2">
                  <a:moveTo>
                    <a:pt x="0" y="2"/>
                  </a:moveTo>
                  <a:lnTo>
                    <a:pt x="19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97" name="Freeform 260"/>
            <p:cNvSpPr>
              <a:spLocks/>
            </p:cNvSpPr>
            <p:nvPr/>
          </p:nvSpPr>
          <p:spPr bwMode="auto">
            <a:xfrm>
              <a:off x="3260" y="2309"/>
              <a:ext cx="16" cy="2"/>
            </a:xfrm>
            <a:custGeom>
              <a:avLst/>
              <a:gdLst>
                <a:gd name="T0" fmla="*/ 0 w 21"/>
                <a:gd name="T1" fmla="*/ 2 h 2"/>
                <a:gd name="T2" fmla="*/ 9 w 21"/>
                <a:gd name="T3" fmla="*/ 0 h 2"/>
                <a:gd name="T4" fmla="*/ 0 60000 65536"/>
                <a:gd name="T5" fmla="*/ 0 60000 65536"/>
                <a:gd name="T6" fmla="*/ 0 w 21"/>
                <a:gd name="T7" fmla="*/ 0 h 2"/>
                <a:gd name="T8" fmla="*/ 21 w 2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" h="2">
                  <a:moveTo>
                    <a:pt x="0" y="2"/>
                  </a:moveTo>
                  <a:lnTo>
                    <a:pt x="21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98" name="Freeform 261"/>
            <p:cNvSpPr>
              <a:spLocks/>
            </p:cNvSpPr>
            <p:nvPr/>
          </p:nvSpPr>
          <p:spPr bwMode="auto">
            <a:xfrm>
              <a:off x="2857" y="2486"/>
              <a:ext cx="15" cy="15"/>
            </a:xfrm>
            <a:custGeom>
              <a:avLst/>
              <a:gdLst>
                <a:gd name="T0" fmla="*/ 0 w 20"/>
                <a:gd name="T1" fmla="*/ 9 h 19"/>
                <a:gd name="T2" fmla="*/ 8 w 20"/>
                <a:gd name="T3" fmla="*/ 0 h 19"/>
                <a:gd name="T4" fmla="*/ 0 60000 65536"/>
                <a:gd name="T5" fmla="*/ 0 60000 65536"/>
                <a:gd name="T6" fmla="*/ 0 w 20"/>
                <a:gd name="T7" fmla="*/ 0 h 19"/>
                <a:gd name="T8" fmla="*/ 20 w 20"/>
                <a:gd name="T9" fmla="*/ 19 h 1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19">
                  <a:moveTo>
                    <a:pt x="0" y="19"/>
                  </a:moveTo>
                  <a:lnTo>
                    <a:pt x="20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99" name="Freeform 262"/>
            <p:cNvSpPr>
              <a:spLocks/>
            </p:cNvSpPr>
            <p:nvPr/>
          </p:nvSpPr>
          <p:spPr bwMode="auto">
            <a:xfrm>
              <a:off x="3039" y="2361"/>
              <a:ext cx="14" cy="6"/>
            </a:xfrm>
            <a:custGeom>
              <a:avLst/>
              <a:gdLst>
                <a:gd name="T0" fmla="*/ 0 w 19"/>
                <a:gd name="T1" fmla="*/ 3 h 8"/>
                <a:gd name="T2" fmla="*/ 7 w 19"/>
                <a:gd name="T3" fmla="*/ 0 h 8"/>
                <a:gd name="T4" fmla="*/ 0 60000 65536"/>
                <a:gd name="T5" fmla="*/ 0 60000 65536"/>
                <a:gd name="T6" fmla="*/ 0 w 19"/>
                <a:gd name="T7" fmla="*/ 0 h 8"/>
                <a:gd name="T8" fmla="*/ 19 w 19"/>
                <a:gd name="T9" fmla="*/ 8 h 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8">
                  <a:moveTo>
                    <a:pt x="0" y="8"/>
                  </a:moveTo>
                  <a:lnTo>
                    <a:pt x="19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00" name="Freeform 263"/>
            <p:cNvSpPr>
              <a:spLocks/>
            </p:cNvSpPr>
            <p:nvPr/>
          </p:nvSpPr>
          <p:spPr bwMode="auto">
            <a:xfrm>
              <a:off x="2608" y="2992"/>
              <a:ext cx="14" cy="42"/>
            </a:xfrm>
            <a:custGeom>
              <a:avLst/>
              <a:gdLst>
                <a:gd name="T0" fmla="*/ 0 w 19"/>
                <a:gd name="T1" fmla="*/ 26 h 54"/>
                <a:gd name="T2" fmla="*/ 7 w 19"/>
                <a:gd name="T3" fmla="*/ 0 h 54"/>
                <a:gd name="T4" fmla="*/ 0 60000 65536"/>
                <a:gd name="T5" fmla="*/ 0 60000 65536"/>
                <a:gd name="T6" fmla="*/ 0 w 19"/>
                <a:gd name="T7" fmla="*/ 0 h 54"/>
                <a:gd name="T8" fmla="*/ 19 w 19"/>
                <a:gd name="T9" fmla="*/ 54 h 5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54">
                  <a:moveTo>
                    <a:pt x="0" y="54"/>
                  </a:moveTo>
                  <a:lnTo>
                    <a:pt x="19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01" name="Freeform 264"/>
            <p:cNvSpPr>
              <a:spLocks/>
            </p:cNvSpPr>
            <p:nvPr/>
          </p:nvSpPr>
          <p:spPr bwMode="auto">
            <a:xfrm>
              <a:off x="3095" y="2342"/>
              <a:ext cx="13" cy="4"/>
            </a:xfrm>
            <a:custGeom>
              <a:avLst/>
              <a:gdLst>
                <a:gd name="T0" fmla="*/ 0 w 19"/>
                <a:gd name="T1" fmla="*/ 2 h 6"/>
                <a:gd name="T2" fmla="*/ 6 w 19"/>
                <a:gd name="T3" fmla="*/ 0 h 6"/>
                <a:gd name="T4" fmla="*/ 0 60000 65536"/>
                <a:gd name="T5" fmla="*/ 0 60000 65536"/>
                <a:gd name="T6" fmla="*/ 0 w 19"/>
                <a:gd name="T7" fmla="*/ 0 h 6"/>
                <a:gd name="T8" fmla="*/ 19 w 19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6">
                  <a:moveTo>
                    <a:pt x="0" y="6"/>
                  </a:moveTo>
                  <a:lnTo>
                    <a:pt x="19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02" name="Freeform 265"/>
            <p:cNvSpPr>
              <a:spLocks noChangeArrowheads="1"/>
            </p:cNvSpPr>
            <p:nvPr/>
          </p:nvSpPr>
          <p:spPr bwMode="auto">
            <a:xfrm>
              <a:off x="2431" y="3348"/>
              <a:ext cx="75" cy="2"/>
            </a:xfrm>
            <a:custGeom>
              <a:avLst/>
              <a:gdLst>
                <a:gd name="T0" fmla="*/ 0 w 105"/>
                <a:gd name="T1" fmla="*/ 2 h 2"/>
                <a:gd name="T2" fmla="*/ 39 w 105"/>
                <a:gd name="T3" fmla="*/ 0 h 2"/>
                <a:gd name="T4" fmla="*/ 0 60000 65536"/>
                <a:gd name="T5" fmla="*/ 0 60000 65536"/>
                <a:gd name="T6" fmla="*/ 0 w 105"/>
                <a:gd name="T7" fmla="*/ 0 h 2"/>
                <a:gd name="T8" fmla="*/ 105 w 105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5" h="2">
                  <a:moveTo>
                    <a:pt x="0" y="2"/>
                  </a:moveTo>
                  <a:lnTo>
                    <a:pt x="105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03" name="Freeform 266"/>
            <p:cNvSpPr>
              <a:spLocks noChangeArrowheads="1"/>
            </p:cNvSpPr>
            <p:nvPr/>
          </p:nvSpPr>
          <p:spPr bwMode="auto">
            <a:xfrm>
              <a:off x="2390" y="3346"/>
              <a:ext cx="2" cy="0"/>
            </a:xfrm>
            <a:custGeom>
              <a:avLst/>
              <a:gdLst>
                <a:gd name="T0" fmla="*/ 0 w 3"/>
                <a:gd name="T1" fmla="*/ 1 w 3"/>
                <a:gd name="T2" fmla="*/ 1 w 3"/>
                <a:gd name="T3" fmla="*/ 1 w 3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3"/>
                <a:gd name="T9" fmla="*/ 3 w 3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3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04" name="Freeform 267"/>
            <p:cNvSpPr>
              <a:spLocks noChangeArrowheads="1"/>
            </p:cNvSpPr>
            <p:nvPr/>
          </p:nvSpPr>
          <p:spPr bwMode="auto">
            <a:xfrm>
              <a:off x="2392" y="3345"/>
              <a:ext cx="3" cy="1"/>
            </a:xfrm>
            <a:custGeom>
              <a:avLst/>
              <a:gdLst>
                <a:gd name="T0" fmla="*/ 0 w 4"/>
                <a:gd name="T1" fmla="*/ 1 h 1"/>
                <a:gd name="T2" fmla="*/ 1 w 4"/>
                <a:gd name="T3" fmla="*/ 1 h 1"/>
                <a:gd name="T4" fmla="*/ 2 w 4"/>
                <a:gd name="T5" fmla="*/ 0 h 1"/>
                <a:gd name="T6" fmla="*/ 2 w 4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"/>
                <a:gd name="T14" fmla="*/ 4 w 4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">
                  <a:moveTo>
                    <a:pt x="0" y="1"/>
                  </a:move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05" name="Freeform 268"/>
            <p:cNvSpPr>
              <a:spLocks noChangeArrowheads="1"/>
            </p:cNvSpPr>
            <p:nvPr/>
          </p:nvSpPr>
          <p:spPr bwMode="auto">
            <a:xfrm>
              <a:off x="2395" y="3344"/>
              <a:ext cx="3" cy="1"/>
            </a:xfrm>
            <a:custGeom>
              <a:avLst/>
              <a:gdLst>
                <a:gd name="T0" fmla="*/ 0 w 4"/>
                <a:gd name="T1" fmla="*/ 1 h 1"/>
                <a:gd name="T2" fmla="*/ 1 w 4"/>
                <a:gd name="T3" fmla="*/ 1 h 1"/>
                <a:gd name="T4" fmla="*/ 2 w 4"/>
                <a:gd name="T5" fmla="*/ 1 h 1"/>
                <a:gd name="T6" fmla="*/ 2 w 4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"/>
                <a:gd name="T14" fmla="*/ 4 w 4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">
                  <a:moveTo>
                    <a:pt x="0" y="1"/>
                  </a:moveTo>
                  <a:lnTo>
                    <a:pt x="1" y="1"/>
                  </a:lnTo>
                  <a:lnTo>
                    <a:pt x="3" y="1"/>
                  </a:lnTo>
                  <a:lnTo>
                    <a:pt x="4" y="0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06" name="Freeform 269"/>
            <p:cNvSpPr>
              <a:spLocks noChangeArrowheads="1"/>
            </p:cNvSpPr>
            <p:nvPr/>
          </p:nvSpPr>
          <p:spPr bwMode="auto">
            <a:xfrm>
              <a:off x="2398" y="3344"/>
              <a:ext cx="2" cy="0"/>
            </a:xfrm>
            <a:custGeom>
              <a:avLst/>
              <a:gdLst>
                <a:gd name="T0" fmla="*/ 0 w 3"/>
                <a:gd name="T1" fmla="*/ 1 w 3"/>
                <a:gd name="T2" fmla="*/ 1 w 3"/>
                <a:gd name="T3" fmla="*/ 1 w 3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3"/>
                <a:gd name="T9" fmla="*/ 3 w 3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3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07" name="Freeform 270"/>
            <p:cNvSpPr>
              <a:spLocks noChangeArrowheads="1"/>
            </p:cNvSpPr>
            <p:nvPr/>
          </p:nvSpPr>
          <p:spPr bwMode="auto">
            <a:xfrm>
              <a:off x="2400" y="3343"/>
              <a:ext cx="2" cy="1"/>
            </a:xfrm>
            <a:custGeom>
              <a:avLst/>
              <a:gdLst>
                <a:gd name="T0" fmla="*/ 0 w 3"/>
                <a:gd name="T1" fmla="*/ 1 h 1"/>
                <a:gd name="T2" fmla="*/ 1 w 3"/>
                <a:gd name="T3" fmla="*/ 1 h 1"/>
                <a:gd name="T4" fmla="*/ 1 w 3"/>
                <a:gd name="T5" fmla="*/ 1 h 1"/>
                <a:gd name="T6" fmla="*/ 1 w 3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1"/>
                <a:gd name="T14" fmla="*/ 3 w 3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1">
                  <a:moveTo>
                    <a:pt x="0" y="1"/>
                  </a:moveTo>
                  <a:lnTo>
                    <a:pt x="1" y="1"/>
                  </a:lnTo>
                  <a:lnTo>
                    <a:pt x="2" y="1"/>
                  </a:lnTo>
                  <a:lnTo>
                    <a:pt x="3" y="0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08" name="Freeform 271"/>
            <p:cNvSpPr>
              <a:spLocks noChangeArrowheads="1"/>
            </p:cNvSpPr>
            <p:nvPr/>
          </p:nvSpPr>
          <p:spPr bwMode="auto">
            <a:xfrm>
              <a:off x="2402" y="3343"/>
              <a:ext cx="3" cy="0"/>
            </a:xfrm>
            <a:custGeom>
              <a:avLst/>
              <a:gdLst>
                <a:gd name="T0" fmla="*/ 0 w 3"/>
                <a:gd name="T1" fmla="*/ 0 h 1"/>
                <a:gd name="T2" fmla="*/ 1 w 3"/>
                <a:gd name="T3" fmla="*/ 0 h 1"/>
                <a:gd name="T4" fmla="*/ 2 w 3"/>
                <a:gd name="T5" fmla="*/ 0 h 1"/>
                <a:gd name="T6" fmla="*/ 3 w 3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1"/>
                <a:gd name="T14" fmla="*/ 3 w 3"/>
                <a:gd name="T15" fmla="*/ 0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1">
                  <a:moveTo>
                    <a:pt x="0" y="1"/>
                  </a:moveTo>
                  <a:lnTo>
                    <a:pt x="1" y="1"/>
                  </a:lnTo>
                  <a:lnTo>
                    <a:pt x="2" y="1"/>
                  </a:lnTo>
                  <a:lnTo>
                    <a:pt x="3" y="0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09" name="Freeform 272"/>
            <p:cNvSpPr>
              <a:spLocks noChangeArrowheads="1"/>
            </p:cNvSpPr>
            <p:nvPr/>
          </p:nvSpPr>
          <p:spPr bwMode="auto">
            <a:xfrm>
              <a:off x="2405" y="3343"/>
              <a:ext cx="1" cy="0"/>
            </a:xfrm>
            <a:custGeom>
              <a:avLst/>
              <a:gdLst>
                <a:gd name="T0" fmla="*/ 0 w 2"/>
                <a:gd name="T1" fmla="*/ 1 w 2"/>
                <a:gd name="T2" fmla="*/ 1 w 2"/>
                <a:gd name="T3" fmla="*/ 1 w 2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2"/>
                <a:gd name="T9" fmla="*/ 2 w 2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10" name="Freeform 273"/>
            <p:cNvSpPr>
              <a:spLocks noChangeArrowheads="1"/>
            </p:cNvSpPr>
            <p:nvPr/>
          </p:nvSpPr>
          <p:spPr bwMode="auto">
            <a:xfrm>
              <a:off x="2406" y="3341"/>
              <a:ext cx="4" cy="2"/>
            </a:xfrm>
            <a:custGeom>
              <a:avLst/>
              <a:gdLst>
                <a:gd name="T0" fmla="*/ 0 w 5"/>
                <a:gd name="T1" fmla="*/ 2 h 2"/>
                <a:gd name="T2" fmla="*/ 2 w 5"/>
                <a:gd name="T3" fmla="*/ 1 h 2"/>
                <a:gd name="T4" fmla="*/ 2 w 5"/>
                <a:gd name="T5" fmla="*/ 1 h 2"/>
                <a:gd name="T6" fmla="*/ 2 w 5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2"/>
                <a:gd name="T14" fmla="*/ 5 w 5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2">
                  <a:moveTo>
                    <a:pt x="0" y="2"/>
                  </a:moveTo>
                  <a:lnTo>
                    <a:pt x="2" y="1"/>
                  </a:lnTo>
                  <a:lnTo>
                    <a:pt x="4" y="1"/>
                  </a:lnTo>
                  <a:lnTo>
                    <a:pt x="5" y="0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11" name="Freeform 274"/>
            <p:cNvSpPr>
              <a:spLocks noChangeArrowheads="1"/>
            </p:cNvSpPr>
            <p:nvPr/>
          </p:nvSpPr>
          <p:spPr bwMode="auto">
            <a:xfrm>
              <a:off x="2410" y="3339"/>
              <a:ext cx="3" cy="2"/>
            </a:xfrm>
            <a:custGeom>
              <a:avLst/>
              <a:gdLst>
                <a:gd name="T0" fmla="*/ 0 w 5"/>
                <a:gd name="T1" fmla="*/ 2 h 2"/>
                <a:gd name="T2" fmla="*/ 1 w 5"/>
                <a:gd name="T3" fmla="*/ 1 h 2"/>
                <a:gd name="T4" fmla="*/ 1 w 5"/>
                <a:gd name="T5" fmla="*/ 1 h 2"/>
                <a:gd name="T6" fmla="*/ 1 w 5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2"/>
                <a:gd name="T14" fmla="*/ 5 w 5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2">
                  <a:moveTo>
                    <a:pt x="0" y="2"/>
                  </a:moveTo>
                  <a:lnTo>
                    <a:pt x="2" y="1"/>
                  </a:lnTo>
                  <a:lnTo>
                    <a:pt x="3" y="1"/>
                  </a:lnTo>
                  <a:lnTo>
                    <a:pt x="5" y="0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12" name="Freeform 275"/>
            <p:cNvSpPr>
              <a:spLocks noChangeArrowheads="1"/>
            </p:cNvSpPr>
            <p:nvPr/>
          </p:nvSpPr>
          <p:spPr bwMode="auto">
            <a:xfrm>
              <a:off x="2413" y="3337"/>
              <a:ext cx="4" cy="2"/>
            </a:xfrm>
            <a:custGeom>
              <a:avLst/>
              <a:gdLst>
                <a:gd name="T0" fmla="*/ 0 w 5"/>
                <a:gd name="T1" fmla="*/ 1 h 3"/>
                <a:gd name="T2" fmla="*/ 1 w 5"/>
                <a:gd name="T3" fmla="*/ 1 h 3"/>
                <a:gd name="T4" fmla="*/ 2 w 5"/>
                <a:gd name="T5" fmla="*/ 1 h 3"/>
                <a:gd name="T6" fmla="*/ 2 w 5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3"/>
                <a:gd name="T14" fmla="*/ 5 w 5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3">
                  <a:moveTo>
                    <a:pt x="0" y="3"/>
                  </a:moveTo>
                  <a:lnTo>
                    <a:pt x="1" y="2"/>
                  </a:lnTo>
                  <a:lnTo>
                    <a:pt x="3" y="1"/>
                  </a:lnTo>
                  <a:lnTo>
                    <a:pt x="5" y="0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13" name="Freeform 276"/>
            <p:cNvSpPr>
              <a:spLocks noChangeArrowheads="1"/>
            </p:cNvSpPr>
            <p:nvPr/>
          </p:nvSpPr>
          <p:spPr bwMode="auto">
            <a:xfrm>
              <a:off x="2417" y="3335"/>
              <a:ext cx="4" cy="2"/>
            </a:xfrm>
            <a:custGeom>
              <a:avLst/>
              <a:gdLst>
                <a:gd name="T0" fmla="*/ 0 w 6"/>
                <a:gd name="T1" fmla="*/ 1 h 3"/>
                <a:gd name="T2" fmla="*/ 1 w 6"/>
                <a:gd name="T3" fmla="*/ 1 h 3"/>
                <a:gd name="T4" fmla="*/ 1 w 6"/>
                <a:gd name="T5" fmla="*/ 1 h 3"/>
                <a:gd name="T6" fmla="*/ 2 w 6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3"/>
                <a:gd name="T14" fmla="*/ 6 w 6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3">
                  <a:moveTo>
                    <a:pt x="0" y="3"/>
                  </a:moveTo>
                  <a:lnTo>
                    <a:pt x="2" y="2"/>
                  </a:lnTo>
                  <a:lnTo>
                    <a:pt x="4" y="1"/>
                  </a:lnTo>
                  <a:lnTo>
                    <a:pt x="6" y="0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14" name="Freeform 277"/>
            <p:cNvSpPr>
              <a:spLocks noChangeArrowheads="1"/>
            </p:cNvSpPr>
            <p:nvPr/>
          </p:nvSpPr>
          <p:spPr bwMode="auto">
            <a:xfrm>
              <a:off x="2421" y="3331"/>
              <a:ext cx="4" cy="4"/>
            </a:xfrm>
            <a:custGeom>
              <a:avLst/>
              <a:gdLst>
                <a:gd name="T0" fmla="*/ 0 w 5"/>
                <a:gd name="T1" fmla="*/ 2 h 5"/>
                <a:gd name="T2" fmla="*/ 2 w 5"/>
                <a:gd name="T3" fmla="*/ 2 h 5"/>
                <a:gd name="T4" fmla="*/ 2 w 5"/>
                <a:gd name="T5" fmla="*/ 2 h 5"/>
                <a:gd name="T6" fmla="*/ 2 w 5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5"/>
                <a:gd name="T14" fmla="*/ 5 w 5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5">
                  <a:moveTo>
                    <a:pt x="0" y="5"/>
                  </a:move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15" name="Freeform 278"/>
            <p:cNvSpPr>
              <a:spLocks noChangeArrowheads="1"/>
            </p:cNvSpPr>
            <p:nvPr/>
          </p:nvSpPr>
          <p:spPr bwMode="auto">
            <a:xfrm>
              <a:off x="2425" y="3327"/>
              <a:ext cx="4" cy="4"/>
            </a:xfrm>
            <a:custGeom>
              <a:avLst/>
              <a:gdLst>
                <a:gd name="T0" fmla="*/ 0 w 6"/>
                <a:gd name="T1" fmla="*/ 2 h 5"/>
                <a:gd name="T2" fmla="*/ 1 w 6"/>
                <a:gd name="T3" fmla="*/ 2 h 5"/>
                <a:gd name="T4" fmla="*/ 1 w 6"/>
                <a:gd name="T5" fmla="*/ 2 h 5"/>
                <a:gd name="T6" fmla="*/ 2 w 6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5"/>
                <a:gd name="T14" fmla="*/ 6 w 6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5">
                  <a:moveTo>
                    <a:pt x="0" y="5"/>
                  </a:move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16" name="Freeform 279"/>
            <p:cNvSpPr>
              <a:spLocks noChangeArrowheads="1"/>
            </p:cNvSpPr>
            <p:nvPr/>
          </p:nvSpPr>
          <p:spPr bwMode="auto">
            <a:xfrm>
              <a:off x="2429" y="3321"/>
              <a:ext cx="5" cy="6"/>
            </a:xfrm>
            <a:custGeom>
              <a:avLst/>
              <a:gdLst>
                <a:gd name="T0" fmla="*/ 0 w 7"/>
                <a:gd name="T1" fmla="*/ 4 h 7"/>
                <a:gd name="T2" fmla="*/ 1 w 7"/>
                <a:gd name="T3" fmla="*/ 3 h 7"/>
                <a:gd name="T4" fmla="*/ 2 w 7"/>
                <a:gd name="T5" fmla="*/ 3 h 7"/>
                <a:gd name="T6" fmla="*/ 3 w 7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7"/>
                <a:gd name="T14" fmla="*/ 7 w 7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7">
                  <a:moveTo>
                    <a:pt x="0" y="7"/>
                  </a:moveTo>
                  <a:lnTo>
                    <a:pt x="3" y="5"/>
                  </a:lnTo>
                  <a:lnTo>
                    <a:pt x="5" y="3"/>
                  </a:lnTo>
                  <a:lnTo>
                    <a:pt x="7" y="0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17" name="Freeform 280"/>
            <p:cNvSpPr>
              <a:spLocks noChangeArrowheads="1"/>
            </p:cNvSpPr>
            <p:nvPr/>
          </p:nvSpPr>
          <p:spPr bwMode="auto">
            <a:xfrm>
              <a:off x="2434" y="3317"/>
              <a:ext cx="4" cy="4"/>
            </a:xfrm>
            <a:custGeom>
              <a:avLst/>
              <a:gdLst>
                <a:gd name="T0" fmla="*/ 0 w 5"/>
                <a:gd name="T1" fmla="*/ 2 h 5"/>
                <a:gd name="T2" fmla="*/ 2 w 5"/>
                <a:gd name="T3" fmla="*/ 2 h 5"/>
                <a:gd name="T4" fmla="*/ 2 w 5"/>
                <a:gd name="T5" fmla="*/ 2 h 5"/>
                <a:gd name="T6" fmla="*/ 2 w 5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5"/>
                <a:gd name="T14" fmla="*/ 5 w 5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5">
                  <a:moveTo>
                    <a:pt x="0" y="5"/>
                  </a:moveTo>
                  <a:lnTo>
                    <a:pt x="2" y="4"/>
                  </a:lnTo>
                  <a:lnTo>
                    <a:pt x="4" y="2"/>
                  </a:lnTo>
                  <a:lnTo>
                    <a:pt x="5" y="0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18" name="Freeform 281"/>
            <p:cNvSpPr>
              <a:spLocks noChangeArrowheads="1"/>
            </p:cNvSpPr>
            <p:nvPr/>
          </p:nvSpPr>
          <p:spPr bwMode="auto">
            <a:xfrm>
              <a:off x="2438" y="3313"/>
              <a:ext cx="3" cy="4"/>
            </a:xfrm>
            <a:custGeom>
              <a:avLst/>
              <a:gdLst>
                <a:gd name="T0" fmla="*/ 0 w 5"/>
                <a:gd name="T1" fmla="*/ 2 h 5"/>
                <a:gd name="T2" fmla="*/ 1 w 5"/>
                <a:gd name="T3" fmla="*/ 2 h 5"/>
                <a:gd name="T4" fmla="*/ 1 w 5"/>
                <a:gd name="T5" fmla="*/ 2 h 5"/>
                <a:gd name="T6" fmla="*/ 1 w 5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5"/>
                <a:gd name="T14" fmla="*/ 5 w 5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5">
                  <a:moveTo>
                    <a:pt x="0" y="5"/>
                  </a:moveTo>
                  <a:lnTo>
                    <a:pt x="2" y="4"/>
                  </a:lnTo>
                  <a:lnTo>
                    <a:pt x="4" y="2"/>
                  </a:lnTo>
                  <a:lnTo>
                    <a:pt x="5" y="0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19" name="Freeform 282"/>
            <p:cNvSpPr>
              <a:spLocks noChangeArrowheads="1"/>
            </p:cNvSpPr>
            <p:nvPr/>
          </p:nvSpPr>
          <p:spPr bwMode="auto">
            <a:xfrm>
              <a:off x="2441" y="3310"/>
              <a:ext cx="4" cy="3"/>
            </a:xfrm>
            <a:custGeom>
              <a:avLst/>
              <a:gdLst>
                <a:gd name="T0" fmla="*/ 0 w 5"/>
                <a:gd name="T1" fmla="*/ 2 h 4"/>
                <a:gd name="T2" fmla="*/ 2 w 5"/>
                <a:gd name="T3" fmla="*/ 2 h 4"/>
                <a:gd name="T4" fmla="*/ 2 w 5"/>
                <a:gd name="T5" fmla="*/ 1 h 4"/>
                <a:gd name="T6" fmla="*/ 2 w 5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0" y="4"/>
                  </a:moveTo>
                  <a:lnTo>
                    <a:pt x="2" y="2"/>
                  </a:lnTo>
                  <a:lnTo>
                    <a:pt x="4" y="1"/>
                  </a:lnTo>
                  <a:lnTo>
                    <a:pt x="5" y="0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20" name="Freeform 283"/>
            <p:cNvSpPr>
              <a:spLocks noChangeArrowheads="1"/>
            </p:cNvSpPr>
            <p:nvPr/>
          </p:nvSpPr>
          <p:spPr bwMode="auto">
            <a:xfrm>
              <a:off x="2445" y="3308"/>
              <a:ext cx="2" cy="2"/>
            </a:xfrm>
            <a:custGeom>
              <a:avLst/>
              <a:gdLst>
                <a:gd name="T0" fmla="*/ 0 w 3"/>
                <a:gd name="T1" fmla="*/ 1 h 3"/>
                <a:gd name="T2" fmla="*/ 1 w 3"/>
                <a:gd name="T3" fmla="*/ 1 h 3"/>
                <a:gd name="T4" fmla="*/ 1 w 3"/>
                <a:gd name="T5" fmla="*/ 1 h 3"/>
                <a:gd name="T6" fmla="*/ 1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1" y="2"/>
                  </a:lnTo>
                  <a:lnTo>
                    <a:pt x="2" y="1"/>
                  </a:lnTo>
                  <a:lnTo>
                    <a:pt x="3" y="0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21" name="Freeform 284"/>
            <p:cNvSpPr>
              <a:spLocks noChangeArrowheads="1"/>
            </p:cNvSpPr>
            <p:nvPr/>
          </p:nvSpPr>
          <p:spPr bwMode="auto">
            <a:xfrm>
              <a:off x="2447" y="3305"/>
              <a:ext cx="2" cy="3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2 h 3"/>
                <a:gd name="T4" fmla="*/ 1 w 3"/>
                <a:gd name="T5" fmla="*/ 1 h 3"/>
                <a:gd name="T6" fmla="*/ 1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1" y="2"/>
                  </a:lnTo>
                  <a:lnTo>
                    <a:pt x="2" y="1"/>
                  </a:lnTo>
                  <a:lnTo>
                    <a:pt x="3" y="0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22" name="Freeform 285"/>
            <p:cNvSpPr>
              <a:spLocks noChangeArrowheads="1"/>
            </p:cNvSpPr>
            <p:nvPr/>
          </p:nvSpPr>
          <p:spPr bwMode="auto">
            <a:xfrm>
              <a:off x="2449" y="3304"/>
              <a:ext cx="2" cy="1"/>
            </a:xfrm>
            <a:custGeom>
              <a:avLst/>
              <a:gdLst>
                <a:gd name="T0" fmla="*/ 0 w 3"/>
                <a:gd name="T1" fmla="*/ 1 h 2"/>
                <a:gd name="T2" fmla="*/ 1 w 3"/>
                <a:gd name="T3" fmla="*/ 1 h 2"/>
                <a:gd name="T4" fmla="*/ 1 w 3"/>
                <a:gd name="T5" fmla="*/ 0 h 2"/>
                <a:gd name="T6" fmla="*/ 1 w 3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0" y="2"/>
                  </a:move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23" name="Freeform 286"/>
            <p:cNvSpPr>
              <a:spLocks noChangeArrowheads="1"/>
            </p:cNvSpPr>
            <p:nvPr/>
          </p:nvSpPr>
          <p:spPr bwMode="auto">
            <a:xfrm>
              <a:off x="2451" y="3302"/>
              <a:ext cx="3" cy="2"/>
            </a:xfrm>
            <a:custGeom>
              <a:avLst/>
              <a:gdLst>
                <a:gd name="T0" fmla="*/ 0 w 3"/>
                <a:gd name="T1" fmla="*/ 2 h 2"/>
                <a:gd name="T2" fmla="*/ 1 w 3"/>
                <a:gd name="T3" fmla="*/ 1 h 2"/>
                <a:gd name="T4" fmla="*/ 2 w 3"/>
                <a:gd name="T5" fmla="*/ 0 h 2"/>
                <a:gd name="T6" fmla="*/ 3 w 3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0" y="2"/>
                  </a:move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24" name="Freeform 287"/>
            <p:cNvSpPr>
              <a:spLocks noChangeArrowheads="1"/>
            </p:cNvSpPr>
            <p:nvPr/>
          </p:nvSpPr>
          <p:spPr bwMode="auto">
            <a:xfrm>
              <a:off x="2454" y="3301"/>
              <a:ext cx="2" cy="1"/>
            </a:xfrm>
            <a:custGeom>
              <a:avLst/>
              <a:gdLst>
                <a:gd name="T0" fmla="*/ 0 w 3"/>
                <a:gd name="T1" fmla="*/ 1 h 2"/>
                <a:gd name="T2" fmla="*/ 1 w 3"/>
                <a:gd name="T3" fmla="*/ 1 h 2"/>
                <a:gd name="T4" fmla="*/ 1 w 3"/>
                <a:gd name="T5" fmla="*/ 0 h 2"/>
                <a:gd name="T6" fmla="*/ 1 w 3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0" y="2"/>
                  </a:move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25" name="Freeform 288"/>
            <p:cNvSpPr>
              <a:spLocks noChangeArrowheads="1"/>
            </p:cNvSpPr>
            <p:nvPr/>
          </p:nvSpPr>
          <p:spPr bwMode="auto">
            <a:xfrm>
              <a:off x="2456" y="3300"/>
              <a:ext cx="2" cy="1"/>
            </a:xfrm>
            <a:custGeom>
              <a:avLst/>
              <a:gdLst>
                <a:gd name="T0" fmla="*/ 0 w 3"/>
                <a:gd name="T1" fmla="*/ 1 h 1"/>
                <a:gd name="T2" fmla="*/ 1 w 3"/>
                <a:gd name="T3" fmla="*/ 0 h 1"/>
                <a:gd name="T4" fmla="*/ 1 w 3"/>
                <a:gd name="T5" fmla="*/ 0 h 1"/>
                <a:gd name="T6" fmla="*/ 1 w 3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1"/>
                <a:gd name="T14" fmla="*/ 3 w 3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1">
                  <a:moveTo>
                    <a:pt x="0" y="1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26" name="Freeform 289"/>
            <p:cNvSpPr>
              <a:spLocks noChangeArrowheads="1"/>
            </p:cNvSpPr>
            <p:nvPr/>
          </p:nvSpPr>
          <p:spPr bwMode="auto">
            <a:xfrm>
              <a:off x="2458" y="3298"/>
              <a:ext cx="2" cy="2"/>
            </a:xfrm>
            <a:custGeom>
              <a:avLst/>
              <a:gdLst>
                <a:gd name="T0" fmla="*/ 0 w 3"/>
                <a:gd name="T1" fmla="*/ 2 h 2"/>
                <a:gd name="T2" fmla="*/ 1 w 3"/>
                <a:gd name="T3" fmla="*/ 1 h 2"/>
                <a:gd name="T4" fmla="*/ 1 w 3"/>
                <a:gd name="T5" fmla="*/ 1 h 2"/>
                <a:gd name="T6" fmla="*/ 1 w 3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0" y="2"/>
                  </a:moveTo>
                  <a:lnTo>
                    <a:pt x="1" y="1"/>
                  </a:lnTo>
                  <a:lnTo>
                    <a:pt x="2" y="1"/>
                  </a:lnTo>
                  <a:lnTo>
                    <a:pt x="3" y="0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27" name="Freeform 290"/>
            <p:cNvSpPr>
              <a:spLocks noChangeArrowheads="1"/>
            </p:cNvSpPr>
            <p:nvPr/>
          </p:nvSpPr>
          <p:spPr bwMode="auto">
            <a:xfrm>
              <a:off x="2460" y="3298"/>
              <a:ext cx="2" cy="0"/>
            </a:xfrm>
            <a:custGeom>
              <a:avLst/>
              <a:gdLst>
                <a:gd name="T0" fmla="*/ 0 w 3"/>
                <a:gd name="T1" fmla="*/ 1 w 3"/>
                <a:gd name="T2" fmla="*/ 1 w 3"/>
                <a:gd name="T3" fmla="*/ 1 w 3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3"/>
                <a:gd name="T9" fmla="*/ 3 w 3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3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28" name="Freeform 291"/>
            <p:cNvSpPr>
              <a:spLocks noChangeArrowheads="1"/>
            </p:cNvSpPr>
            <p:nvPr/>
          </p:nvSpPr>
          <p:spPr bwMode="auto">
            <a:xfrm>
              <a:off x="2462" y="3297"/>
              <a:ext cx="2" cy="1"/>
            </a:xfrm>
            <a:custGeom>
              <a:avLst/>
              <a:gdLst>
                <a:gd name="T0" fmla="*/ 0 w 3"/>
                <a:gd name="T1" fmla="*/ 1 h 1"/>
                <a:gd name="T2" fmla="*/ 1 w 3"/>
                <a:gd name="T3" fmla="*/ 0 h 1"/>
                <a:gd name="T4" fmla="*/ 1 w 3"/>
                <a:gd name="T5" fmla="*/ 0 h 1"/>
                <a:gd name="T6" fmla="*/ 1 w 3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1"/>
                <a:gd name="T14" fmla="*/ 3 w 3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1">
                  <a:moveTo>
                    <a:pt x="0" y="1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29" name="Freeform 292"/>
            <p:cNvSpPr>
              <a:spLocks noChangeArrowheads="1"/>
            </p:cNvSpPr>
            <p:nvPr/>
          </p:nvSpPr>
          <p:spPr bwMode="auto">
            <a:xfrm>
              <a:off x="2464" y="3297"/>
              <a:ext cx="2" cy="0"/>
            </a:xfrm>
            <a:custGeom>
              <a:avLst/>
              <a:gdLst>
                <a:gd name="T0" fmla="*/ 0 w 2"/>
                <a:gd name="T1" fmla="*/ 1 w 2"/>
                <a:gd name="T2" fmla="*/ 2 w 2"/>
                <a:gd name="T3" fmla="*/ 2 w 2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2"/>
                <a:gd name="T9" fmla="*/ 2 w 2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30" name="Freeform 293"/>
            <p:cNvSpPr>
              <a:spLocks noChangeArrowheads="1"/>
            </p:cNvSpPr>
            <p:nvPr/>
          </p:nvSpPr>
          <p:spPr bwMode="auto">
            <a:xfrm>
              <a:off x="2466" y="3297"/>
              <a:ext cx="3" cy="1"/>
            </a:xfrm>
            <a:custGeom>
              <a:avLst/>
              <a:gdLst>
                <a:gd name="T0" fmla="*/ 0 w 4"/>
                <a:gd name="T1" fmla="*/ 0 h 1"/>
                <a:gd name="T2" fmla="*/ 1 w 4"/>
                <a:gd name="T3" fmla="*/ 0 h 1"/>
                <a:gd name="T4" fmla="*/ 2 w 4"/>
                <a:gd name="T5" fmla="*/ 1 h 1"/>
                <a:gd name="T6" fmla="*/ 2 w 4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"/>
                <a:gd name="T14" fmla="*/ 4 w 4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">
                  <a:moveTo>
                    <a:pt x="0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4" y="1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31" name="Freeform 294"/>
            <p:cNvSpPr>
              <a:spLocks noChangeArrowheads="1"/>
            </p:cNvSpPr>
            <p:nvPr/>
          </p:nvSpPr>
          <p:spPr bwMode="auto">
            <a:xfrm>
              <a:off x="2469" y="3298"/>
              <a:ext cx="3" cy="1"/>
            </a:xfrm>
            <a:custGeom>
              <a:avLst/>
              <a:gdLst>
                <a:gd name="T0" fmla="*/ 0 w 4"/>
                <a:gd name="T1" fmla="*/ 0 h 1"/>
                <a:gd name="T2" fmla="*/ 1 w 4"/>
                <a:gd name="T3" fmla="*/ 0 h 1"/>
                <a:gd name="T4" fmla="*/ 2 w 4"/>
                <a:gd name="T5" fmla="*/ 0 h 1"/>
                <a:gd name="T6" fmla="*/ 2 w 4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"/>
                <a:gd name="T14" fmla="*/ 4 w 4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4" y="1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32" name="Freeform 295"/>
            <p:cNvSpPr>
              <a:spLocks noChangeArrowheads="1"/>
            </p:cNvSpPr>
            <p:nvPr/>
          </p:nvSpPr>
          <p:spPr bwMode="auto">
            <a:xfrm>
              <a:off x="2472" y="3299"/>
              <a:ext cx="2" cy="2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0 h 2"/>
                <a:gd name="T4" fmla="*/ 1 w 3"/>
                <a:gd name="T5" fmla="*/ 1 h 2"/>
                <a:gd name="T6" fmla="*/ 1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0" y="0"/>
                  </a:move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33" name="Freeform 296"/>
            <p:cNvSpPr>
              <a:spLocks noChangeArrowheads="1"/>
            </p:cNvSpPr>
            <p:nvPr/>
          </p:nvSpPr>
          <p:spPr bwMode="auto">
            <a:xfrm>
              <a:off x="2474" y="3301"/>
              <a:ext cx="2" cy="0"/>
            </a:xfrm>
            <a:custGeom>
              <a:avLst/>
              <a:gdLst>
                <a:gd name="T0" fmla="*/ 0 w 3"/>
                <a:gd name="T1" fmla="*/ 0 h 1"/>
                <a:gd name="T2" fmla="*/ 1 w 3"/>
                <a:gd name="T3" fmla="*/ 0 h 1"/>
                <a:gd name="T4" fmla="*/ 1 w 3"/>
                <a:gd name="T5" fmla="*/ 0 h 1"/>
                <a:gd name="T6" fmla="*/ 1 w 3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1"/>
                <a:gd name="T14" fmla="*/ 3 w 3"/>
                <a:gd name="T15" fmla="*/ 0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1">
                  <a:moveTo>
                    <a:pt x="0" y="0"/>
                  </a:moveTo>
                  <a:lnTo>
                    <a:pt x="1" y="0"/>
                  </a:lnTo>
                  <a:lnTo>
                    <a:pt x="2" y="1"/>
                  </a:lnTo>
                  <a:lnTo>
                    <a:pt x="3" y="1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34" name="Freeform 297"/>
            <p:cNvSpPr>
              <a:spLocks noChangeArrowheads="1"/>
            </p:cNvSpPr>
            <p:nvPr/>
          </p:nvSpPr>
          <p:spPr bwMode="auto">
            <a:xfrm>
              <a:off x="2476" y="3301"/>
              <a:ext cx="3" cy="3"/>
            </a:xfrm>
            <a:custGeom>
              <a:avLst/>
              <a:gdLst>
                <a:gd name="T0" fmla="*/ 0 w 4"/>
                <a:gd name="T1" fmla="*/ 0 h 3"/>
                <a:gd name="T2" fmla="*/ 1 w 4"/>
                <a:gd name="T3" fmla="*/ 1 h 3"/>
                <a:gd name="T4" fmla="*/ 2 w 4"/>
                <a:gd name="T5" fmla="*/ 2 h 3"/>
                <a:gd name="T6" fmla="*/ 2 w 4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3"/>
                <a:gd name="T14" fmla="*/ 4 w 4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3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35" name="Freeform 298"/>
            <p:cNvSpPr>
              <a:spLocks noChangeArrowheads="1"/>
            </p:cNvSpPr>
            <p:nvPr/>
          </p:nvSpPr>
          <p:spPr bwMode="auto">
            <a:xfrm>
              <a:off x="2479" y="3304"/>
              <a:ext cx="3" cy="3"/>
            </a:xfrm>
            <a:custGeom>
              <a:avLst/>
              <a:gdLst>
                <a:gd name="T0" fmla="*/ 0 w 4"/>
                <a:gd name="T1" fmla="*/ 0 h 4"/>
                <a:gd name="T2" fmla="*/ 1 w 4"/>
                <a:gd name="T3" fmla="*/ 1 h 4"/>
                <a:gd name="T4" fmla="*/ 2 w 4"/>
                <a:gd name="T5" fmla="*/ 2 h 4"/>
                <a:gd name="T6" fmla="*/ 2 w 4"/>
                <a:gd name="T7" fmla="*/ 2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4"/>
                <a:gd name="T14" fmla="*/ 4 w 4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4">
                  <a:moveTo>
                    <a:pt x="0" y="0"/>
                  </a:moveTo>
                  <a:lnTo>
                    <a:pt x="1" y="1"/>
                  </a:lnTo>
                  <a:lnTo>
                    <a:pt x="3" y="2"/>
                  </a:lnTo>
                  <a:lnTo>
                    <a:pt x="4" y="4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36" name="Freeform 299"/>
            <p:cNvSpPr>
              <a:spLocks noChangeArrowheads="1"/>
            </p:cNvSpPr>
            <p:nvPr/>
          </p:nvSpPr>
          <p:spPr bwMode="auto">
            <a:xfrm>
              <a:off x="2482" y="3307"/>
              <a:ext cx="3" cy="4"/>
            </a:xfrm>
            <a:custGeom>
              <a:avLst/>
              <a:gdLst>
                <a:gd name="T0" fmla="*/ 0 w 5"/>
                <a:gd name="T1" fmla="*/ 0 h 5"/>
                <a:gd name="T2" fmla="*/ 1 w 5"/>
                <a:gd name="T3" fmla="*/ 1 h 5"/>
                <a:gd name="T4" fmla="*/ 1 w 5"/>
                <a:gd name="T5" fmla="*/ 2 h 5"/>
                <a:gd name="T6" fmla="*/ 1 w 5"/>
                <a:gd name="T7" fmla="*/ 2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5"/>
                <a:gd name="T14" fmla="*/ 5 w 5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5">
                  <a:moveTo>
                    <a:pt x="0" y="0"/>
                  </a:moveTo>
                  <a:lnTo>
                    <a:pt x="2" y="1"/>
                  </a:lnTo>
                  <a:lnTo>
                    <a:pt x="3" y="3"/>
                  </a:lnTo>
                  <a:lnTo>
                    <a:pt x="5" y="5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37" name="Freeform 300"/>
            <p:cNvSpPr>
              <a:spLocks noChangeArrowheads="1"/>
            </p:cNvSpPr>
            <p:nvPr/>
          </p:nvSpPr>
          <p:spPr bwMode="auto">
            <a:xfrm>
              <a:off x="2485" y="3311"/>
              <a:ext cx="5" cy="5"/>
            </a:xfrm>
            <a:custGeom>
              <a:avLst/>
              <a:gdLst>
                <a:gd name="T0" fmla="*/ 0 w 7"/>
                <a:gd name="T1" fmla="*/ 0 h 6"/>
                <a:gd name="T2" fmla="*/ 1 w 7"/>
                <a:gd name="T3" fmla="*/ 1 h 6"/>
                <a:gd name="T4" fmla="*/ 2 w 7"/>
                <a:gd name="T5" fmla="*/ 3 h 6"/>
                <a:gd name="T6" fmla="*/ 3 w 7"/>
                <a:gd name="T7" fmla="*/ 3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6"/>
                <a:gd name="T14" fmla="*/ 7 w 7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6">
                  <a:moveTo>
                    <a:pt x="0" y="0"/>
                  </a:moveTo>
                  <a:lnTo>
                    <a:pt x="2" y="1"/>
                  </a:lnTo>
                  <a:lnTo>
                    <a:pt x="5" y="4"/>
                  </a:lnTo>
                  <a:lnTo>
                    <a:pt x="7" y="6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38" name="Freeform 301"/>
            <p:cNvSpPr>
              <a:spLocks noChangeArrowheads="1"/>
            </p:cNvSpPr>
            <p:nvPr/>
          </p:nvSpPr>
          <p:spPr bwMode="auto">
            <a:xfrm>
              <a:off x="2490" y="3316"/>
              <a:ext cx="5" cy="4"/>
            </a:xfrm>
            <a:custGeom>
              <a:avLst/>
              <a:gdLst>
                <a:gd name="T0" fmla="*/ 0 w 6"/>
                <a:gd name="T1" fmla="*/ 0 h 6"/>
                <a:gd name="T2" fmla="*/ 2 w 6"/>
                <a:gd name="T3" fmla="*/ 1 h 6"/>
                <a:gd name="T4" fmla="*/ 3 w 6"/>
                <a:gd name="T5" fmla="*/ 1 h 6"/>
                <a:gd name="T6" fmla="*/ 3 w 6"/>
                <a:gd name="T7" fmla="*/ 2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0" y="0"/>
                  </a:moveTo>
                  <a:lnTo>
                    <a:pt x="2" y="2"/>
                  </a:lnTo>
                  <a:lnTo>
                    <a:pt x="4" y="4"/>
                  </a:lnTo>
                  <a:lnTo>
                    <a:pt x="6" y="6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39" name="Freeform 302"/>
            <p:cNvSpPr>
              <a:spLocks noChangeArrowheads="1"/>
            </p:cNvSpPr>
            <p:nvPr/>
          </p:nvSpPr>
          <p:spPr bwMode="auto">
            <a:xfrm>
              <a:off x="2495" y="3320"/>
              <a:ext cx="3" cy="4"/>
            </a:xfrm>
            <a:custGeom>
              <a:avLst/>
              <a:gdLst>
                <a:gd name="T0" fmla="*/ 0 w 4"/>
                <a:gd name="T1" fmla="*/ 0 h 4"/>
                <a:gd name="T2" fmla="*/ 1 w 4"/>
                <a:gd name="T3" fmla="*/ 1 h 4"/>
                <a:gd name="T4" fmla="*/ 2 w 4"/>
                <a:gd name="T5" fmla="*/ 3 h 4"/>
                <a:gd name="T6" fmla="*/ 2 w 4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4"/>
                <a:gd name="T14" fmla="*/ 4 w 4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4">
                  <a:moveTo>
                    <a:pt x="0" y="0"/>
                  </a:moveTo>
                  <a:lnTo>
                    <a:pt x="1" y="1"/>
                  </a:lnTo>
                  <a:lnTo>
                    <a:pt x="3" y="3"/>
                  </a:lnTo>
                  <a:lnTo>
                    <a:pt x="4" y="4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40" name="Freeform 303"/>
            <p:cNvSpPr>
              <a:spLocks noChangeArrowheads="1"/>
            </p:cNvSpPr>
            <p:nvPr/>
          </p:nvSpPr>
          <p:spPr bwMode="auto">
            <a:xfrm>
              <a:off x="2498" y="3324"/>
              <a:ext cx="2" cy="3"/>
            </a:xfrm>
            <a:custGeom>
              <a:avLst/>
              <a:gdLst>
                <a:gd name="T0" fmla="*/ 0 w 4"/>
                <a:gd name="T1" fmla="*/ 0 h 4"/>
                <a:gd name="T2" fmla="*/ 1 w 4"/>
                <a:gd name="T3" fmla="*/ 2 h 4"/>
                <a:gd name="T4" fmla="*/ 1 w 4"/>
                <a:gd name="T5" fmla="*/ 2 h 4"/>
                <a:gd name="T6" fmla="*/ 1 w 4"/>
                <a:gd name="T7" fmla="*/ 2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4"/>
                <a:gd name="T14" fmla="*/ 4 w 4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4">
                  <a:moveTo>
                    <a:pt x="0" y="0"/>
                  </a:moveTo>
                  <a:lnTo>
                    <a:pt x="1" y="2"/>
                  </a:lnTo>
                  <a:lnTo>
                    <a:pt x="3" y="3"/>
                  </a:lnTo>
                  <a:lnTo>
                    <a:pt x="4" y="4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41" name="Freeform 304"/>
            <p:cNvSpPr>
              <a:spLocks noChangeArrowheads="1"/>
            </p:cNvSpPr>
            <p:nvPr/>
          </p:nvSpPr>
          <p:spPr bwMode="auto">
            <a:xfrm>
              <a:off x="2500" y="3327"/>
              <a:ext cx="5" cy="4"/>
            </a:xfrm>
            <a:custGeom>
              <a:avLst/>
              <a:gdLst>
                <a:gd name="T0" fmla="*/ 0 w 6"/>
                <a:gd name="T1" fmla="*/ 0 h 5"/>
                <a:gd name="T2" fmla="*/ 2 w 6"/>
                <a:gd name="T3" fmla="*/ 2 h 5"/>
                <a:gd name="T4" fmla="*/ 3 w 6"/>
                <a:gd name="T5" fmla="*/ 2 h 5"/>
                <a:gd name="T6" fmla="*/ 3 w 6"/>
                <a:gd name="T7" fmla="*/ 2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5"/>
                <a:gd name="T14" fmla="*/ 6 w 6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5">
                  <a:moveTo>
                    <a:pt x="0" y="0"/>
                  </a:moveTo>
                  <a:lnTo>
                    <a:pt x="2" y="2"/>
                  </a:lnTo>
                  <a:lnTo>
                    <a:pt x="4" y="3"/>
                  </a:lnTo>
                  <a:lnTo>
                    <a:pt x="6" y="5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42" name="Freeform 305"/>
            <p:cNvSpPr>
              <a:spLocks noChangeArrowheads="1"/>
            </p:cNvSpPr>
            <p:nvPr/>
          </p:nvSpPr>
          <p:spPr bwMode="auto">
            <a:xfrm>
              <a:off x="2505" y="3331"/>
              <a:ext cx="3" cy="3"/>
            </a:xfrm>
            <a:custGeom>
              <a:avLst/>
              <a:gdLst>
                <a:gd name="T0" fmla="*/ 0 w 4"/>
                <a:gd name="T1" fmla="*/ 0 h 4"/>
                <a:gd name="T2" fmla="*/ 2 w 4"/>
                <a:gd name="T3" fmla="*/ 1 h 4"/>
                <a:gd name="T4" fmla="*/ 2 w 4"/>
                <a:gd name="T5" fmla="*/ 2 h 4"/>
                <a:gd name="T6" fmla="*/ 2 w 4"/>
                <a:gd name="T7" fmla="*/ 2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4"/>
                <a:gd name="T14" fmla="*/ 4 w 4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4">
                  <a:moveTo>
                    <a:pt x="0" y="0"/>
                  </a:moveTo>
                  <a:lnTo>
                    <a:pt x="2" y="1"/>
                  </a:lnTo>
                  <a:lnTo>
                    <a:pt x="3" y="3"/>
                  </a:lnTo>
                  <a:lnTo>
                    <a:pt x="4" y="4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43" name="Freeform 306"/>
            <p:cNvSpPr>
              <a:spLocks noChangeArrowheads="1"/>
            </p:cNvSpPr>
            <p:nvPr/>
          </p:nvSpPr>
          <p:spPr bwMode="auto">
            <a:xfrm>
              <a:off x="2508" y="3334"/>
              <a:ext cx="3" cy="2"/>
            </a:xfrm>
            <a:custGeom>
              <a:avLst/>
              <a:gdLst>
                <a:gd name="T0" fmla="*/ 0 w 4"/>
                <a:gd name="T1" fmla="*/ 0 h 2"/>
                <a:gd name="T2" fmla="*/ 2 w 4"/>
                <a:gd name="T3" fmla="*/ 1 h 2"/>
                <a:gd name="T4" fmla="*/ 2 w 4"/>
                <a:gd name="T5" fmla="*/ 1 h 2"/>
                <a:gd name="T6" fmla="*/ 2 w 4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2"/>
                <a:gd name="T14" fmla="*/ 4 w 4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2">
                  <a:moveTo>
                    <a:pt x="0" y="0"/>
                  </a:moveTo>
                  <a:lnTo>
                    <a:pt x="2" y="1"/>
                  </a:lnTo>
                  <a:lnTo>
                    <a:pt x="3" y="1"/>
                  </a:lnTo>
                  <a:lnTo>
                    <a:pt x="4" y="2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44" name="Freeform 307"/>
            <p:cNvSpPr>
              <a:spLocks noChangeArrowheads="1"/>
            </p:cNvSpPr>
            <p:nvPr/>
          </p:nvSpPr>
          <p:spPr bwMode="auto">
            <a:xfrm>
              <a:off x="2511" y="3336"/>
              <a:ext cx="4" cy="3"/>
            </a:xfrm>
            <a:custGeom>
              <a:avLst/>
              <a:gdLst>
                <a:gd name="T0" fmla="*/ 0 w 6"/>
                <a:gd name="T1" fmla="*/ 0 h 4"/>
                <a:gd name="T2" fmla="*/ 1 w 6"/>
                <a:gd name="T3" fmla="*/ 1 h 4"/>
                <a:gd name="T4" fmla="*/ 1 w 6"/>
                <a:gd name="T5" fmla="*/ 2 h 4"/>
                <a:gd name="T6" fmla="*/ 2 w 6"/>
                <a:gd name="T7" fmla="*/ 2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4"/>
                <a:gd name="T14" fmla="*/ 6 w 6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4">
                  <a:moveTo>
                    <a:pt x="0" y="0"/>
                  </a:moveTo>
                  <a:lnTo>
                    <a:pt x="2" y="1"/>
                  </a:lnTo>
                  <a:lnTo>
                    <a:pt x="4" y="2"/>
                  </a:lnTo>
                  <a:lnTo>
                    <a:pt x="6" y="4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45" name="Freeform 308"/>
            <p:cNvSpPr>
              <a:spLocks noChangeArrowheads="1"/>
            </p:cNvSpPr>
            <p:nvPr/>
          </p:nvSpPr>
          <p:spPr bwMode="auto">
            <a:xfrm>
              <a:off x="2515" y="3339"/>
              <a:ext cx="1" cy="0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1 w 2"/>
                <a:gd name="T5" fmla="*/ 0 h 1"/>
                <a:gd name="T6" fmla="*/ 1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0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1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46" name="Freeform 309"/>
            <p:cNvSpPr>
              <a:spLocks noChangeArrowheads="1"/>
            </p:cNvSpPr>
            <p:nvPr/>
          </p:nvSpPr>
          <p:spPr bwMode="auto">
            <a:xfrm>
              <a:off x="2516" y="3339"/>
              <a:ext cx="5" cy="2"/>
            </a:xfrm>
            <a:custGeom>
              <a:avLst/>
              <a:gdLst>
                <a:gd name="T0" fmla="*/ 0 w 6"/>
                <a:gd name="T1" fmla="*/ 0 h 2"/>
                <a:gd name="T2" fmla="*/ 2 w 6"/>
                <a:gd name="T3" fmla="*/ 1 h 2"/>
                <a:gd name="T4" fmla="*/ 3 w 6"/>
                <a:gd name="T5" fmla="*/ 1 h 2"/>
                <a:gd name="T6" fmla="*/ 3 w 6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2"/>
                <a:gd name="T14" fmla="*/ 6 w 6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2">
                  <a:moveTo>
                    <a:pt x="0" y="0"/>
                  </a:moveTo>
                  <a:lnTo>
                    <a:pt x="2" y="1"/>
                  </a:lnTo>
                  <a:lnTo>
                    <a:pt x="4" y="1"/>
                  </a:lnTo>
                  <a:lnTo>
                    <a:pt x="6" y="2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47" name="Freeform 310"/>
            <p:cNvSpPr>
              <a:spLocks noChangeArrowheads="1"/>
            </p:cNvSpPr>
            <p:nvPr/>
          </p:nvSpPr>
          <p:spPr bwMode="auto">
            <a:xfrm>
              <a:off x="2521" y="3341"/>
              <a:ext cx="4" cy="2"/>
            </a:xfrm>
            <a:custGeom>
              <a:avLst/>
              <a:gdLst>
                <a:gd name="T0" fmla="*/ 0 w 6"/>
                <a:gd name="T1" fmla="*/ 0 h 2"/>
                <a:gd name="T2" fmla="*/ 1 w 6"/>
                <a:gd name="T3" fmla="*/ 1 h 2"/>
                <a:gd name="T4" fmla="*/ 1 w 6"/>
                <a:gd name="T5" fmla="*/ 1 h 2"/>
                <a:gd name="T6" fmla="*/ 2 w 6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2"/>
                <a:gd name="T14" fmla="*/ 6 w 6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2">
                  <a:moveTo>
                    <a:pt x="0" y="0"/>
                  </a:moveTo>
                  <a:lnTo>
                    <a:pt x="2" y="1"/>
                  </a:lnTo>
                  <a:lnTo>
                    <a:pt x="4" y="1"/>
                  </a:lnTo>
                  <a:lnTo>
                    <a:pt x="6" y="2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48" name="Freeform 311"/>
            <p:cNvSpPr>
              <a:spLocks noChangeArrowheads="1"/>
            </p:cNvSpPr>
            <p:nvPr/>
          </p:nvSpPr>
          <p:spPr bwMode="auto">
            <a:xfrm>
              <a:off x="2525" y="3343"/>
              <a:ext cx="4" cy="0"/>
            </a:xfrm>
            <a:custGeom>
              <a:avLst/>
              <a:gdLst>
                <a:gd name="T0" fmla="*/ 0 w 5"/>
                <a:gd name="T1" fmla="*/ 0 h 1"/>
                <a:gd name="T2" fmla="*/ 1 w 5"/>
                <a:gd name="T3" fmla="*/ 0 h 1"/>
                <a:gd name="T4" fmla="*/ 2 w 5"/>
                <a:gd name="T5" fmla="*/ 0 h 1"/>
                <a:gd name="T6" fmla="*/ 2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1"/>
                <a:gd name="T14" fmla="*/ 5 w 5"/>
                <a:gd name="T15" fmla="*/ 0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1">
                  <a:moveTo>
                    <a:pt x="0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5" y="1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49" name="Freeform 312"/>
            <p:cNvSpPr>
              <a:spLocks noChangeArrowheads="1"/>
            </p:cNvSpPr>
            <p:nvPr/>
          </p:nvSpPr>
          <p:spPr bwMode="auto">
            <a:xfrm>
              <a:off x="2529" y="3343"/>
              <a:ext cx="3" cy="2"/>
            </a:xfrm>
            <a:custGeom>
              <a:avLst/>
              <a:gdLst>
                <a:gd name="T0" fmla="*/ 0 w 5"/>
                <a:gd name="T1" fmla="*/ 0 h 2"/>
                <a:gd name="T2" fmla="*/ 1 w 5"/>
                <a:gd name="T3" fmla="*/ 1 h 2"/>
                <a:gd name="T4" fmla="*/ 1 w 5"/>
                <a:gd name="T5" fmla="*/ 1 h 2"/>
                <a:gd name="T6" fmla="*/ 1 w 5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2"/>
                <a:gd name="T14" fmla="*/ 5 w 5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2">
                  <a:moveTo>
                    <a:pt x="0" y="0"/>
                  </a:moveTo>
                  <a:lnTo>
                    <a:pt x="1" y="1"/>
                  </a:lnTo>
                  <a:lnTo>
                    <a:pt x="3" y="1"/>
                  </a:lnTo>
                  <a:lnTo>
                    <a:pt x="5" y="2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50" name="Freeform 313"/>
            <p:cNvSpPr>
              <a:spLocks noChangeArrowheads="1"/>
            </p:cNvSpPr>
            <p:nvPr/>
          </p:nvSpPr>
          <p:spPr bwMode="auto">
            <a:xfrm>
              <a:off x="2532" y="3345"/>
              <a:ext cx="3" cy="0"/>
            </a:xfrm>
            <a:custGeom>
              <a:avLst/>
              <a:gdLst>
                <a:gd name="T0" fmla="*/ 0 w 4"/>
                <a:gd name="T1" fmla="*/ 1 w 4"/>
                <a:gd name="T2" fmla="*/ 2 w 4"/>
                <a:gd name="T3" fmla="*/ 2 w 4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4"/>
                <a:gd name="T9" fmla="*/ 4 w 4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4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4" y="0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51" name="Freeform 314"/>
            <p:cNvSpPr>
              <a:spLocks noChangeArrowheads="1"/>
            </p:cNvSpPr>
            <p:nvPr/>
          </p:nvSpPr>
          <p:spPr bwMode="auto">
            <a:xfrm>
              <a:off x="2535" y="3345"/>
              <a:ext cx="3" cy="1"/>
            </a:xfrm>
            <a:custGeom>
              <a:avLst/>
              <a:gdLst>
                <a:gd name="T0" fmla="*/ 0 w 4"/>
                <a:gd name="T1" fmla="*/ 0 h 1"/>
                <a:gd name="T2" fmla="*/ 1 w 4"/>
                <a:gd name="T3" fmla="*/ 0 h 1"/>
                <a:gd name="T4" fmla="*/ 2 w 4"/>
                <a:gd name="T5" fmla="*/ 1 h 1"/>
                <a:gd name="T6" fmla="*/ 2 w 4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"/>
                <a:gd name="T14" fmla="*/ 4 w 4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">
                  <a:moveTo>
                    <a:pt x="0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4" y="1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52" name="Freeform 315"/>
            <p:cNvSpPr>
              <a:spLocks noChangeArrowheads="1"/>
            </p:cNvSpPr>
            <p:nvPr/>
          </p:nvSpPr>
          <p:spPr bwMode="auto">
            <a:xfrm>
              <a:off x="2538" y="3346"/>
              <a:ext cx="2" cy="0"/>
            </a:xfrm>
            <a:custGeom>
              <a:avLst/>
              <a:gdLst>
                <a:gd name="T0" fmla="*/ 0 w 3"/>
                <a:gd name="T1" fmla="*/ 1 w 3"/>
                <a:gd name="T2" fmla="*/ 1 w 3"/>
                <a:gd name="T3" fmla="*/ 1 w 3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3"/>
                <a:gd name="T9" fmla="*/ 3 w 3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3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53" name="Freeform 316"/>
            <p:cNvSpPr>
              <a:spLocks noChangeArrowheads="1"/>
            </p:cNvSpPr>
            <p:nvPr/>
          </p:nvSpPr>
          <p:spPr bwMode="auto">
            <a:xfrm>
              <a:off x="2101" y="3486"/>
              <a:ext cx="939" cy="0"/>
            </a:xfrm>
            <a:custGeom>
              <a:avLst/>
              <a:gdLst>
                <a:gd name="T0" fmla="*/ 0 w 1302"/>
                <a:gd name="T1" fmla="*/ 488 w 1302"/>
                <a:gd name="T2" fmla="*/ 0 60000 65536"/>
                <a:gd name="T3" fmla="*/ 0 60000 65536"/>
                <a:gd name="T4" fmla="*/ 0 w 1302"/>
                <a:gd name="T5" fmla="*/ 1302 w 1302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1302">
                  <a:moveTo>
                    <a:pt x="0" y="0"/>
                  </a:moveTo>
                  <a:lnTo>
                    <a:pt x="1302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54" name="Freeform 317"/>
            <p:cNvSpPr>
              <a:spLocks noChangeArrowheads="1"/>
            </p:cNvSpPr>
            <p:nvPr/>
          </p:nvSpPr>
          <p:spPr bwMode="auto">
            <a:xfrm>
              <a:off x="2573" y="3487"/>
              <a:ext cx="0" cy="70"/>
            </a:xfrm>
            <a:custGeom>
              <a:avLst/>
              <a:gdLst>
                <a:gd name="T0" fmla="*/ 0 h 88"/>
                <a:gd name="T1" fmla="*/ 45 h 88"/>
                <a:gd name="T2" fmla="*/ 0 60000 65536"/>
                <a:gd name="T3" fmla="*/ 0 60000 65536"/>
                <a:gd name="T4" fmla="*/ 0 h 88"/>
                <a:gd name="T5" fmla="*/ 88 h 88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88">
                  <a:moveTo>
                    <a:pt x="0" y="0"/>
                  </a:moveTo>
                  <a:lnTo>
                    <a:pt x="0" y="88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55" name="Freeform 318"/>
            <p:cNvSpPr>
              <a:spLocks noChangeArrowheads="1"/>
            </p:cNvSpPr>
            <p:nvPr/>
          </p:nvSpPr>
          <p:spPr bwMode="auto">
            <a:xfrm>
              <a:off x="2142" y="3487"/>
              <a:ext cx="0" cy="70"/>
            </a:xfrm>
            <a:custGeom>
              <a:avLst/>
              <a:gdLst>
                <a:gd name="T0" fmla="*/ 0 h 88"/>
                <a:gd name="T1" fmla="*/ 45 h 88"/>
                <a:gd name="T2" fmla="*/ 0 60000 65536"/>
                <a:gd name="T3" fmla="*/ 0 60000 65536"/>
                <a:gd name="T4" fmla="*/ 0 h 88"/>
                <a:gd name="T5" fmla="*/ 88 h 88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88">
                  <a:moveTo>
                    <a:pt x="0" y="0"/>
                  </a:moveTo>
                  <a:lnTo>
                    <a:pt x="0" y="88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56" name="Freeform 319"/>
            <p:cNvSpPr>
              <a:spLocks noChangeArrowheads="1"/>
            </p:cNvSpPr>
            <p:nvPr/>
          </p:nvSpPr>
          <p:spPr bwMode="auto">
            <a:xfrm>
              <a:off x="3006" y="3487"/>
              <a:ext cx="0" cy="70"/>
            </a:xfrm>
            <a:custGeom>
              <a:avLst/>
              <a:gdLst>
                <a:gd name="T0" fmla="*/ 0 h 88"/>
                <a:gd name="T1" fmla="*/ 45 h 88"/>
                <a:gd name="T2" fmla="*/ 0 60000 65536"/>
                <a:gd name="T3" fmla="*/ 0 60000 65536"/>
                <a:gd name="T4" fmla="*/ 0 h 88"/>
                <a:gd name="T5" fmla="*/ 88 h 88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88">
                  <a:moveTo>
                    <a:pt x="0" y="0"/>
                  </a:moveTo>
                  <a:lnTo>
                    <a:pt x="0" y="88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57" name="Freeform 320"/>
            <p:cNvSpPr>
              <a:spLocks noChangeArrowheads="1"/>
            </p:cNvSpPr>
            <p:nvPr/>
          </p:nvSpPr>
          <p:spPr bwMode="auto">
            <a:xfrm>
              <a:off x="2574" y="3487"/>
              <a:ext cx="0" cy="70"/>
            </a:xfrm>
            <a:custGeom>
              <a:avLst/>
              <a:gdLst>
                <a:gd name="T0" fmla="*/ 0 h 88"/>
                <a:gd name="T1" fmla="*/ 45 h 88"/>
                <a:gd name="T2" fmla="*/ 0 60000 65536"/>
                <a:gd name="T3" fmla="*/ 0 60000 65536"/>
                <a:gd name="T4" fmla="*/ 0 h 88"/>
                <a:gd name="T5" fmla="*/ 88 h 88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88">
                  <a:moveTo>
                    <a:pt x="0" y="0"/>
                  </a:moveTo>
                  <a:lnTo>
                    <a:pt x="0" y="88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58" name="Rectangle 321"/>
            <p:cNvSpPr>
              <a:spLocks noChangeArrowheads="1"/>
            </p:cNvSpPr>
            <p:nvPr/>
          </p:nvSpPr>
          <p:spPr bwMode="auto">
            <a:xfrm>
              <a:off x="2461" y="3710"/>
              <a:ext cx="2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 charset="0"/>
                </a:rPr>
                <a:t>r (Å)</a:t>
              </a:r>
            </a:p>
          </p:txBody>
        </p:sp>
        <p:sp>
          <p:nvSpPr>
            <p:cNvPr id="10859" name="Rectangle 322"/>
            <p:cNvSpPr>
              <a:spLocks noChangeArrowheads="1"/>
            </p:cNvSpPr>
            <p:nvPr/>
          </p:nvSpPr>
          <p:spPr bwMode="auto">
            <a:xfrm>
              <a:off x="2106" y="3565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10860" name="Rectangle 323"/>
            <p:cNvSpPr>
              <a:spLocks noChangeArrowheads="1"/>
            </p:cNvSpPr>
            <p:nvPr/>
          </p:nvSpPr>
          <p:spPr bwMode="auto">
            <a:xfrm>
              <a:off x="2536" y="3557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0861" name="Rectangle 324"/>
            <p:cNvSpPr>
              <a:spLocks noChangeArrowheads="1"/>
            </p:cNvSpPr>
            <p:nvPr/>
          </p:nvSpPr>
          <p:spPr bwMode="auto">
            <a:xfrm>
              <a:off x="2967" y="3565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10862" name="Freeform 325"/>
            <p:cNvSpPr>
              <a:spLocks/>
            </p:cNvSpPr>
            <p:nvPr/>
          </p:nvSpPr>
          <p:spPr bwMode="auto">
            <a:xfrm>
              <a:off x="2358" y="2645"/>
              <a:ext cx="13" cy="234"/>
            </a:xfrm>
            <a:custGeom>
              <a:avLst/>
              <a:gdLst>
                <a:gd name="T0" fmla="*/ 0 w 19"/>
                <a:gd name="T1" fmla="*/ 0 h 295"/>
                <a:gd name="T2" fmla="*/ 6 w 19"/>
                <a:gd name="T3" fmla="*/ 148 h 295"/>
                <a:gd name="T4" fmla="*/ 0 60000 65536"/>
                <a:gd name="T5" fmla="*/ 0 60000 65536"/>
                <a:gd name="T6" fmla="*/ 0 w 19"/>
                <a:gd name="T7" fmla="*/ 0 h 295"/>
                <a:gd name="T8" fmla="*/ 19 w 19"/>
                <a:gd name="T9" fmla="*/ 295 h 29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295">
                  <a:moveTo>
                    <a:pt x="0" y="0"/>
                  </a:moveTo>
                  <a:lnTo>
                    <a:pt x="19" y="295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63" name="Freeform 326"/>
            <p:cNvSpPr>
              <a:spLocks/>
            </p:cNvSpPr>
            <p:nvPr/>
          </p:nvSpPr>
          <p:spPr bwMode="auto">
            <a:xfrm>
              <a:off x="2371" y="2879"/>
              <a:ext cx="15" cy="175"/>
            </a:xfrm>
            <a:custGeom>
              <a:avLst/>
              <a:gdLst>
                <a:gd name="T0" fmla="*/ 0 w 20"/>
                <a:gd name="T1" fmla="*/ 0 h 220"/>
                <a:gd name="T2" fmla="*/ 8 w 20"/>
                <a:gd name="T3" fmla="*/ 111 h 220"/>
                <a:gd name="T4" fmla="*/ 0 60000 65536"/>
                <a:gd name="T5" fmla="*/ 0 60000 65536"/>
                <a:gd name="T6" fmla="*/ 0 w 20"/>
                <a:gd name="T7" fmla="*/ 0 h 220"/>
                <a:gd name="T8" fmla="*/ 20 w 20"/>
                <a:gd name="T9" fmla="*/ 220 h 2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220">
                  <a:moveTo>
                    <a:pt x="0" y="0"/>
                  </a:moveTo>
                  <a:lnTo>
                    <a:pt x="20" y="22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64" name="Freeform 327"/>
            <p:cNvSpPr>
              <a:spLocks/>
            </p:cNvSpPr>
            <p:nvPr/>
          </p:nvSpPr>
          <p:spPr bwMode="auto">
            <a:xfrm>
              <a:off x="2386" y="3054"/>
              <a:ext cx="13" cy="130"/>
            </a:xfrm>
            <a:custGeom>
              <a:avLst/>
              <a:gdLst>
                <a:gd name="T0" fmla="*/ 0 w 18"/>
                <a:gd name="T1" fmla="*/ 0 h 163"/>
                <a:gd name="T2" fmla="*/ 7 w 18"/>
                <a:gd name="T3" fmla="*/ 83 h 163"/>
                <a:gd name="T4" fmla="*/ 0 60000 65536"/>
                <a:gd name="T5" fmla="*/ 0 60000 65536"/>
                <a:gd name="T6" fmla="*/ 0 w 18"/>
                <a:gd name="T7" fmla="*/ 0 h 163"/>
                <a:gd name="T8" fmla="*/ 18 w 18"/>
                <a:gd name="T9" fmla="*/ 163 h 16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" h="163">
                  <a:moveTo>
                    <a:pt x="0" y="0"/>
                  </a:moveTo>
                  <a:lnTo>
                    <a:pt x="18" y="163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65" name="Freeform 328"/>
            <p:cNvSpPr>
              <a:spLocks/>
            </p:cNvSpPr>
            <p:nvPr/>
          </p:nvSpPr>
          <p:spPr bwMode="auto">
            <a:xfrm>
              <a:off x="2399" y="3184"/>
              <a:ext cx="14" cy="92"/>
            </a:xfrm>
            <a:custGeom>
              <a:avLst/>
              <a:gdLst>
                <a:gd name="T0" fmla="*/ 0 w 20"/>
                <a:gd name="T1" fmla="*/ 0 h 116"/>
                <a:gd name="T2" fmla="*/ 7 w 20"/>
                <a:gd name="T3" fmla="*/ 58 h 116"/>
                <a:gd name="T4" fmla="*/ 0 60000 65536"/>
                <a:gd name="T5" fmla="*/ 0 60000 65536"/>
                <a:gd name="T6" fmla="*/ 0 w 20"/>
                <a:gd name="T7" fmla="*/ 0 h 116"/>
                <a:gd name="T8" fmla="*/ 20 w 20"/>
                <a:gd name="T9" fmla="*/ 116 h 1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116">
                  <a:moveTo>
                    <a:pt x="0" y="0"/>
                  </a:moveTo>
                  <a:lnTo>
                    <a:pt x="20" y="116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66" name="Freeform 329"/>
            <p:cNvSpPr>
              <a:spLocks/>
            </p:cNvSpPr>
            <p:nvPr/>
          </p:nvSpPr>
          <p:spPr bwMode="auto">
            <a:xfrm>
              <a:off x="2413" y="3276"/>
              <a:ext cx="14" cy="62"/>
            </a:xfrm>
            <a:custGeom>
              <a:avLst/>
              <a:gdLst>
                <a:gd name="T0" fmla="*/ 0 w 19"/>
                <a:gd name="T1" fmla="*/ 0 h 78"/>
                <a:gd name="T2" fmla="*/ 7 w 19"/>
                <a:gd name="T3" fmla="*/ 39 h 78"/>
                <a:gd name="T4" fmla="*/ 0 60000 65536"/>
                <a:gd name="T5" fmla="*/ 0 60000 65536"/>
                <a:gd name="T6" fmla="*/ 0 w 19"/>
                <a:gd name="T7" fmla="*/ 0 h 78"/>
                <a:gd name="T8" fmla="*/ 19 w 19"/>
                <a:gd name="T9" fmla="*/ 78 h 7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78">
                  <a:moveTo>
                    <a:pt x="0" y="0"/>
                  </a:moveTo>
                  <a:lnTo>
                    <a:pt x="19" y="78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67" name="Freeform 330"/>
            <p:cNvSpPr>
              <a:spLocks/>
            </p:cNvSpPr>
            <p:nvPr/>
          </p:nvSpPr>
          <p:spPr bwMode="auto">
            <a:xfrm>
              <a:off x="2427" y="3338"/>
              <a:ext cx="14" cy="36"/>
            </a:xfrm>
            <a:custGeom>
              <a:avLst/>
              <a:gdLst>
                <a:gd name="T0" fmla="*/ 0 w 19"/>
                <a:gd name="T1" fmla="*/ 0 h 45"/>
                <a:gd name="T2" fmla="*/ 7 w 19"/>
                <a:gd name="T3" fmla="*/ 23 h 45"/>
                <a:gd name="T4" fmla="*/ 0 60000 65536"/>
                <a:gd name="T5" fmla="*/ 0 60000 65536"/>
                <a:gd name="T6" fmla="*/ 0 w 19"/>
                <a:gd name="T7" fmla="*/ 0 h 45"/>
                <a:gd name="T8" fmla="*/ 19 w 19"/>
                <a:gd name="T9" fmla="*/ 45 h 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45">
                  <a:moveTo>
                    <a:pt x="0" y="0"/>
                  </a:moveTo>
                  <a:lnTo>
                    <a:pt x="19" y="45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68" name="Freeform 331"/>
            <p:cNvSpPr>
              <a:spLocks/>
            </p:cNvSpPr>
            <p:nvPr/>
          </p:nvSpPr>
          <p:spPr bwMode="auto">
            <a:xfrm>
              <a:off x="2441" y="3374"/>
              <a:ext cx="14" cy="16"/>
            </a:xfrm>
            <a:custGeom>
              <a:avLst/>
              <a:gdLst>
                <a:gd name="T0" fmla="*/ 0 w 20"/>
                <a:gd name="T1" fmla="*/ 0 h 20"/>
                <a:gd name="T2" fmla="*/ 7 w 20"/>
                <a:gd name="T3" fmla="*/ 10 h 20"/>
                <a:gd name="T4" fmla="*/ 0 60000 65536"/>
                <a:gd name="T5" fmla="*/ 0 60000 65536"/>
                <a:gd name="T6" fmla="*/ 0 w 20"/>
                <a:gd name="T7" fmla="*/ 0 h 20"/>
                <a:gd name="T8" fmla="*/ 20 w 20"/>
                <a:gd name="T9" fmla="*/ 20 h 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20">
                  <a:moveTo>
                    <a:pt x="0" y="0"/>
                  </a:moveTo>
                  <a:lnTo>
                    <a:pt x="20" y="2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69" name="Freeform 332"/>
            <p:cNvSpPr>
              <a:spLocks/>
            </p:cNvSpPr>
            <p:nvPr/>
          </p:nvSpPr>
          <p:spPr bwMode="auto">
            <a:xfrm>
              <a:off x="2455" y="3390"/>
              <a:ext cx="14" cy="0"/>
            </a:xfrm>
            <a:custGeom>
              <a:avLst/>
              <a:gdLst>
                <a:gd name="T0" fmla="*/ 0 w 19"/>
                <a:gd name="T1" fmla="*/ 7 w 19"/>
                <a:gd name="T2" fmla="*/ 0 60000 65536"/>
                <a:gd name="T3" fmla="*/ 0 60000 65536"/>
                <a:gd name="T4" fmla="*/ 0 w 19"/>
                <a:gd name="T5" fmla="*/ 19 w 19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19">
                  <a:moveTo>
                    <a:pt x="0" y="0"/>
                  </a:moveTo>
                  <a:lnTo>
                    <a:pt x="19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70" name="Freeform 333"/>
            <p:cNvSpPr>
              <a:spLocks/>
            </p:cNvSpPr>
            <p:nvPr/>
          </p:nvSpPr>
          <p:spPr bwMode="auto">
            <a:xfrm>
              <a:off x="2469" y="3377"/>
              <a:ext cx="13" cy="13"/>
            </a:xfrm>
            <a:custGeom>
              <a:avLst/>
              <a:gdLst>
                <a:gd name="T0" fmla="*/ 0 w 19"/>
                <a:gd name="T1" fmla="*/ 9 h 16"/>
                <a:gd name="T2" fmla="*/ 6 w 19"/>
                <a:gd name="T3" fmla="*/ 0 h 16"/>
                <a:gd name="T4" fmla="*/ 0 60000 65536"/>
                <a:gd name="T5" fmla="*/ 0 60000 65536"/>
                <a:gd name="T6" fmla="*/ 0 w 19"/>
                <a:gd name="T7" fmla="*/ 0 h 16"/>
                <a:gd name="T8" fmla="*/ 19 w 19"/>
                <a:gd name="T9" fmla="*/ 16 h 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16">
                  <a:moveTo>
                    <a:pt x="0" y="16"/>
                  </a:moveTo>
                  <a:lnTo>
                    <a:pt x="19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71" name="Freeform 334"/>
            <p:cNvSpPr>
              <a:spLocks/>
            </p:cNvSpPr>
            <p:nvPr/>
          </p:nvSpPr>
          <p:spPr bwMode="auto">
            <a:xfrm>
              <a:off x="2482" y="3355"/>
              <a:ext cx="14" cy="22"/>
            </a:xfrm>
            <a:custGeom>
              <a:avLst/>
              <a:gdLst>
                <a:gd name="T0" fmla="*/ 0 w 19"/>
                <a:gd name="T1" fmla="*/ 15 h 27"/>
                <a:gd name="T2" fmla="*/ 7 w 19"/>
                <a:gd name="T3" fmla="*/ 0 h 27"/>
                <a:gd name="T4" fmla="*/ 0 60000 65536"/>
                <a:gd name="T5" fmla="*/ 0 60000 65536"/>
                <a:gd name="T6" fmla="*/ 0 w 19"/>
                <a:gd name="T7" fmla="*/ 0 h 27"/>
                <a:gd name="T8" fmla="*/ 19 w 19"/>
                <a:gd name="T9" fmla="*/ 27 h 2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27">
                  <a:moveTo>
                    <a:pt x="0" y="27"/>
                  </a:moveTo>
                  <a:lnTo>
                    <a:pt x="19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72" name="Freeform 335"/>
            <p:cNvSpPr>
              <a:spLocks/>
            </p:cNvSpPr>
            <p:nvPr/>
          </p:nvSpPr>
          <p:spPr bwMode="auto">
            <a:xfrm>
              <a:off x="2511" y="3290"/>
              <a:ext cx="13" cy="35"/>
            </a:xfrm>
            <a:custGeom>
              <a:avLst/>
              <a:gdLst>
                <a:gd name="T0" fmla="*/ 0 w 19"/>
                <a:gd name="T1" fmla="*/ 22 h 44"/>
                <a:gd name="T2" fmla="*/ 6 w 19"/>
                <a:gd name="T3" fmla="*/ 0 h 44"/>
                <a:gd name="T4" fmla="*/ 0 60000 65536"/>
                <a:gd name="T5" fmla="*/ 0 60000 65536"/>
                <a:gd name="T6" fmla="*/ 0 w 19"/>
                <a:gd name="T7" fmla="*/ 0 h 44"/>
                <a:gd name="T8" fmla="*/ 19 w 19"/>
                <a:gd name="T9" fmla="*/ 44 h 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44">
                  <a:moveTo>
                    <a:pt x="0" y="44"/>
                  </a:moveTo>
                  <a:lnTo>
                    <a:pt x="19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73" name="Freeform 336"/>
            <p:cNvSpPr>
              <a:spLocks/>
            </p:cNvSpPr>
            <p:nvPr/>
          </p:nvSpPr>
          <p:spPr bwMode="auto">
            <a:xfrm>
              <a:off x="2538" y="3210"/>
              <a:ext cx="14" cy="41"/>
            </a:xfrm>
            <a:custGeom>
              <a:avLst/>
              <a:gdLst>
                <a:gd name="T0" fmla="*/ 0 w 19"/>
                <a:gd name="T1" fmla="*/ 25 h 52"/>
                <a:gd name="T2" fmla="*/ 7 w 19"/>
                <a:gd name="T3" fmla="*/ 0 h 52"/>
                <a:gd name="T4" fmla="*/ 0 60000 65536"/>
                <a:gd name="T5" fmla="*/ 0 60000 65536"/>
                <a:gd name="T6" fmla="*/ 0 w 19"/>
                <a:gd name="T7" fmla="*/ 0 h 52"/>
                <a:gd name="T8" fmla="*/ 19 w 19"/>
                <a:gd name="T9" fmla="*/ 52 h 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52">
                  <a:moveTo>
                    <a:pt x="0" y="52"/>
                  </a:moveTo>
                  <a:lnTo>
                    <a:pt x="19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74" name="Freeform 337"/>
            <p:cNvSpPr>
              <a:spLocks/>
            </p:cNvSpPr>
            <p:nvPr/>
          </p:nvSpPr>
          <p:spPr bwMode="auto">
            <a:xfrm>
              <a:off x="2552" y="3168"/>
              <a:ext cx="15" cy="42"/>
            </a:xfrm>
            <a:custGeom>
              <a:avLst/>
              <a:gdLst>
                <a:gd name="T0" fmla="*/ 0 w 21"/>
                <a:gd name="T1" fmla="*/ 26 h 53"/>
                <a:gd name="T2" fmla="*/ 8 w 21"/>
                <a:gd name="T3" fmla="*/ 0 h 53"/>
                <a:gd name="T4" fmla="*/ 0 60000 65536"/>
                <a:gd name="T5" fmla="*/ 0 60000 65536"/>
                <a:gd name="T6" fmla="*/ 0 w 21"/>
                <a:gd name="T7" fmla="*/ 0 h 53"/>
                <a:gd name="T8" fmla="*/ 21 w 21"/>
                <a:gd name="T9" fmla="*/ 53 h 5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" h="53">
                  <a:moveTo>
                    <a:pt x="0" y="53"/>
                  </a:moveTo>
                  <a:lnTo>
                    <a:pt x="21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75" name="Freeform 338"/>
            <p:cNvSpPr>
              <a:spLocks/>
            </p:cNvSpPr>
            <p:nvPr/>
          </p:nvSpPr>
          <p:spPr bwMode="auto">
            <a:xfrm>
              <a:off x="2580" y="3078"/>
              <a:ext cx="13" cy="45"/>
            </a:xfrm>
            <a:custGeom>
              <a:avLst/>
              <a:gdLst>
                <a:gd name="T0" fmla="*/ 0 w 19"/>
                <a:gd name="T1" fmla="*/ 29 h 56"/>
                <a:gd name="T2" fmla="*/ 6 w 19"/>
                <a:gd name="T3" fmla="*/ 0 h 56"/>
                <a:gd name="T4" fmla="*/ 0 60000 65536"/>
                <a:gd name="T5" fmla="*/ 0 60000 65536"/>
                <a:gd name="T6" fmla="*/ 0 w 19"/>
                <a:gd name="T7" fmla="*/ 0 h 56"/>
                <a:gd name="T8" fmla="*/ 19 w 19"/>
                <a:gd name="T9" fmla="*/ 56 h 5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56">
                  <a:moveTo>
                    <a:pt x="0" y="56"/>
                  </a:moveTo>
                  <a:lnTo>
                    <a:pt x="19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76" name="Freeform 339"/>
            <p:cNvSpPr>
              <a:spLocks/>
            </p:cNvSpPr>
            <p:nvPr/>
          </p:nvSpPr>
          <p:spPr bwMode="auto">
            <a:xfrm>
              <a:off x="2593" y="3034"/>
              <a:ext cx="15" cy="44"/>
            </a:xfrm>
            <a:custGeom>
              <a:avLst/>
              <a:gdLst>
                <a:gd name="T0" fmla="*/ 0 w 20"/>
                <a:gd name="T1" fmla="*/ 28 h 55"/>
                <a:gd name="T2" fmla="*/ 8 w 20"/>
                <a:gd name="T3" fmla="*/ 0 h 55"/>
                <a:gd name="T4" fmla="*/ 0 60000 65536"/>
                <a:gd name="T5" fmla="*/ 0 60000 65536"/>
                <a:gd name="T6" fmla="*/ 0 w 20"/>
                <a:gd name="T7" fmla="*/ 0 h 55"/>
                <a:gd name="T8" fmla="*/ 20 w 20"/>
                <a:gd name="T9" fmla="*/ 55 h 5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55">
                  <a:moveTo>
                    <a:pt x="0" y="55"/>
                  </a:moveTo>
                  <a:lnTo>
                    <a:pt x="20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77" name="Freeform 340"/>
            <p:cNvSpPr>
              <a:spLocks/>
            </p:cNvSpPr>
            <p:nvPr/>
          </p:nvSpPr>
          <p:spPr bwMode="auto">
            <a:xfrm>
              <a:off x="2622" y="2952"/>
              <a:ext cx="14" cy="40"/>
            </a:xfrm>
            <a:custGeom>
              <a:avLst/>
              <a:gdLst>
                <a:gd name="T0" fmla="*/ 0 w 20"/>
                <a:gd name="T1" fmla="*/ 26 h 50"/>
                <a:gd name="T2" fmla="*/ 7 w 20"/>
                <a:gd name="T3" fmla="*/ 0 h 50"/>
                <a:gd name="T4" fmla="*/ 0 60000 65536"/>
                <a:gd name="T5" fmla="*/ 0 60000 65536"/>
                <a:gd name="T6" fmla="*/ 0 w 20"/>
                <a:gd name="T7" fmla="*/ 0 h 50"/>
                <a:gd name="T8" fmla="*/ 20 w 20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50">
                  <a:moveTo>
                    <a:pt x="0" y="50"/>
                  </a:moveTo>
                  <a:lnTo>
                    <a:pt x="20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78" name="Freeform 341"/>
            <p:cNvSpPr>
              <a:spLocks/>
            </p:cNvSpPr>
            <p:nvPr/>
          </p:nvSpPr>
          <p:spPr bwMode="auto">
            <a:xfrm>
              <a:off x="2650" y="2872"/>
              <a:ext cx="13" cy="38"/>
            </a:xfrm>
            <a:custGeom>
              <a:avLst/>
              <a:gdLst>
                <a:gd name="T0" fmla="*/ 0 w 19"/>
                <a:gd name="T1" fmla="*/ 22 h 49"/>
                <a:gd name="T2" fmla="*/ 6 w 19"/>
                <a:gd name="T3" fmla="*/ 0 h 49"/>
                <a:gd name="T4" fmla="*/ 0 60000 65536"/>
                <a:gd name="T5" fmla="*/ 0 60000 65536"/>
                <a:gd name="T6" fmla="*/ 0 w 19"/>
                <a:gd name="T7" fmla="*/ 0 h 49"/>
                <a:gd name="T8" fmla="*/ 19 w 19"/>
                <a:gd name="T9" fmla="*/ 49 h 4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49">
                  <a:moveTo>
                    <a:pt x="0" y="49"/>
                  </a:moveTo>
                  <a:lnTo>
                    <a:pt x="19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79" name="Freeform 342"/>
            <p:cNvSpPr>
              <a:spLocks/>
            </p:cNvSpPr>
            <p:nvPr/>
          </p:nvSpPr>
          <p:spPr bwMode="auto">
            <a:xfrm>
              <a:off x="2677" y="2799"/>
              <a:ext cx="14" cy="34"/>
            </a:xfrm>
            <a:custGeom>
              <a:avLst/>
              <a:gdLst>
                <a:gd name="T0" fmla="*/ 0 w 19"/>
                <a:gd name="T1" fmla="*/ 21 h 43"/>
                <a:gd name="T2" fmla="*/ 7 w 19"/>
                <a:gd name="T3" fmla="*/ 0 h 43"/>
                <a:gd name="T4" fmla="*/ 0 60000 65536"/>
                <a:gd name="T5" fmla="*/ 0 60000 65536"/>
                <a:gd name="T6" fmla="*/ 0 w 19"/>
                <a:gd name="T7" fmla="*/ 0 h 43"/>
                <a:gd name="T8" fmla="*/ 19 w 19"/>
                <a:gd name="T9" fmla="*/ 43 h 4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43">
                  <a:moveTo>
                    <a:pt x="0" y="43"/>
                  </a:moveTo>
                  <a:lnTo>
                    <a:pt x="19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80" name="Freeform 343"/>
            <p:cNvSpPr>
              <a:spLocks/>
            </p:cNvSpPr>
            <p:nvPr/>
          </p:nvSpPr>
          <p:spPr bwMode="auto">
            <a:xfrm>
              <a:off x="2691" y="2766"/>
              <a:ext cx="14" cy="33"/>
            </a:xfrm>
            <a:custGeom>
              <a:avLst/>
              <a:gdLst>
                <a:gd name="T0" fmla="*/ 0 w 20"/>
                <a:gd name="T1" fmla="*/ 20 h 42"/>
                <a:gd name="T2" fmla="*/ 7 w 20"/>
                <a:gd name="T3" fmla="*/ 0 h 42"/>
                <a:gd name="T4" fmla="*/ 0 60000 65536"/>
                <a:gd name="T5" fmla="*/ 0 60000 65536"/>
                <a:gd name="T6" fmla="*/ 0 w 20"/>
                <a:gd name="T7" fmla="*/ 0 h 42"/>
                <a:gd name="T8" fmla="*/ 20 w 20"/>
                <a:gd name="T9" fmla="*/ 42 h 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42">
                  <a:moveTo>
                    <a:pt x="0" y="42"/>
                  </a:moveTo>
                  <a:lnTo>
                    <a:pt x="20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81" name="Freeform 344"/>
            <p:cNvSpPr>
              <a:spLocks/>
            </p:cNvSpPr>
            <p:nvPr/>
          </p:nvSpPr>
          <p:spPr bwMode="auto">
            <a:xfrm>
              <a:off x="2705" y="2733"/>
              <a:ext cx="14" cy="33"/>
            </a:xfrm>
            <a:custGeom>
              <a:avLst/>
              <a:gdLst>
                <a:gd name="T0" fmla="*/ 0 w 19"/>
                <a:gd name="T1" fmla="*/ 22 h 41"/>
                <a:gd name="T2" fmla="*/ 7 w 19"/>
                <a:gd name="T3" fmla="*/ 0 h 41"/>
                <a:gd name="T4" fmla="*/ 0 60000 65536"/>
                <a:gd name="T5" fmla="*/ 0 60000 65536"/>
                <a:gd name="T6" fmla="*/ 0 w 19"/>
                <a:gd name="T7" fmla="*/ 0 h 41"/>
                <a:gd name="T8" fmla="*/ 19 w 19"/>
                <a:gd name="T9" fmla="*/ 41 h 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41">
                  <a:moveTo>
                    <a:pt x="0" y="41"/>
                  </a:moveTo>
                  <a:lnTo>
                    <a:pt x="19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82" name="Freeform 345"/>
            <p:cNvSpPr>
              <a:spLocks/>
            </p:cNvSpPr>
            <p:nvPr/>
          </p:nvSpPr>
          <p:spPr bwMode="auto">
            <a:xfrm>
              <a:off x="2733" y="2675"/>
              <a:ext cx="14" cy="28"/>
            </a:xfrm>
            <a:custGeom>
              <a:avLst/>
              <a:gdLst>
                <a:gd name="T0" fmla="*/ 0 w 20"/>
                <a:gd name="T1" fmla="*/ 17 h 36"/>
                <a:gd name="T2" fmla="*/ 7 w 20"/>
                <a:gd name="T3" fmla="*/ 0 h 36"/>
                <a:gd name="T4" fmla="*/ 0 60000 65536"/>
                <a:gd name="T5" fmla="*/ 0 60000 65536"/>
                <a:gd name="T6" fmla="*/ 0 w 20"/>
                <a:gd name="T7" fmla="*/ 0 h 36"/>
                <a:gd name="T8" fmla="*/ 20 w 20"/>
                <a:gd name="T9" fmla="*/ 36 h 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36">
                  <a:moveTo>
                    <a:pt x="0" y="36"/>
                  </a:moveTo>
                  <a:lnTo>
                    <a:pt x="20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83" name="Freeform 346"/>
            <p:cNvSpPr>
              <a:spLocks/>
            </p:cNvSpPr>
            <p:nvPr/>
          </p:nvSpPr>
          <p:spPr bwMode="auto">
            <a:xfrm>
              <a:off x="2761" y="2624"/>
              <a:ext cx="14" cy="24"/>
            </a:xfrm>
            <a:custGeom>
              <a:avLst/>
              <a:gdLst>
                <a:gd name="T0" fmla="*/ 0 w 19"/>
                <a:gd name="T1" fmla="*/ 15 h 31"/>
                <a:gd name="T2" fmla="*/ 7 w 19"/>
                <a:gd name="T3" fmla="*/ 0 h 31"/>
                <a:gd name="T4" fmla="*/ 0 60000 65536"/>
                <a:gd name="T5" fmla="*/ 0 60000 65536"/>
                <a:gd name="T6" fmla="*/ 0 w 19"/>
                <a:gd name="T7" fmla="*/ 0 h 31"/>
                <a:gd name="T8" fmla="*/ 19 w 19"/>
                <a:gd name="T9" fmla="*/ 31 h 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31">
                  <a:moveTo>
                    <a:pt x="0" y="31"/>
                  </a:moveTo>
                  <a:lnTo>
                    <a:pt x="19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84" name="Freeform 347"/>
            <p:cNvSpPr>
              <a:spLocks/>
            </p:cNvSpPr>
            <p:nvPr/>
          </p:nvSpPr>
          <p:spPr bwMode="auto">
            <a:xfrm>
              <a:off x="2775" y="2600"/>
              <a:ext cx="13" cy="24"/>
            </a:xfrm>
            <a:custGeom>
              <a:avLst/>
              <a:gdLst>
                <a:gd name="T0" fmla="*/ 0 w 18"/>
                <a:gd name="T1" fmla="*/ 15 h 30"/>
                <a:gd name="T2" fmla="*/ 7 w 18"/>
                <a:gd name="T3" fmla="*/ 0 h 30"/>
                <a:gd name="T4" fmla="*/ 0 60000 65536"/>
                <a:gd name="T5" fmla="*/ 0 60000 65536"/>
                <a:gd name="T6" fmla="*/ 0 w 18"/>
                <a:gd name="T7" fmla="*/ 0 h 30"/>
                <a:gd name="T8" fmla="*/ 18 w 18"/>
                <a:gd name="T9" fmla="*/ 30 h 3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" h="30">
                  <a:moveTo>
                    <a:pt x="0" y="30"/>
                  </a:moveTo>
                  <a:lnTo>
                    <a:pt x="18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85" name="Freeform 348"/>
            <p:cNvSpPr>
              <a:spLocks/>
            </p:cNvSpPr>
            <p:nvPr/>
          </p:nvSpPr>
          <p:spPr bwMode="auto">
            <a:xfrm>
              <a:off x="2802" y="2556"/>
              <a:ext cx="15" cy="22"/>
            </a:xfrm>
            <a:custGeom>
              <a:avLst/>
              <a:gdLst>
                <a:gd name="T0" fmla="*/ 0 w 21"/>
                <a:gd name="T1" fmla="*/ 15 h 27"/>
                <a:gd name="T2" fmla="*/ 8 w 21"/>
                <a:gd name="T3" fmla="*/ 0 h 27"/>
                <a:gd name="T4" fmla="*/ 0 60000 65536"/>
                <a:gd name="T5" fmla="*/ 0 60000 65536"/>
                <a:gd name="T6" fmla="*/ 0 w 21"/>
                <a:gd name="T7" fmla="*/ 0 h 27"/>
                <a:gd name="T8" fmla="*/ 21 w 21"/>
                <a:gd name="T9" fmla="*/ 27 h 2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" h="27">
                  <a:moveTo>
                    <a:pt x="0" y="27"/>
                  </a:moveTo>
                  <a:lnTo>
                    <a:pt x="21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86" name="Freeform 349"/>
            <p:cNvSpPr>
              <a:spLocks/>
            </p:cNvSpPr>
            <p:nvPr/>
          </p:nvSpPr>
          <p:spPr bwMode="auto">
            <a:xfrm>
              <a:off x="2831" y="2518"/>
              <a:ext cx="13" cy="19"/>
            </a:xfrm>
            <a:custGeom>
              <a:avLst/>
              <a:gdLst>
                <a:gd name="T0" fmla="*/ 0 w 19"/>
                <a:gd name="T1" fmla="*/ 12 h 24"/>
                <a:gd name="T2" fmla="*/ 6 w 19"/>
                <a:gd name="T3" fmla="*/ 0 h 24"/>
                <a:gd name="T4" fmla="*/ 0 60000 65536"/>
                <a:gd name="T5" fmla="*/ 0 60000 65536"/>
                <a:gd name="T6" fmla="*/ 0 w 19"/>
                <a:gd name="T7" fmla="*/ 0 h 24"/>
                <a:gd name="T8" fmla="*/ 19 w 19"/>
                <a:gd name="T9" fmla="*/ 24 h 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24">
                  <a:moveTo>
                    <a:pt x="0" y="24"/>
                  </a:moveTo>
                  <a:lnTo>
                    <a:pt x="19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87" name="Freeform 350"/>
            <p:cNvSpPr>
              <a:spLocks/>
            </p:cNvSpPr>
            <p:nvPr/>
          </p:nvSpPr>
          <p:spPr bwMode="auto">
            <a:xfrm>
              <a:off x="2844" y="2501"/>
              <a:ext cx="13" cy="17"/>
            </a:xfrm>
            <a:custGeom>
              <a:avLst/>
              <a:gdLst>
                <a:gd name="T0" fmla="*/ 0 w 18"/>
                <a:gd name="T1" fmla="*/ 11 h 21"/>
                <a:gd name="T2" fmla="*/ 7 w 18"/>
                <a:gd name="T3" fmla="*/ 0 h 21"/>
                <a:gd name="T4" fmla="*/ 0 60000 65536"/>
                <a:gd name="T5" fmla="*/ 0 60000 65536"/>
                <a:gd name="T6" fmla="*/ 0 w 18"/>
                <a:gd name="T7" fmla="*/ 0 h 21"/>
                <a:gd name="T8" fmla="*/ 18 w 18"/>
                <a:gd name="T9" fmla="*/ 21 h 2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" h="21">
                  <a:moveTo>
                    <a:pt x="0" y="21"/>
                  </a:moveTo>
                  <a:lnTo>
                    <a:pt x="18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88" name="Freeform 351"/>
            <p:cNvSpPr>
              <a:spLocks/>
            </p:cNvSpPr>
            <p:nvPr/>
          </p:nvSpPr>
          <p:spPr bwMode="auto">
            <a:xfrm>
              <a:off x="2872" y="2473"/>
              <a:ext cx="14" cy="13"/>
            </a:xfrm>
            <a:custGeom>
              <a:avLst/>
              <a:gdLst>
                <a:gd name="T0" fmla="*/ 0 w 20"/>
                <a:gd name="T1" fmla="*/ 8 h 17"/>
                <a:gd name="T2" fmla="*/ 7 w 20"/>
                <a:gd name="T3" fmla="*/ 0 h 17"/>
                <a:gd name="T4" fmla="*/ 0 60000 65536"/>
                <a:gd name="T5" fmla="*/ 0 60000 65536"/>
                <a:gd name="T6" fmla="*/ 0 w 20"/>
                <a:gd name="T7" fmla="*/ 0 h 17"/>
                <a:gd name="T8" fmla="*/ 20 w 20"/>
                <a:gd name="T9" fmla="*/ 17 h 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17">
                  <a:moveTo>
                    <a:pt x="0" y="17"/>
                  </a:moveTo>
                  <a:lnTo>
                    <a:pt x="20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89" name="Freeform 352"/>
            <p:cNvSpPr>
              <a:spLocks/>
            </p:cNvSpPr>
            <p:nvPr/>
          </p:nvSpPr>
          <p:spPr bwMode="auto">
            <a:xfrm>
              <a:off x="2900" y="2446"/>
              <a:ext cx="14" cy="12"/>
            </a:xfrm>
            <a:custGeom>
              <a:avLst/>
              <a:gdLst>
                <a:gd name="T0" fmla="*/ 0 w 19"/>
                <a:gd name="T1" fmla="*/ 7 h 16"/>
                <a:gd name="T2" fmla="*/ 7 w 19"/>
                <a:gd name="T3" fmla="*/ 0 h 16"/>
                <a:gd name="T4" fmla="*/ 0 60000 65536"/>
                <a:gd name="T5" fmla="*/ 0 60000 65536"/>
                <a:gd name="T6" fmla="*/ 0 w 19"/>
                <a:gd name="T7" fmla="*/ 0 h 16"/>
                <a:gd name="T8" fmla="*/ 19 w 19"/>
                <a:gd name="T9" fmla="*/ 16 h 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16">
                  <a:moveTo>
                    <a:pt x="0" y="16"/>
                  </a:moveTo>
                  <a:lnTo>
                    <a:pt x="19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90" name="Freeform 353"/>
            <p:cNvSpPr>
              <a:spLocks/>
            </p:cNvSpPr>
            <p:nvPr/>
          </p:nvSpPr>
          <p:spPr bwMode="auto">
            <a:xfrm>
              <a:off x="2927" y="2424"/>
              <a:ext cx="14" cy="11"/>
            </a:xfrm>
            <a:custGeom>
              <a:avLst/>
              <a:gdLst>
                <a:gd name="T0" fmla="*/ 0 w 19"/>
                <a:gd name="T1" fmla="*/ 7 h 14"/>
                <a:gd name="T2" fmla="*/ 7 w 19"/>
                <a:gd name="T3" fmla="*/ 0 h 14"/>
                <a:gd name="T4" fmla="*/ 0 60000 65536"/>
                <a:gd name="T5" fmla="*/ 0 60000 65536"/>
                <a:gd name="T6" fmla="*/ 0 w 19"/>
                <a:gd name="T7" fmla="*/ 0 h 14"/>
                <a:gd name="T8" fmla="*/ 19 w 19"/>
                <a:gd name="T9" fmla="*/ 14 h 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14">
                  <a:moveTo>
                    <a:pt x="0" y="14"/>
                  </a:moveTo>
                  <a:lnTo>
                    <a:pt x="19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91" name="Freeform 354"/>
            <p:cNvSpPr>
              <a:spLocks/>
            </p:cNvSpPr>
            <p:nvPr/>
          </p:nvSpPr>
          <p:spPr bwMode="auto">
            <a:xfrm>
              <a:off x="2955" y="2404"/>
              <a:ext cx="15" cy="10"/>
            </a:xfrm>
            <a:custGeom>
              <a:avLst/>
              <a:gdLst>
                <a:gd name="T0" fmla="*/ 0 w 20"/>
                <a:gd name="T1" fmla="*/ 6 h 13"/>
                <a:gd name="T2" fmla="*/ 8 w 20"/>
                <a:gd name="T3" fmla="*/ 0 h 13"/>
                <a:gd name="T4" fmla="*/ 0 60000 65536"/>
                <a:gd name="T5" fmla="*/ 0 60000 65536"/>
                <a:gd name="T6" fmla="*/ 0 w 20"/>
                <a:gd name="T7" fmla="*/ 0 h 13"/>
                <a:gd name="T8" fmla="*/ 20 w 20"/>
                <a:gd name="T9" fmla="*/ 13 h 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13">
                  <a:moveTo>
                    <a:pt x="0" y="13"/>
                  </a:moveTo>
                  <a:lnTo>
                    <a:pt x="20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92" name="Freeform 355"/>
            <p:cNvSpPr>
              <a:spLocks/>
            </p:cNvSpPr>
            <p:nvPr/>
          </p:nvSpPr>
          <p:spPr bwMode="auto">
            <a:xfrm>
              <a:off x="2984" y="2387"/>
              <a:ext cx="13" cy="9"/>
            </a:xfrm>
            <a:custGeom>
              <a:avLst/>
              <a:gdLst>
                <a:gd name="T0" fmla="*/ 0 w 19"/>
                <a:gd name="T1" fmla="*/ 6 h 11"/>
                <a:gd name="T2" fmla="*/ 6 w 19"/>
                <a:gd name="T3" fmla="*/ 0 h 11"/>
                <a:gd name="T4" fmla="*/ 0 60000 65536"/>
                <a:gd name="T5" fmla="*/ 0 60000 65536"/>
                <a:gd name="T6" fmla="*/ 0 w 19"/>
                <a:gd name="T7" fmla="*/ 0 h 11"/>
                <a:gd name="T8" fmla="*/ 19 w 19"/>
                <a:gd name="T9" fmla="*/ 11 h 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11">
                  <a:moveTo>
                    <a:pt x="0" y="11"/>
                  </a:moveTo>
                  <a:lnTo>
                    <a:pt x="19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93" name="Freeform 356"/>
            <p:cNvSpPr>
              <a:spLocks/>
            </p:cNvSpPr>
            <p:nvPr/>
          </p:nvSpPr>
          <p:spPr bwMode="auto">
            <a:xfrm>
              <a:off x="3010" y="2373"/>
              <a:ext cx="15" cy="8"/>
            </a:xfrm>
            <a:custGeom>
              <a:avLst/>
              <a:gdLst>
                <a:gd name="T0" fmla="*/ 0 w 21"/>
                <a:gd name="T1" fmla="*/ 6 h 9"/>
                <a:gd name="T2" fmla="*/ 8 w 21"/>
                <a:gd name="T3" fmla="*/ 0 h 9"/>
                <a:gd name="T4" fmla="*/ 0 60000 65536"/>
                <a:gd name="T5" fmla="*/ 0 60000 65536"/>
                <a:gd name="T6" fmla="*/ 0 w 21"/>
                <a:gd name="T7" fmla="*/ 0 h 9"/>
                <a:gd name="T8" fmla="*/ 21 w 21"/>
                <a:gd name="T9" fmla="*/ 9 h 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" h="9">
                  <a:moveTo>
                    <a:pt x="0" y="9"/>
                  </a:moveTo>
                  <a:lnTo>
                    <a:pt x="21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94" name="Freeform 357"/>
            <p:cNvSpPr>
              <a:spLocks/>
            </p:cNvSpPr>
            <p:nvPr/>
          </p:nvSpPr>
          <p:spPr bwMode="auto">
            <a:xfrm>
              <a:off x="3025" y="2367"/>
              <a:ext cx="14" cy="6"/>
            </a:xfrm>
            <a:custGeom>
              <a:avLst/>
              <a:gdLst>
                <a:gd name="T0" fmla="*/ 0 w 19"/>
                <a:gd name="T1" fmla="*/ 3 h 8"/>
                <a:gd name="T2" fmla="*/ 7 w 19"/>
                <a:gd name="T3" fmla="*/ 0 h 8"/>
                <a:gd name="T4" fmla="*/ 0 60000 65536"/>
                <a:gd name="T5" fmla="*/ 0 60000 65536"/>
                <a:gd name="T6" fmla="*/ 0 w 19"/>
                <a:gd name="T7" fmla="*/ 0 h 8"/>
                <a:gd name="T8" fmla="*/ 19 w 19"/>
                <a:gd name="T9" fmla="*/ 8 h 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8">
                  <a:moveTo>
                    <a:pt x="0" y="8"/>
                  </a:moveTo>
                  <a:lnTo>
                    <a:pt x="19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95" name="Freeform 358"/>
            <p:cNvSpPr>
              <a:spLocks/>
            </p:cNvSpPr>
            <p:nvPr/>
          </p:nvSpPr>
          <p:spPr bwMode="auto">
            <a:xfrm>
              <a:off x="3053" y="2355"/>
              <a:ext cx="14" cy="6"/>
            </a:xfrm>
            <a:custGeom>
              <a:avLst/>
              <a:gdLst>
                <a:gd name="T0" fmla="*/ 0 w 20"/>
                <a:gd name="T1" fmla="*/ 4 h 7"/>
                <a:gd name="T2" fmla="*/ 7 w 20"/>
                <a:gd name="T3" fmla="*/ 0 h 7"/>
                <a:gd name="T4" fmla="*/ 0 60000 65536"/>
                <a:gd name="T5" fmla="*/ 0 60000 65536"/>
                <a:gd name="T6" fmla="*/ 0 w 20"/>
                <a:gd name="T7" fmla="*/ 0 h 7"/>
                <a:gd name="T8" fmla="*/ 20 w 20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7">
                  <a:moveTo>
                    <a:pt x="0" y="7"/>
                  </a:moveTo>
                  <a:lnTo>
                    <a:pt x="20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96" name="Freeform 359"/>
            <p:cNvSpPr>
              <a:spLocks/>
            </p:cNvSpPr>
            <p:nvPr/>
          </p:nvSpPr>
          <p:spPr bwMode="auto">
            <a:xfrm>
              <a:off x="3081" y="2346"/>
              <a:ext cx="14" cy="4"/>
            </a:xfrm>
            <a:custGeom>
              <a:avLst/>
              <a:gdLst>
                <a:gd name="T0" fmla="*/ 0 w 19"/>
                <a:gd name="T1" fmla="*/ 4 h 4"/>
                <a:gd name="T2" fmla="*/ 7 w 19"/>
                <a:gd name="T3" fmla="*/ 0 h 4"/>
                <a:gd name="T4" fmla="*/ 0 60000 65536"/>
                <a:gd name="T5" fmla="*/ 0 60000 65536"/>
                <a:gd name="T6" fmla="*/ 0 w 19"/>
                <a:gd name="T7" fmla="*/ 0 h 4"/>
                <a:gd name="T8" fmla="*/ 19 w 19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4">
                  <a:moveTo>
                    <a:pt x="0" y="4"/>
                  </a:moveTo>
                  <a:lnTo>
                    <a:pt x="19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97" name="Freeform 360"/>
            <p:cNvSpPr>
              <a:spLocks/>
            </p:cNvSpPr>
            <p:nvPr/>
          </p:nvSpPr>
          <p:spPr bwMode="auto">
            <a:xfrm>
              <a:off x="3108" y="2338"/>
              <a:ext cx="14" cy="4"/>
            </a:xfrm>
            <a:custGeom>
              <a:avLst/>
              <a:gdLst>
                <a:gd name="T0" fmla="*/ 0 w 19"/>
                <a:gd name="T1" fmla="*/ 2 h 5"/>
                <a:gd name="T2" fmla="*/ 7 w 19"/>
                <a:gd name="T3" fmla="*/ 0 h 5"/>
                <a:gd name="T4" fmla="*/ 0 60000 65536"/>
                <a:gd name="T5" fmla="*/ 0 60000 65536"/>
                <a:gd name="T6" fmla="*/ 0 w 19"/>
                <a:gd name="T7" fmla="*/ 0 h 5"/>
                <a:gd name="T8" fmla="*/ 19 w 19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5">
                  <a:moveTo>
                    <a:pt x="0" y="5"/>
                  </a:moveTo>
                  <a:lnTo>
                    <a:pt x="19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98" name="Freeform 361"/>
            <p:cNvSpPr>
              <a:spLocks/>
            </p:cNvSpPr>
            <p:nvPr/>
          </p:nvSpPr>
          <p:spPr bwMode="auto">
            <a:xfrm>
              <a:off x="3136" y="2331"/>
              <a:ext cx="14" cy="2"/>
            </a:xfrm>
            <a:custGeom>
              <a:avLst/>
              <a:gdLst>
                <a:gd name="T0" fmla="*/ 0 w 19"/>
                <a:gd name="T1" fmla="*/ 1 h 3"/>
                <a:gd name="T2" fmla="*/ 7 w 19"/>
                <a:gd name="T3" fmla="*/ 0 h 3"/>
                <a:gd name="T4" fmla="*/ 0 60000 65536"/>
                <a:gd name="T5" fmla="*/ 0 60000 65536"/>
                <a:gd name="T6" fmla="*/ 0 w 19"/>
                <a:gd name="T7" fmla="*/ 0 h 3"/>
                <a:gd name="T8" fmla="*/ 19 w 19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3">
                  <a:moveTo>
                    <a:pt x="0" y="3"/>
                  </a:moveTo>
                  <a:lnTo>
                    <a:pt x="19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99" name="Freeform 362"/>
            <p:cNvSpPr>
              <a:spLocks/>
            </p:cNvSpPr>
            <p:nvPr/>
          </p:nvSpPr>
          <p:spPr bwMode="auto">
            <a:xfrm>
              <a:off x="3164" y="2323"/>
              <a:ext cx="14" cy="3"/>
            </a:xfrm>
            <a:custGeom>
              <a:avLst/>
              <a:gdLst>
                <a:gd name="T0" fmla="*/ 0 w 20"/>
                <a:gd name="T1" fmla="*/ 3 h 3"/>
                <a:gd name="T2" fmla="*/ 7 w 20"/>
                <a:gd name="T3" fmla="*/ 0 h 3"/>
                <a:gd name="T4" fmla="*/ 0 60000 65536"/>
                <a:gd name="T5" fmla="*/ 0 60000 65536"/>
                <a:gd name="T6" fmla="*/ 0 w 20"/>
                <a:gd name="T7" fmla="*/ 0 h 3"/>
                <a:gd name="T8" fmla="*/ 20 w 20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3">
                  <a:moveTo>
                    <a:pt x="0" y="3"/>
                  </a:moveTo>
                  <a:lnTo>
                    <a:pt x="20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00" name="Freeform 363"/>
            <p:cNvSpPr>
              <a:spLocks/>
            </p:cNvSpPr>
            <p:nvPr/>
          </p:nvSpPr>
          <p:spPr bwMode="auto">
            <a:xfrm>
              <a:off x="3192" y="2319"/>
              <a:ext cx="14" cy="2"/>
            </a:xfrm>
            <a:custGeom>
              <a:avLst/>
              <a:gdLst>
                <a:gd name="T0" fmla="*/ 0 w 19"/>
                <a:gd name="T1" fmla="*/ 2 h 2"/>
                <a:gd name="T2" fmla="*/ 7 w 19"/>
                <a:gd name="T3" fmla="*/ 0 h 2"/>
                <a:gd name="T4" fmla="*/ 0 60000 65536"/>
                <a:gd name="T5" fmla="*/ 0 60000 65536"/>
                <a:gd name="T6" fmla="*/ 0 w 19"/>
                <a:gd name="T7" fmla="*/ 0 h 2"/>
                <a:gd name="T8" fmla="*/ 19 w 19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2">
                  <a:moveTo>
                    <a:pt x="0" y="2"/>
                  </a:moveTo>
                  <a:lnTo>
                    <a:pt x="19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01" name="Freeform 364"/>
            <p:cNvSpPr>
              <a:spLocks/>
            </p:cNvSpPr>
            <p:nvPr/>
          </p:nvSpPr>
          <p:spPr bwMode="auto">
            <a:xfrm>
              <a:off x="3220" y="2314"/>
              <a:ext cx="14" cy="2"/>
            </a:xfrm>
            <a:custGeom>
              <a:avLst/>
              <a:gdLst>
                <a:gd name="T0" fmla="*/ 0 w 19"/>
                <a:gd name="T1" fmla="*/ 1 h 3"/>
                <a:gd name="T2" fmla="*/ 7 w 19"/>
                <a:gd name="T3" fmla="*/ 0 h 3"/>
                <a:gd name="T4" fmla="*/ 0 60000 65536"/>
                <a:gd name="T5" fmla="*/ 0 60000 65536"/>
                <a:gd name="T6" fmla="*/ 0 w 19"/>
                <a:gd name="T7" fmla="*/ 0 h 3"/>
                <a:gd name="T8" fmla="*/ 19 w 19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3">
                  <a:moveTo>
                    <a:pt x="0" y="3"/>
                  </a:moveTo>
                  <a:lnTo>
                    <a:pt x="19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02" name="Freeform 365"/>
            <p:cNvSpPr>
              <a:spLocks/>
            </p:cNvSpPr>
            <p:nvPr/>
          </p:nvSpPr>
          <p:spPr bwMode="auto">
            <a:xfrm>
              <a:off x="3247" y="2311"/>
              <a:ext cx="13" cy="1"/>
            </a:xfrm>
            <a:custGeom>
              <a:avLst/>
              <a:gdLst>
                <a:gd name="T0" fmla="*/ 0 w 18"/>
                <a:gd name="T1" fmla="*/ 1 h 2"/>
                <a:gd name="T2" fmla="*/ 7 w 18"/>
                <a:gd name="T3" fmla="*/ 0 h 2"/>
                <a:gd name="T4" fmla="*/ 0 60000 65536"/>
                <a:gd name="T5" fmla="*/ 0 60000 65536"/>
                <a:gd name="T6" fmla="*/ 0 w 18"/>
                <a:gd name="T7" fmla="*/ 0 h 2"/>
                <a:gd name="T8" fmla="*/ 18 w 18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" h="2">
                  <a:moveTo>
                    <a:pt x="0" y="2"/>
                  </a:moveTo>
                  <a:lnTo>
                    <a:pt x="18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03" name="Freeform 366"/>
            <p:cNvSpPr>
              <a:spLocks/>
            </p:cNvSpPr>
            <p:nvPr/>
          </p:nvSpPr>
          <p:spPr bwMode="auto">
            <a:xfrm>
              <a:off x="3276" y="2308"/>
              <a:ext cx="13" cy="1"/>
            </a:xfrm>
            <a:custGeom>
              <a:avLst/>
              <a:gdLst>
                <a:gd name="T0" fmla="*/ 0 w 19"/>
                <a:gd name="T1" fmla="*/ 1 h 2"/>
                <a:gd name="T2" fmla="*/ 6 w 19"/>
                <a:gd name="T3" fmla="*/ 0 h 2"/>
                <a:gd name="T4" fmla="*/ 0 60000 65536"/>
                <a:gd name="T5" fmla="*/ 0 60000 65536"/>
                <a:gd name="T6" fmla="*/ 0 w 19"/>
                <a:gd name="T7" fmla="*/ 0 h 2"/>
                <a:gd name="T8" fmla="*/ 19 w 19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2">
                  <a:moveTo>
                    <a:pt x="0" y="2"/>
                  </a:moveTo>
                  <a:lnTo>
                    <a:pt x="19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04" name="Freeform 367"/>
            <p:cNvSpPr>
              <a:spLocks/>
            </p:cNvSpPr>
            <p:nvPr/>
          </p:nvSpPr>
          <p:spPr bwMode="auto">
            <a:xfrm>
              <a:off x="3286" y="2295"/>
              <a:ext cx="306" cy="12"/>
            </a:xfrm>
            <a:custGeom>
              <a:avLst/>
              <a:gdLst>
                <a:gd name="T0" fmla="*/ 158 w 425"/>
                <a:gd name="T1" fmla="*/ 0 h 15"/>
                <a:gd name="T2" fmla="*/ 0 w 425"/>
                <a:gd name="T3" fmla="*/ 8 h 15"/>
                <a:gd name="T4" fmla="*/ 0 60000 65536"/>
                <a:gd name="T5" fmla="*/ 0 60000 65536"/>
                <a:gd name="T6" fmla="*/ 0 w 425"/>
                <a:gd name="T7" fmla="*/ 0 h 15"/>
                <a:gd name="T8" fmla="*/ 425 w 425"/>
                <a:gd name="T9" fmla="*/ 15 h 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25" h="15">
                  <a:moveTo>
                    <a:pt x="425" y="0"/>
                  </a:moveTo>
                  <a:lnTo>
                    <a:pt x="0" y="15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05" name="Freeform 368"/>
            <p:cNvSpPr>
              <a:spLocks/>
            </p:cNvSpPr>
            <p:nvPr/>
          </p:nvSpPr>
          <p:spPr bwMode="auto">
            <a:xfrm>
              <a:off x="2496" y="3325"/>
              <a:ext cx="15" cy="30"/>
            </a:xfrm>
            <a:custGeom>
              <a:avLst/>
              <a:gdLst>
                <a:gd name="T0" fmla="*/ 0 w 20"/>
                <a:gd name="T1" fmla="*/ 19 h 38"/>
                <a:gd name="T2" fmla="*/ 8 w 20"/>
                <a:gd name="T3" fmla="*/ 0 h 38"/>
                <a:gd name="T4" fmla="*/ 0 60000 65536"/>
                <a:gd name="T5" fmla="*/ 0 60000 65536"/>
                <a:gd name="T6" fmla="*/ 0 w 20"/>
                <a:gd name="T7" fmla="*/ 0 h 38"/>
                <a:gd name="T8" fmla="*/ 20 w 20"/>
                <a:gd name="T9" fmla="*/ 38 h 3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38">
                  <a:moveTo>
                    <a:pt x="0" y="38"/>
                  </a:moveTo>
                  <a:lnTo>
                    <a:pt x="20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06" name="Freeform 369"/>
            <p:cNvSpPr>
              <a:spLocks/>
            </p:cNvSpPr>
            <p:nvPr/>
          </p:nvSpPr>
          <p:spPr bwMode="auto">
            <a:xfrm>
              <a:off x="2524" y="3251"/>
              <a:ext cx="14" cy="39"/>
            </a:xfrm>
            <a:custGeom>
              <a:avLst/>
              <a:gdLst>
                <a:gd name="T0" fmla="*/ 0 w 19"/>
                <a:gd name="T1" fmla="*/ 25 h 49"/>
                <a:gd name="T2" fmla="*/ 7 w 19"/>
                <a:gd name="T3" fmla="*/ 0 h 49"/>
                <a:gd name="T4" fmla="*/ 0 60000 65536"/>
                <a:gd name="T5" fmla="*/ 0 60000 65536"/>
                <a:gd name="T6" fmla="*/ 0 w 19"/>
                <a:gd name="T7" fmla="*/ 0 h 49"/>
                <a:gd name="T8" fmla="*/ 19 w 19"/>
                <a:gd name="T9" fmla="*/ 49 h 4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49">
                  <a:moveTo>
                    <a:pt x="0" y="49"/>
                  </a:moveTo>
                  <a:lnTo>
                    <a:pt x="19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07" name="Freeform 370"/>
            <p:cNvSpPr>
              <a:spLocks/>
            </p:cNvSpPr>
            <p:nvPr/>
          </p:nvSpPr>
          <p:spPr bwMode="auto">
            <a:xfrm>
              <a:off x="2567" y="3123"/>
              <a:ext cx="13" cy="45"/>
            </a:xfrm>
            <a:custGeom>
              <a:avLst/>
              <a:gdLst>
                <a:gd name="T0" fmla="*/ 0 w 18"/>
                <a:gd name="T1" fmla="*/ 28 h 57"/>
                <a:gd name="T2" fmla="*/ 7 w 18"/>
                <a:gd name="T3" fmla="*/ 0 h 57"/>
                <a:gd name="T4" fmla="*/ 0 60000 65536"/>
                <a:gd name="T5" fmla="*/ 0 60000 65536"/>
                <a:gd name="T6" fmla="*/ 0 w 18"/>
                <a:gd name="T7" fmla="*/ 0 h 57"/>
                <a:gd name="T8" fmla="*/ 18 w 18"/>
                <a:gd name="T9" fmla="*/ 57 h 5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" h="57">
                  <a:moveTo>
                    <a:pt x="0" y="57"/>
                  </a:moveTo>
                  <a:lnTo>
                    <a:pt x="18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08" name="Freeform 371"/>
            <p:cNvSpPr>
              <a:spLocks/>
            </p:cNvSpPr>
            <p:nvPr/>
          </p:nvSpPr>
          <p:spPr bwMode="auto">
            <a:xfrm>
              <a:off x="2636" y="2910"/>
              <a:ext cx="14" cy="42"/>
            </a:xfrm>
            <a:custGeom>
              <a:avLst/>
              <a:gdLst>
                <a:gd name="T0" fmla="*/ 0 w 19"/>
                <a:gd name="T1" fmla="*/ 27 h 52"/>
                <a:gd name="T2" fmla="*/ 7 w 19"/>
                <a:gd name="T3" fmla="*/ 0 h 52"/>
                <a:gd name="T4" fmla="*/ 0 60000 65536"/>
                <a:gd name="T5" fmla="*/ 0 60000 65536"/>
                <a:gd name="T6" fmla="*/ 0 w 19"/>
                <a:gd name="T7" fmla="*/ 0 h 52"/>
                <a:gd name="T8" fmla="*/ 19 w 19"/>
                <a:gd name="T9" fmla="*/ 52 h 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52">
                  <a:moveTo>
                    <a:pt x="0" y="52"/>
                  </a:moveTo>
                  <a:lnTo>
                    <a:pt x="19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09" name="Freeform 372"/>
            <p:cNvSpPr>
              <a:spLocks/>
            </p:cNvSpPr>
            <p:nvPr/>
          </p:nvSpPr>
          <p:spPr bwMode="auto">
            <a:xfrm>
              <a:off x="2663" y="2833"/>
              <a:ext cx="14" cy="39"/>
            </a:xfrm>
            <a:custGeom>
              <a:avLst/>
              <a:gdLst>
                <a:gd name="T0" fmla="*/ 0 w 19"/>
                <a:gd name="T1" fmla="*/ 26 h 48"/>
                <a:gd name="T2" fmla="*/ 7 w 19"/>
                <a:gd name="T3" fmla="*/ 0 h 48"/>
                <a:gd name="T4" fmla="*/ 0 60000 65536"/>
                <a:gd name="T5" fmla="*/ 0 60000 65536"/>
                <a:gd name="T6" fmla="*/ 0 w 19"/>
                <a:gd name="T7" fmla="*/ 0 h 48"/>
                <a:gd name="T8" fmla="*/ 19 w 19"/>
                <a:gd name="T9" fmla="*/ 48 h 4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48">
                  <a:moveTo>
                    <a:pt x="0" y="48"/>
                  </a:moveTo>
                  <a:lnTo>
                    <a:pt x="19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10" name="Freeform 373"/>
            <p:cNvSpPr>
              <a:spLocks/>
            </p:cNvSpPr>
            <p:nvPr/>
          </p:nvSpPr>
          <p:spPr bwMode="auto">
            <a:xfrm>
              <a:off x="2719" y="2703"/>
              <a:ext cx="14" cy="30"/>
            </a:xfrm>
            <a:custGeom>
              <a:avLst/>
              <a:gdLst>
                <a:gd name="T0" fmla="*/ 0 w 19"/>
                <a:gd name="T1" fmla="*/ 19 h 38"/>
                <a:gd name="T2" fmla="*/ 7 w 19"/>
                <a:gd name="T3" fmla="*/ 0 h 38"/>
                <a:gd name="T4" fmla="*/ 0 60000 65536"/>
                <a:gd name="T5" fmla="*/ 0 60000 65536"/>
                <a:gd name="T6" fmla="*/ 0 w 19"/>
                <a:gd name="T7" fmla="*/ 0 h 38"/>
                <a:gd name="T8" fmla="*/ 19 w 19"/>
                <a:gd name="T9" fmla="*/ 38 h 3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38">
                  <a:moveTo>
                    <a:pt x="0" y="38"/>
                  </a:moveTo>
                  <a:lnTo>
                    <a:pt x="19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11" name="Freeform 374"/>
            <p:cNvSpPr>
              <a:spLocks/>
            </p:cNvSpPr>
            <p:nvPr/>
          </p:nvSpPr>
          <p:spPr bwMode="auto">
            <a:xfrm>
              <a:off x="2747" y="2648"/>
              <a:ext cx="14" cy="27"/>
            </a:xfrm>
            <a:custGeom>
              <a:avLst/>
              <a:gdLst>
                <a:gd name="T0" fmla="*/ 0 w 20"/>
                <a:gd name="T1" fmla="*/ 18 h 33"/>
                <a:gd name="T2" fmla="*/ 7 w 20"/>
                <a:gd name="T3" fmla="*/ 0 h 33"/>
                <a:gd name="T4" fmla="*/ 0 60000 65536"/>
                <a:gd name="T5" fmla="*/ 0 60000 65536"/>
                <a:gd name="T6" fmla="*/ 0 w 20"/>
                <a:gd name="T7" fmla="*/ 0 h 33"/>
                <a:gd name="T8" fmla="*/ 20 w 20"/>
                <a:gd name="T9" fmla="*/ 33 h 3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33">
                  <a:moveTo>
                    <a:pt x="0" y="33"/>
                  </a:moveTo>
                  <a:lnTo>
                    <a:pt x="20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12" name="Freeform 375"/>
            <p:cNvSpPr>
              <a:spLocks/>
            </p:cNvSpPr>
            <p:nvPr/>
          </p:nvSpPr>
          <p:spPr bwMode="auto">
            <a:xfrm>
              <a:off x="2788" y="2578"/>
              <a:ext cx="14" cy="22"/>
            </a:xfrm>
            <a:custGeom>
              <a:avLst/>
              <a:gdLst>
                <a:gd name="T0" fmla="*/ 0 w 19"/>
                <a:gd name="T1" fmla="*/ 13 h 28"/>
                <a:gd name="T2" fmla="*/ 7 w 19"/>
                <a:gd name="T3" fmla="*/ 0 h 28"/>
                <a:gd name="T4" fmla="*/ 0 60000 65536"/>
                <a:gd name="T5" fmla="*/ 0 60000 65536"/>
                <a:gd name="T6" fmla="*/ 0 w 19"/>
                <a:gd name="T7" fmla="*/ 0 h 28"/>
                <a:gd name="T8" fmla="*/ 19 w 19"/>
                <a:gd name="T9" fmla="*/ 28 h 2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28">
                  <a:moveTo>
                    <a:pt x="0" y="28"/>
                  </a:moveTo>
                  <a:lnTo>
                    <a:pt x="19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13" name="Freeform 376"/>
            <p:cNvSpPr>
              <a:spLocks/>
            </p:cNvSpPr>
            <p:nvPr/>
          </p:nvSpPr>
          <p:spPr bwMode="auto">
            <a:xfrm>
              <a:off x="2817" y="2537"/>
              <a:ext cx="14" cy="19"/>
            </a:xfrm>
            <a:custGeom>
              <a:avLst/>
              <a:gdLst>
                <a:gd name="T0" fmla="*/ 0 w 19"/>
                <a:gd name="T1" fmla="*/ 12 h 24"/>
                <a:gd name="T2" fmla="*/ 7 w 19"/>
                <a:gd name="T3" fmla="*/ 0 h 24"/>
                <a:gd name="T4" fmla="*/ 0 60000 65536"/>
                <a:gd name="T5" fmla="*/ 0 60000 65536"/>
                <a:gd name="T6" fmla="*/ 0 w 19"/>
                <a:gd name="T7" fmla="*/ 0 h 24"/>
                <a:gd name="T8" fmla="*/ 19 w 19"/>
                <a:gd name="T9" fmla="*/ 24 h 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24">
                  <a:moveTo>
                    <a:pt x="0" y="24"/>
                  </a:moveTo>
                  <a:lnTo>
                    <a:pt x="19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14" name="Freeform 377"/>
            <p:cNvSpPr>
              <a:spLocks/>
            </p:cNvSpPr>
            <p:nvPr/>
          </p:nvSpPr>
          <p:spPr bwMode="auto">
            <a:xfrm>
              <a:off x="2886" y="2458"/>
              <a:ext cx="14" cy="15"/>
            </a:xfrm>
            <a:custGeom>
              <a:avLst/>
              <a:gdLst>
                <a:gd name="T0" fmla="*/ 0 w 19"/>
                <a:gd name="T1" fmla="*/ 10 h 18"/>
                <a:gd name="T2" fmla="*/ 7 w 19"/>
                <a:gd name="T3" fmla="*/ 0 h 18"/>
                <a:gd name="T4" fmla="*/ 0 60000 65536"/>
                <a:gd name="T5" fmla="*/ 0 60000 65536"/>
                <a:gd name="T6" fmla="*/ 0 w 19"/>
                <a:gd name="T7" fmla="*/ 0 h 18"/>
                <a:gd name="T8" fmla="*/ 19 w 19"/>
                <a:gd name="T9" fmla="*/ 18 h 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18">
                  <a:moveTo>
                    <a:pt x="0" y="18"/>
                  </a:moveTo>
                  <a:lnTo>
                    <a:pt x="19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15" name="Freeform 378"/>
            <p:cNvSpPr>
              <a:spLocks/>
            </p:cNvSpPr>
            <p:nvPr/>
          </p:nvSpPr>
          <p:spPr bwMode="auto">
            <a:xfrm>
              <a:off x="2914" y="2435"/>
              <a:ext cx="13" cy="11"/>
            </a:xfrm>
            <a:custGeom>
              <a:avLst/>
              <a:gdLst>
                <a:gd name="T0" fmla="*/ 0 w 19"/>
                <a:gd name="T1" fmla="*/ 8 h 13"/>
                <a:gd name="T2" fmla="*/ 6 w 19"/>
                <a:gd name="T3" fmla="*/ 0 h 13"/>
                <a:gd name="T4" fmla="*/ 0 60000 65536"/>
                <a:gd name="T5" fmla="*/ 0 60000 65536"/>
                <a:gd name="T6" fmla="*/ 0 w 19"/>
                <a:gd name="T7" fmla="*/ 0 h 13"/>
                <a:gd name="T8" fmla="*/ 19 w 19"/>
                <a:gd name="T9" fmla="*/ 13 h 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13">
                  <a:moveTo>
                    <a:pt x="0" y="13"/>
                  </a:moveTo>
                  <a:lnTo>
                    <a:pt x="19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16" name="Freeform 379"/>
            <p:cNvSpPr>
              <a:spLocks/>
            </p:cNvSpPr>
            <p:nvPr/>
          </p:nvSpPr>
          <p:spPr bwMode="auto">
            <a:xfrm>
              <a:off x="2941" y="2414"/>
              <a:ext cx="14" cy="10"/>
            </a:xfrm>
            <a:custGeom>
              <a:avLst/>
              <a:gdLst>
                <a:gd name="T0" fmla="*/ 0 w 20"/>
                <a:gd name="T1" fmla="*/ 6 h 13"/>
                <a:gd name="T2" fmla="*/ 7 w 20"/>
                <a:gd name="T3" fmla="*/ 0 h 13"/>
                <a:gd name="T4" fmla="*/ 0 60000 65536"/>
                <a:gd name="T5" fmla="*/ 0 60000 65536"/>
                <a:gd name="T6" fmla="*/ 0 w 20"/>
                <a:gd name="T7" fmla="*/ 0 h 13"/>
                <a:gd name="T8" fmla="*/ 20 w 20"/>
                <a:gd name="T9" fmla="*/ 13 h 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13">
                  <a:moveTo>
                    <a:pt x="0" y="13"/>
                  </a:moveTo>
                  <a:lnTo>
                    <a:pt x="20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17" name="Freeform 380"/>
            <p:cNvSpPr>
              <a:spLocks/>
            </p:cNvSpPr>
            <p:nvPr/>
          </p:nvSpPr>
          <p:spPr bwMode="auto">
            <a:xfrm>
              <a:off x="2970" y="2396"/>
              <a:ext cx="14" cy="8"/>
            </a:xfrm>
            <a:custGeom>
              <a:avLst/>
              <a:gdLst>
                <a:gd name="T0" fmla="*/ 0 w 19"/>
                <a:gd name="T1" fmla="*/ 5 h 10"/>
                <a:gd name="T2" fmla="*/ 7 w 19"/>
                <a:gd name="T3" fmla="*/ 0 h 10"/>
                <a:gd name="T4" fmla="*/ 0 60000 65536"/>
                <a:gd name="T5" fmla="*/ 0 60000 65536"/>
                <a:gd name="T6" fmla="*/ 0 w 19"/>
                <a:gd name="T7" fmla="*/ 0 h 10"/>
                <a:gd name="T8" fmla="*/ 19 w 19"/>
                <a:gd name="T9" fmla="*/ 10 h 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10">
                  <a:moveTo>
                    <a:pt x="0" y="10"/>
                  </a:moveTo>
                  <a:lnTo>
                    <a:pt x="19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18" name="Freeform 381"/>
            <p:cNvSpPr>
              <a:spLocks/>
            </p:cNvSpPr>
            <p:nvPr/>
          </p:nvSpPr>
          <p:spPr bwMode="auto">
            <a:xfrm>
              <a:off x="2997" y="2381"/>
              <a:ext cx="13" cy="6"/>
            </a:xfrm>
            <a:custGeom>
              <a:avLst/>
              <a:gdLst>
                <a:gd name="T0" fmla="*/ 0 w 18"/>
                <a:gd name="T1" fmla="*/ 3 h 8"/>
                <a:gd name="T2" fmla="*/ 7 w 18"/>
                <a:gd name="T3" fmla="*/ 0 h 8"/>
                <a:gd name="T4" fmla="*/ 0 60000 65536"/>
                <a:gd name="T5" fmla="*/ 0 60000 65536"/>
                <a:gd name="T6" fmla="*/ 0 w 18"/>
                <a:gd name="T7" fmla="*/ 0 h 8"/>
                <a:gd name="T8" fmla="*/ 18 w 18"/>
                <a:gd name="T9" fmla="*/ 8 h 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" h="8">
                  <a:moveTo>
                    <a:pt x="0" y="8"/>
                  </a:moveTo>
                  <a:lnTo>
                    <a:pt x="18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19" name="Freeform 382"/>
            <p:cNvSpPr>
              <a:spLocks/>
            </p:cNvSpPr>
            <p:nvPr/>
          </p:nvSpPr>
          <p:spPr bwMode="auto">
            <a:xfrm>
              <a:off x="3067" y="2350"/>
              <a:ext cx="14" cy="5"/>
            </a:xfrm>
            <a:custGeom>
              <a:avLst/>
              <a:gdLst>
                <a:gd name="T0" fmla="*/ 0 w 19"/>
                <a:gd name="T1" fmla="*/ 3 h 7"/>
                <a:gd name="T2" fmla="*/ 7 w 19"/>
                <a:gd name="T3" fmla="*/ 0 h 7"/>
                <a:gd name="T4" fmla="*/ 0 60000 65536"/>
                <a:gd name="T5" fmla="*/ 0 60000 65536"/>
                <a:gd name="T6" fmla="*/ 0 w 19"/>
                <a:gd name="T7" fmla="*/ 0 h 7"/>
                <a:gd name="T8" fmla="*/ 19 w 19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7">
                  <a:moveTo>
                    <a:pt x="0" y="7"/>
                  </a:moveTo>
                  <a:lnTo>
                    <a:pt x="19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20" name="Freeform 383"/>
            <p:cNvSpPr>
              <a:spLocks/>
            </p:cNvSpPr>
            <p:nvPr/>
          </p:nvSpPr>
          <p:spPr bwMode="auto">
            <a:xfrm>
              <a:off x="3122" y="2333"/>
              <a:ext cx="14" cy="5"/>
            </a:xfrm>
            <a:custGeom>
              <a:avLst/>
              <a:gdLst>
                <a:gd name="T0" fmla="*/ 0 w 20"/>
                <a:gd name="T1" fmla="*/ 3 h 6"/>
                <a:gd name="T2" fmla="*/ 7 w 20"/>
                <a:gd name="T3" fmla="*/ 0 h 6"/>
                <a:gd name="T4" fmla="*/ 0 60000 65536"/>
                <a:gd name="T5" fmla="*/ 0 60000 65536"/>
                <a:gd name="T6" fmla="*/ 0 w 20"/>
                <a:gd name="T7" fmla="*/ 0 h 6"/>
                <a:gd name="T8" fmla="*/ 20 w 20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6">
                  <a:moveTo>
                    <a:pt x="0" y="6"/>
                  </a:moveTo>
                  <a:lnTo>
                    <a:pt x="20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21" name="Freeform 384"/>
            <p:cNvSpPr>
              <a:spLocks/>
            </p:cNvSpPr>
            <p:nvPr/>
          </p:nvSpPr>
          <p:spPr bwMode="auto">
            <a:xfrm>
              <a:off x="3150" y="2326"/>
              <a:ext cx="14" cy="5"/>
            </a:xfrm>
            <a:custGeom>
              <a:avLst/>
              <a:gdLst>
                <a:gd name="T0" fmla="*/ 0 w 19"/>
                <a:gd name="T1" fmla="*/ 3 h 6"/>
                <a:gd name="T2" fmla="*/ 7 w 19"/>
                <a:gd name="T3" fmla="*/ 0 h 6"/>
                <a:gd name="T4" fmla="*/ 0 60000 65536"/>
                <a:gd name="T5" fmla="*/ 0 60000 65536"/>
                <a:gd name="T6" fmla="*/ 0 w 19"/>
                <a:gd name="T7" fmla="*/ 0 h 6"/>
                <a:gd name="T8" fmla="*/ 19 w 19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6">
                  <a:moveTo>
                    <a:pt x="0" y="6"/>
                  </a:moveTo>
                  <a:lnTo>
                    <a:pt x="19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22" name="Freeform 385"/>
            <p:cNvSpPr>
              <a:spLocks/>
            </p:cNvSpPr>
            <p:nvPr/>
          </p:nvSpPr>
          <p:spPr bwMode="auto">
            <a:xfrm>
              <a:off x="3178" y="2321"/>
              <a:ext cx="14" cy="2"/>
            </a:xfrm>
            <a:custGeom>
              <a:avLst/>
              <a:gdLst>
                <a:gd name="T0" fmla="*/ 0 w 19"/>
                <a:gd name="T1" fmla="*/ 1 h 3"/>
                <a:gd name="T2" fmla="*/ 7 w 19"/>
                <a:gd name="T3" fmla="*/ 0 h 3"/>
                <a:gd name="T4" fmla="*/ 0 60000 65536"/>
                <a:gd name="T5" fmla="*/ 0 60000 65536"/>
                <a:gd name="T6" fmla="*/ 0 w 19"/>
                <a:gd name="T7" fmla="*/ 0 h 3"/>
                <a:gd name="T8" fmla="*/ 19 w 19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3">
                  <a:moveTo>
                    <a:pt x="0" y="3"/>
                  </a:moveTo>
                  <a:lnTo>
                    <a:pt x="19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23" name="Freeform 386"/>
            <p:cNvSpPr>
              <a:spLocks/>
            </p:cNvSpPr>
            <p:nvPr/>
          </p:nvSpPr>
          <p:spPr bwMode="auto">
            <a:xfrm>
              <a:off x="3206" y="2316"/>
              <a:ext cx="14" cy="3"/>
            </a:xfrm>
            <a:custGeom>
              <a:avLst/>
              <a:gdLst>
                <a:gd name="T0" fmla="*/ 0 w 20"/>
                <a:gd name="T1" fmla="*/ 2 h 4"/>
                <a:gd name="T2" fmla="*/ 7 w 20"/>
                <a:gd name="T3" fmla="*/ 0 h 4"/>
                <a:gd name="T4" fmla="*/ 0 60000 65536"/>
                <a:gd name="T5" fmla="*/ 0 60000 65536"/>
                <a:gd name="T6" fmla="*/ 0 w 20"/>
                <a:gd name="T7" fmla="*/ 0 h 4"/>
                <a:gd name="T8" fmla="*/ 20 w 20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4">
                  <a:moveTo>
                    <a:pt x="0" y="4"/>
                  </a:moveTo>
                  <a:lnTo>
                    <a:pt x="20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24" name="Freeform 387"/>
            <p:cNvSpPr>
              <a:spLocks/>
            </p:cNvSpPr>
            <p:nvPr/>
          </p:nvSpPr>
          <p:spPr bwMode="auto">
            <a:xfrm>
              <a:off x="3234" y="2312"/>
              <a:ext cx="13" cy="2"/>
            </a:xfrm>
            <a:custGeom>
              <a:avLst/>
              <a:gdLst>
                <a:gd name="T0" fmla="*/ 0 w 19"/>
                <a:gd name="T1" fmla="*/ 2 h 2"/>
                <a:gd name="T2" fmla="*/ 6 w 19"/>
                <a:gd name="T3" fmla="*/ 0 h 2"/>
                <a:gd name="T4" fmla="*/ 0 60000 65536"/>
                <a:gd name="T5" fmla="*/ 0 60000 65536"/>
                <a:gd name="T6" fmla="*/ 0 w 19"/>
                <a:gd name="T7" fmla="*/ 0 h 2"/>
                <a:gd name="T8" fmla="*/ 19 w 19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2">
                  <a:moveTo>
                    <a:pt x="0" y="2"/>
                  </a:moveTo>
                  <a:lnTo>
                    <a:pt x="19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25" name="Freeform 388"/>
            <p:cNvSpPr>
              <a:spLocks/>
            </p:cNvSpPr>
            <p:nvPr/>
          </p:nvSpPr>
          <p:spPr bwMode="auto">
            <a:xfrm>
              <a:off x="3260" y="2309"/>
              <a:ext cx="16" cy="2"/>
            </a:xfrm>
            <a:custGeom>
              <a:avLst/>
              <a:gdLst>
                <a:gd name="T0" fmla="*/ 0 w 21"/>
                <a:gd name="T1" fmla="*/ 2 h 2"/>
                <a:gd name="T2" fmla="*/ 9 w 21"/>
                <a:gd name="T3" fmla="*/ 0 h 2"/>
                <a:gd name="T4" fmla="*/ 0 60000 65536"/>
                <a:gd name="T5" fmla="*/ 0 60000 65536"/>
                <a:gd name="T6" fmla="*/ 0 w 21"/>
                <a:gd name="T7" fmla="*/ 0 h 2"/>
                <a:gd name="T8" fmla="*/ 21 w 2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" h="2">
                  <a:moveTo>
                    <a:pt x="0" y="2"/>
                  </a:moveTo>
                  <a:lnTo>
                    <a:pt x="21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26" name="Freeform 389"/>
            <p:cNvSpPr>
              <a:spLocks/>
            </p:cNvSpPr>
            <p:nvPr/>
          </p:nvSpPr>
          <p:spPr bwMode="auto">
            <a:xfrm>
              <a:off x="2857" y="2486"/>
              <a:ext cx="15" cy="15"/>
            </a:xfrm>
            <a:custGeom>
              <a:avLst/>
              <a:gdLst>
                <a:gd name="T0" fmla="*/ 0 w 20"/>
                <a:gd name="T1" fmla="*/ 9 h 19"/>
                <a:gd name="T2" fmla="*/ 8 w 20"/>
                <a:gd name="T3" fmla="*/ 0 h 19"/>
                <a:gd name="T4" fmla="*/ 0 60000 65536"/>
                <a:gd name="T5" fmla="*/ 0 60000 65536"/>
                <a:gd name="T6" fmla="*/ 0 w 20"/>
                <a:gd name="T7" fmla="*/ 0 h 19"/>
                <a:gd name="T8" fmla="*/ 20 w 20"/>
                <a:gd name="T9" fmla="*/ 19 h 1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19">
                  <a:moveTo>
                    <a:pt x="0" y="19"/>
                  </a:moveTo>
                  <a:lnTo>
                    <a:pt x="20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27" name="Freeform 390"/>
            <p:cNvSpPr>
              <a:spLocks/>
            </p:cNvSpPr>
            <p:nvPr/>
          </p:nvSpPr>
          <p:spPr bwMode="auto">
            <a:xfrm>
              <a:off x="3039" y="2361"/>
              <a:ext cx="14" cy="6"/>
            </a:xfrm>
            <a:custGeom>
              <a:avLst/>
              <a:gdLst>
                <a:gd name="T0" fmla="*/ 0 w 19"/>
                <a:gd name="T1" fmla="*/ 3 h 8"/>
                <a:gd name="T2" fmla="*/ 7 w 19"/>
                <a:gd name="T3" fmla="*/ 0 h 8"/>
                <a:gd name="T4" fmla="*/ 0 60000 65536"/>
                <a:gd name="T5" fmla="*/ 0 60000 65536"/>
                <a:gd name="T6" fmla="*/ 0 w 19"/>
                <a:gd name="T7" fmla="*/ 0 h 8"/>
                <a:gd name="T8" fmla="*/ 19 w 19"/>
                <a:gd name="T9" fmla="*/ 8 h 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8">
                  <a:moveTo>
                    <a:pt x="0" y="8"/>
                  </a:moveTo>
                  <a:lnTo>
                    <a:pt x="19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28" name="Freeform 391"/>
            <p:cNvSpPr>
              <a:spLocks/>
            </p:cNvSpPr>
            <p:nvPr/>
          </p:nvSpPr>
          <p:spPr bwMode="auto">
            <a:xfrm>
              <a:off x="2608" y="2992"/>
              <a:ext cx="14" cy="42"/>
            </a:xfrm>
            <a:custGeom>
              <a:avLst/>
              <a:gdLst>
                <a:gd name="T0" fmla="*/ 0 w 19"/>
                <a:gd name="T1" fmla="*/ 26 h 54"/>
                <a:gd name="T2" fmla="*/ 7 w 19"/>
                <a:gd name="T3" fmla="*/ 0 h 54"/>
                <a:gd name="T4" fmla="*/ 0 60000 65536"/>
                <a:gd name="T5" fmla="*/ 0 60000 65536"/>
                <a:gd name="T6" fmla="*/ 0 w 19"/>
                <a:gd name="T7" fmla="*/ 0 h 54"/>
                <a:gd name="T8" fmla="*/ 19 w 19"/>
                <a:gd name="T9" fmla="*/ 54 h 5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54">
                  <a:moveTo>
                    <a:pt x="0" y="54"/>
                  </a:moveTo>
                  <a:lnTo>
                    <a:pt x="19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29" name="Freeform 392"/>
            <p:cNvSpPr>
              <a:spLocks/>
            </p:cNvSpPr>
            <p:nvPr/>
          </p:nvSpPr>
          <p:spPr bwMode="auto">
            <a:xfrm>
              <a:off x="3095" y="2342"/>
              <a:ext cx="13" cy="4"/>
            </a:xfrm>
            <a:custGeom>
              <a:avLst/>
              <a:gdLst>
                <a:gd name="T0" fmla="*/ 0 w 19"/>
                <a:gd name="T1" fmla="*/ 2 h 6"/>
                <a:gd name="T2" fmla="*/ 6 w 19"/>
                <a:gd name="T3" fmla="*/ 0 h 6"/>
                <a:gd name="T4" fmla="*/ 0 60000 65536"/>
                <a:gd name="T5" fmla="*/ 0 60000 65536"/>
                <a:gd name="T6" fmla="*/ 0 w 19"/>
                <a:gd name="T7" fmla="*/ 0 h 6"/>
                <a:gd name="T8" fmla="*/ 19 w 19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6">
                  <a:moveTo>
                    <a:pt x="0" y="6"/>
                  </a:moveTo>
                  <a:lnTo>
                    <a:pt x="19" y="0"/>
                  </a:lnTo>
                </a:path>
              </a:pathLst>
            </a:custGeom>
            <a:noFill/>
            <a:ln w="1996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30" name="Freeform 393"/>
            <p:cNvSpPr>
              <a:spLocks noChangeArrowheads="1"/>
            </p:cNvSpPr>
            <p:nvPr/>
          </p:nvSpPr>
          <p:spPr bwMode="auto">
            <a:xfrm>
              <a:off x="2431" y="3348"/>
              <a:ext cx="75" cy="2"/>
            </a:xfrm>
            <a:custGeom>
              <a:avLst/>
              <a:gdLst>
                <a:gd name="T0" fmla="*/ 0 w 105"/>
                <a:gd name="T1" fmla="*/ 2 h 2"/>
                <a:gd name="T2" fmla="*/ 39 w 105"/>
                <a:gd name="T3" fmla="*/ 0 h 2"/>
                <a:gd name="T4" fmla="*/ 0 60000 65536"/>
                <a:gd name="T5" fmla="*/ 0 60000 65536"/>
                <a:gd name="T6" fmla="*/ 0 w 105"/>
                <a:gd name="T7" fmla="*/ 0 h 2"/>
                <a:gd name="T8" fmla="*/ 105 w 105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5" h="2">
                  <a:moveTo>
                    <a:pt x="0" y="2"/>
                  </a:moveTo>
                  <a:lnTo>
                    <a:pt x="105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31" name="Rectangle 394"/>
            <p:cNvSpPr>
              <a:spLocks noChangeArrowheads="1"/>
            </p:cNvSpPr>
            <p:nvPr/>
          </p:nvSpPr>
          <p:spPr bwMode="auto">
            <a:xfrm>
              <a:off x="2093" y="2531"/>
              <a:ext cx="19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Arial" charset="0"/>
                </a:rPr>
                <a:t>H</a:t>
              </a:r>
              <a:r>
                <a:rPr lang="en-US" sz="2200" baseline="-25000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10932" name="Freeform 395"/>
            <p:cNvSpPr>
              <a:spLocks noChangeArrowheads="1"/>
            </p:cNvSpPr>
            <p:nvPr/>
          </p:nvSpPr>
          <p:spPr bwMode="auto">
            <a:xfrm>
              <a:off x="2390" y="3346"/>
              <a:ext cx="2" cy="0"/>
            </a:xfrm>
            <a:custGeom>
              <a:avLst/>
              <a:gdLst>
                <a:gd name="T0" fmla="*/ 0 w 3"/>
                <a:gd name="T1" fmla="*/ 1 w 3"/>
                <a:gd name="T2" fmla="*/ 1 w 3"/>
                <a:gd name="T3" fmla="*/ 1 w 3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3"/>
                <a:gd name="T9" fmla="*/ 3 w 3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3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33" name="Freeform 396"/>
            <p:cNvSpPr>
              <a:spLocks noChangeArrowheads="1"/>
            </p:cNvSpPr>
            <p:nvPr/>
          </p:nvSpPr>
          <p:spPr bwMode="auto">
            <a:xfrm>
              <a:off x="2392" y="3345"/>
              <a:ext cx="3" cy="1"/>
            </a:xfrm>
            <a:custGeom>
              <a:avLst/>
              <a:gdLst>
                <a:gd name="T0" fmla="*/ 0 w 4"/>
                <a:gd name="T1" fmla="*/ 1 h 1"/>
                <a:gd name="T2" fmla="*/ 1 w 4"/>
                <a:gd name="T3" fmla="*/ 1 h 1"/>
                <a:gd name="T4" fmla="*/ 2 w 4"/>
                <a:gd name="T5" fmla="*/ 0 h 1"/>
                <a:gd name="T6" fmla="*/ 2 w 4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"/>
                <a:gd name="T14" fmla="*/ 4 w 4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">
                  <a:moveTo>
                    <a:pt x="0" y="1"/>
                  </a:move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34" name="Freeform 397"/>
            <p:cNvSpPr>
              <a:spLocks noChangeArrowheads="1"/>
            </p:cNvSpPr>
            <p:nvPr/>
          </p:nvSpPr>
          <p:spPr bwMode="auto">
            <a:xfrm>
              <a:off x="2395" y="3344"/>
              <a:ext cx="3" cy="1"/>
            </a:xfrm>
            <a:custGeom>
              <a:avLst/>
              <a:gdLst>
                <a:gd name="T0" fmla="*/ 0 w 4"/>
                <a:gd name="T1" fmla="*/ 1 h 1"/>
                <a:gd name="T2" fmla="*/ 1 w 4"/>
                <a:gd name="T3" fmla="*/ 1 h 1"/>
                <a:gd name="T4" fmla="*/ 2 w 4"/>
                <a:gd name="T5" fmla="*/ 1 h 1"/>
                <a:gd name="T6" fmla="*/ 2 w 4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"/>
                <a:gd name="T14" fmla="*/ 4 w 4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">
                  <a:moveTo>
                    <a:pt x="0" y="1"/>
                  </a:moveTo>
                  <a:lnTo>
                    <a:pt x="1" y="1"/>
                  </a:lnTo>
                  <a:lnTo>
                    <a:pt x="3" y="1"/>
                  </a:lnTo>
                  <a:lnTo>
                    <a:pt x="4" y="0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35" name="Freeform 398"/>
            <p:cNvSpPr>
              <a:spLocks noChangeArrowheads="1"/>
            </p:cNvSpPr>
            <p:nvPr/>
          </p:nvSpPr>
          <p:spPr bwMode="auto">
            <a:xfrm>
              <a:off x="2398" y="3344"/>
              <a:ext cx="2" cy="0"/>
            </a:xfrm>
            <a:custGeom>
              <a:avLst/>
              <a:gdLst>
                <a:gd name="T0" fmla="*/ 0 w 3"/>
                <a:gd name="T1" fmla="*/ 1 w 3"/>
                <a:gd name="T2" fmla="*/ 1 w 3"/>
                <a:gd name="T3" fmla="*/ 1 w 3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3"/>
                <a:gd name="T9" fmla="*/ 3 w 3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3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36" name="Freeform 399"/>
            <p:cNvSpPr>
              <a:spLocks noChangeArrowheads="1"/>
            </p:cNvSpPr>
            <p:nvPr/>
          </p:nvSpPr>
          <p:spPr bwMode="auto">
            <a:xfrm>
              <a:off x="2400" y="3343"/>
              <a:ext cx="2" cy="1"/>
            </a:xfrm>
            <a:custGeom>
              <a:avLst/>
              <a:gdLst>
                <a:gd name="T0" fmla="*/ 0 w 3"/>
                <a:gd name="T1" fmla="*/ 1 h 1"/>
                <a:gd name="T2" fmla="*/ 1 w 3"/>
                <a:gd name="T3" fmla="*/ 1 h 1"/>
                <a:gd name="T4" fmla="*/ 1 w 3"/>
                <a:gd name="T5" fmla="*/ 1 h 1"/>
                <a:gd name="T6" fmla="*/ 1 w 3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1"/>
                <a:gd name="T14" fmla="*/ 3 w 3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1">
                  <a:moveTo>
                    <a:pt x="0" y="1"/>
                  </a:moveTo>
                  <a:lnTo>
                    <a:pt x="1" y="1"/>
                  </a:lnTo>
                  <a:lnTo>
                    <a:pt x="2" y="1"/>
                  </a:lnTo>
                  <a:lnTo>
                    <a:pt x="3" y="0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37" name="Freeform 400"/>
            <p:cNvSpPr>
              <a:spLocks noChangeArrowheads="1"/>
            </p:cNvSpPr>
            <p:nvPr/>
          </p:nvSpPr>
          <p:spPr bwMode="auto">
            <a:xfrm>
              <a:off x="2402" y="3343"/>
              <a:ext cx="3" cy="0"/>
            </a:xfrm>
            <a:custGeom>
              <a:avLst/>
              <a:gdLst>
                <a:gd name="T0" fmla="*/ 0 w 3"/>
                <a:gd name="T1" fmla="*/ 0 h 1"/>
                <a:gd name="T2" fmla="*/ 1 w 3"/>
                <a:gd name="T3" fmla="*/ 0 h 1"/>
                <a:gd name="T4" fmla="*/ 2 w 3"/>
                <a:gd name="T5" fmla="*/ 0 h 1"/>
                <a:gd name="T6" fmla="*/ 3 w 3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1"/>
                <a:gd name="T14" fmla="*/ 3 w 3"/>
                <a:gd name="T15" fmla="*/ 0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1">
                  <a:moveTo>
                    <a:pt x="0" y="1"/>
                  </a:moveTo>
                  <a:lnTo>
                    <a:pt x="1" y="1"/>
                  </a:lnTo>
                  <a:lnTo>
                    <a:pt x="2" y="1"/>
                  </a:lnTo>
                  <a:lnTo>
                    <a:pt x="3" y="0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38" name="Freeform 401"/>
            <p:cNvSpPr>
              <a:spLocks noChangeArrowheads="1"/>
            </p:cNvSpPr>
            <p:nvPr/>
          </p:nvSpPr>
          <p:spPr bwMode="auto">
            <a:xfrm>
              <a:off x="2405" y="3343"/>
              <a:ext cx="1" cy="0"/>
            </a:xfrm>
            <a:custGeom>
              <a:avLst/>
              <a:gdLst>
                <a:gd name="T0" fmla="*/ 0 w 2"/>
                <a:gd name="T1" fmla="*/ 1 w 2"/>
                <a:gd name="T2" fmla="*/ 1 w 2"/>
                <a:gd name="T3" fmla="*/ 1 w 2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2"/>
                <a:gd name="T9" fmla="*/ 2 w 2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39" name="Freeform 402"/>
            <p:cNvSpPr>
              <a:spLocks noChangeArrowheads="1"/>
            </p:cNvSpPr>
            <p:nvPr/>
          </p:nvSpPr>
          <p:spPr bwMode="auto">
            <a:xfrm>
              <a:off x="2406" y="3341"/>
              <a:ext cx="4" cy="2"/>
            </a:xfrm>
            <a:custGeom>
              <a:avLst/>
              <a:gdLst>
                <a:gd name="T0" fmla="*/ 0 w 5"/>
                <a:gd name="T1" fmla="*/ 2 h 2"/>
                <a:gd name="T2" fmla="*/ 2 w 5"/>
                <a:gd name="T3" fmla="*/ 1 h 2"/>
                <a:gd name="T4" fmla="*/ 2 w 5"/>
                <a:gd name="T5" fmla="*/ 1 h 2"/>
                <a:gd name="T6" fmla="*/ 2 w 5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2"/>
                <a:gd name="T14" fmla="*/ 5 w 5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2">
                  <a:moveTo>
                    <a:pt x="0" y="2"/>
                  </a:moveTo>
                  <a:lnTo>
                    <a:pt x="2" y="1"/>
                  </a:lnTo>
                  <a:lnTo>
                    <a:pt x="4" y="1"/>
                  </a:lnTo>
                  <a:lnTo>
                    <a:pt x="5" y="0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40" name="Freeform 403"/>
            <p:cNvSpPr>
              <a:spLocks noChangeArrowheads="1"/>
            </p:cNvSpPr>
            <p:nvPr/>
          </p:nvSpPr>
          <p:spPr bwMode="auto">
            <a:xfrm>
              <a:off x="2410" y="3339"/>
              <a:ext cx="3" cy="2"/>
            </a:xfrm>
            <a:custGeom>
              <a:avLst/>
              <a:gdLst>
                <a:gd name="T0" fmla="*/ 0 w 5"/>
                <a:gd name="T1" fmla="*/ 2 h 2"/>
                <a:gd name="T2" fmla="*/ 1 w 5"/>
                <a:gd name="T3" fmla="*/ 1 h 2"/>
                <a:gd name="T4" fmla="*/ 1 w 5"/>
                <a:gd name="T5" fmla="*/ 1 h 2"/>
                <a:gd name="T6" fmla="*/ 1 w 5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2"/>
                <a:gd name="T14" fmla="*/ 5 w 5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2">
                  <a:moveTo>
                    <a:pt x="0" y="2"/>
                  </a:moveTo>
                  <a:lnTo>
                    <a:pt x="2" y="1"/>
                  </a:lnTo>
                  <a:lnTo>
                    <a:pt x="3" y="1"/>
                  </a:lnTo>
                  <a:lnTo>
                    <a:pt x="5" y="0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41" name="Freeform 404"/>
            <p:cNvSpPr>
              <a:spLocks noChangeArrowheads="1"/>
            </p:cNvSpPr>
            <p:nvPr/>
          </p:nvSpPr>
          <p:spPr bwMode="auto">
            <a:xfrm>
              <a:off x="2413" y="3337"/>
              <a:ext cx="4" cy="2"/>
            </a:xfrm>
            <a:custGeom>
              <a:avLst/>
              <a:gdLst>
                <a:gd name="T0" fmla="*/ 0 w 5"/>
                <a:gd name="T1" fmla="*/ 1 h 3"/>
                <a:gd name="T2" fmla="*/ 1 w 5"/>
                <a:gd name="T3" fmla="*/ 1 h 3"/>
                <a:gd name="T4" fmla="*/ 2 w 5"/>
                <a:gd name="T5" fmla="*/ 1 h 3"/>
                <a:gd name="T6" fmla="*/ 2 w 5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3"/>
                <a:gd name="T14" fmla="*/ 5 w 5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3">
                  <a:moveTo>
                    <a:pt x="0" y="3"/>
                  </a:moveTo>
                  <a:lnTo>
                    <a:pt x="1" y="2"/>
                  </a:lnTo>
                  <a:lnTo>
                    <a:pt x="3" y="1"/>
                  </a:lnTo>
                  <a:lnTo>
                    <a:pt x="5" y="0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42" name="Freeform 405"/>
            <p:cNvSpPr>
              <a:spLocks noChangeArrowheads="1"/>
            </p:cNvSpPr>
            <p:nvPr/>
          </p:nvSpPr>
          <p:spPr bwMode="auto">
            <a:xfrm>
              <a:off x="2417" y="3335"/>
              <a:ext cx="4" cy="2"/>
            </a:xfrm>
            <a:custGeom>
              <a:avLst/>
              <a:gdLst>
                <a:gd name="T0" fmla="*/ 0 w 6"/>
                <a:gd name="T1" fmla="*/ 1 h 3"/>
                <a:gd name="T2" fmla="*/ 1 w 6"/>
                <a:gd name="T3" fmla="*/ 1 h 3"/>
                <a:gd name="T4" fmla="*/ 1 w 6"/>
                <a:gd name="T5" fmla="*/ 1 h 3"/>
                <a:gd name="T6" fmla="*/ 2 w 6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3"/>
                <a:gd name="T14" fmla="*/ 6 w 6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3">
                  <a:moveTo>
                    <a:pt x="0" y="3"/>
                  </a:moveTo>
                  <a:lnTo>
                    <a:pt x="2" y="2"/>
                  </a:lnTo>
                  <a:lnTo>
                    <a:pt x="4" y="1"/>
                  </a:lnTo>
                  <a:lnTo>
                    <a:pt x="6" y="0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43" name="Freeform 406"/>
            <p:cNvSpPr>
              <a:spLocks noChangeArrowheads="1"/>
            </p:cNvSpPr>
            <p:nvPr/>
          </p:nvSpPr>
          <p:spPr bwMode="auto">
            <a:xfrm>
              <a:off x="2421" y="3331"/>
              <a:ext cx="4" cy="4"/>
            </a:xfrm>
            <a:custGeom>
              <a:avLst/>
              <a:gdLst>
                <a:gd name="T0" fmla="*/ 0 w 5"/>
                <a:gd name="T1" fmla="*/ 2 h 5"/>
                <a:gd name="T2" fmla="*/ 2 w 5"/>
                <a:gd name="T3" fmla="*/ 2 h 5"/>
                <a:gd name="T4" fmla="*/ 2 w 5"/>
                <a:gd name="T5" fmla="*/ 2 h 5"/>
                <a:gd name="T6" fmla="*/ 2 w 5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5"/>
                <a:gd name="T14" fmla="*/ 5 w 5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5">
                  <a:moveTo>
                    <a:pt x="0" y="5"/>
                  </a:move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44" name="Freeform 407"/>
            <p:cNvSpPr>
              <a:spLocks noChangeArrowheads="1"/>
            </p:cNvSpPr>
            <p:nvPr/>
          </p:nvSpPr>
          <p:spPr bwMode="auto">
            <a:xfrm>
              <a:off x="2425" y="3327"/>
              <a:ext cx="4" cy="4"/>
            </a:xfrm>
            <a:custGeom>
              <a:avLst/>
              <a:gdLst>
                <a:gd name="T0" fmla="*/ 0 w 6"/>
                <a:gd name="T1" fmla="*/ 2 h 5"/>
                <a:gd name="T2" fmla="*/ 1 w 6"/>
                <a:gd name="T3" fmla="*/ 2 h 5"/>
                <a:gd name="T4" fmla="*/ 1 w 6"/>
                <a:gd name="T5" fmla="*/ 2 h 5"/>
                <a:gd name="T6" fmla="*/ 2 w 6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5"/>
                <a:gd name="T14" fmla="*/ 6 w 6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5">
                  <a:moveTo>
                    <a:pt x="0" y="5"/>
                  </a:move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45" name="Freeform 408"/>
            <p:cNvSpPr>
              <a:spLocks noChangeArrowheads="1"/>
            </p:cNvSpPr>
            <p:nvPr/>
          </p:nvSpPr>
          <p:spPr bwMode="auto">
            <a:xfrm>
              <a:off x="2429" y="3321"/>
              <a:ext cx="5" cy="6"/>
            </a:xfrm>
            <a:custGeom>
              <a:avLst/>
              <a:gdLst>
                <a:gd name="T0" fmla="*/ 0 w 7"/>
                <a:gd name="T1" fmla="*/ 4 h 7"/>
                <a:gd name="T2" fmla="*/ 1 w 7"/>
                <a:gd name="T3" fmla="*/ 3 h 7"/>
                <a:gd name="T4" fmla="*/ 2 w 7"/>
                <a:gd name="T5" fmla="*/ 3 h 7"/>
                <a:gd name="T6" fmla="*/ 3 w 7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7"/>
                <a:gd name="T14" fmla="*/ 7 w 7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7">
                  <a:moveTo>
                    <a:pt x="0" y="7"/>
                  </a:moveTo>
                  <a:lnTo>
                    <a:pt x="3" y="5"/>
                  </a:lnTo>
                  <a:lnTo>
                    <a:pt x="5" y="3"/>
                  </a:lnTo>
                  <a:lnTo>
                    <a:pt x="7" y="0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46" name="Freeform 409"/>
            <p:cNvSpPr>
              <a:spLocks noChangeArrowheads="1"/>
            </p:cNvSpPr>
            <p:nvPr/>
          </p:nvSpPr>
          <p:spPr bwMode="auto">
            <a:xfrm>
              <a:off x="2434" y="3317"/>
              <a:ext cx="4" cy="4"/>
            </a:xfrm>
            <a:custGeom>
              <a:avLst/>
              <a:gdLst>
                <a:gd name="T0" fmla="*/ 0 w 5"/>
                <a:gd name="T1" fmla="*/ 2 h 5"/>
                <a:gd name="T2" fmla="*/ 2 w 5"/>
                <a:gd name="T3" fmla="*/ 2 h 5"/>
                <a:gd name="T4" fmla="*/ 2 w 5"/>
                <a:gd name="T5" fmla="*/ 2 h 5"/>
                <a:gd name="T6" fmla="*/ 2 w 5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5"/>
                <a:gd name="T14" fmla="*/ 5 w 5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5">
                  <a:moveTo>
                    <a:pt x="0" y="5"/>
                  </a:moveTo>
                  <a:lnTo>
                    <a:pt x="2" y="4"/>
                  </a:lnTo>
                  <a:lnTo>
                    <a:pt x="4" y="2"/>
                  </a:lnTo>
                  <a:lnTo>
                    <a:pt x="5" y="0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47" name="Freeform 410"/>
            <p:cNvSpPr>
              <a:spLocks noChangeArrowheads="1"/>
            </p:cNvSpPr>
            <p:nvPr/>
          </p:nvSpPr>
          <p:spPr bwMode="auto">
            <a:xfrm>
              <a:off x="2438" y="3313"/>
              <a:ext cx="3" cy="4"/>
            </a:xfrm>
            <a:custGeom>
              <a:avLst/>
              <a:gdLst>
                <a:gd name="T0" fmla="*/ 0 w 5"/>
                <a:gd name="T1" fmla="*/ 2 h 5"/>
                <a:gd name="T2" fmla="*/ 1 w 5"/>
                <a:gd name="T3" fmla="*/ 2 h 5"/>
                <a:gd name="T4" fmla="*/ 1 w 5"/>
                <a:gd name="T5" fmla="*/ 2 h 5"/>
                <a:gd name="T6" fmla="*/ 1 w 5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5"/>
                <a:gd name="T14" fmla="*/ 5 w 5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5">
                  <a:moveTo>
                    <a:pt x="0" y="5"/>
                  </a:moveTo>
                  <a:lnTo>
                    <a:pt x="2" y="4"/>
                  </a:lnTo>
                  <a:lnTo>
                    <a:pt x="4" y="2"/>
                  </a:lnTo>
                  <a:lnTo>
                    <a:pt x="5" y="0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48" name="Freeform 411"/>
            <p:cNvSpPr>
              <a:spLocks noChangeArrowheads="1"/>
            </p:cNvSpPr>
            <p:nvPr/>
          </p:nvSpPr>
          <p:spPr bwMode="auto">
            <a:xfrm>
              <a:off x="2441" y="3310"/>
              <a:ext cx="4" cy="3"/>
            </a:xfrm>
            <a:custGeom>
              <a:avLst/>
              <a:gdLst>
                <a:gd name="T0" fmla="*/ 0 w 5"/>
                <a:gd name="T1" fmla="*/ 2 h 4"/>
                <a:gd name="T2" fmla="*/ 2 w 5"/>
                <a:gd name="T3" fmla="*/ 2 h 4"/>
                <a:gd name="T4" fmla="*/ 2 w 5"/>
                <a:gd name="T5" fmla="*/ 1 h 4"/>
                <a:gd name="T6" fmla="*/ 2 w 5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0" y="4"/>
                  </a:moveTo>
                  <a:lnTo>
                    <a:pt x="2" y="2"/>
                  </a:lnTo>
                  <a:lnTo>
                    <a:pt x="4" y="1"/>
                  </a:lnTo>
                  <a:lnTo>
                    <a:pt x="5" y="0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49" name="Freeform 412"/>
            <p:cNvSpPr>
              <a:spLocks noChangeArrowheads="1"/>
            </p:cNvSpPr>
            <p:nvPr/>
          </p:nvSpPr>
          <p:spPr bwMode="auto">
            <a:xfrm>
              <a:off x="2445" y="3308"/>
              <a:ext cx="2" cy="2"/>
            </a:xfrm>
            <a:custGeom>
              <a:avLst/>
              <a:gdLst>
                <a:gd name="T0" fmla="*/ 0 w 3"/>
                <a:gd name="T1" fmla="*/ 1 h 3"/>
                <a:gd name="T2" fmla="*/ 1 w 3"/>
                <a:gd name="T3" fmla="*/ 1 h 3"/>
                <a:gd name="T4" fmla="*/ 1 w 3"/>
                <a:gd name="T5" fmla="*/ 1 h 3"/>
                <a:gd name="T6" fmla="*/ 1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1" y="2"/>
                  </a:lnTo>
                  <a:lnTo>
                    <a:pt x="2" y="1"/>
                  </a:lnTo>
                  <a:lnTo>
                    <a:pt x="3" y="0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50" name="Freeform 413"/>
            <p:cNvSpPr>
              <a:spLocks noChangeArrowheads="1"/>
            </p:cNvSpPr>
            <p:nvPr/>
          </p:nvSpPr>
          <p:spPr bwMode="auto">
            <a:xfrm>
              <a:off x="2447" y="3305"/>
              <a:ext cx="2" cy="3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2 h 3"/>
                <a:gd name="T4" fmla="*/ 1 w 3"/>
                <a:gd name="T5" fmla="*/ 1 h 3"/>
                <a:gd name="T6" fmla="*/ 1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1" y="2"/>
                  </a:lnTo>
                  <a:lnTo>
                    <a:pt x="2" y="1"/>
                  </a:lnTo>
                  <a:lnTo>
                    <a:pt x="3" y="0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51" name="Freeform 414"/>
            <p:cNvSpPr>
              <a:spLocks noChangeArrowheads="1"/>
            </p:cNvSpPr>
            <p:nvPr/>
          </p:nvSpPr>
          <p:spPr bwMode="auto">
            <a:xfrm>
              <a:off x="2449" y="3304"/>
              <a:ext cx="2" cy="1"/>
            </a:xfrm>
            <a:custGeom>
              <a:avLst/>
              <a:gdLst>
                <a:gd name="T0" fmla="*/ 0 w 3"/>
                <a:gd name="T1" fmla="*/ 1 h 2"/>
                <a:gd name="T2" fmla="*/ 1 w 3"/>
                <a:gd name="T3" fmla="*/ 1 h 2"/>
                <a:gd name="T4" fmla="*/ 1 w 3"/>
                <a:gd name="T5" fmla="*/ 0 h 2"/>
                <a:gd name="T6" fmla="*/ 1 w 3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0" y="2"/>
                  </a:move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52" name="Freeform 415"/>
            <p:cNvSpPr>
              <a:spLocks noChangeArrowheads="1"/>
            </p:cNvSpPr>
            <p:nvPr/>
          </p:nvSpPr>
          <p:spPr bwMode="auto">
            <a:xfrm>
              <a:off x="2451" y="3302"/>
              <a:ext cx="3" cy="2"/>
            </a:xfrm>
            <a:custGeom>
              <a:avLst/>
              <a:gdLst>
                <a:gd name="T0" fmla="*/ 0 w 3"/>
                <a:gd name="T1" fmla="*/ 2 h 2"/>
                <a:gd name="T2" fmla="*/ 1 w 3"/>
                <a:gd name="T3" fmla="*/ 1 h 2"/>
                <a:gd name="T4" fmla="*/ 2 w 3"/>
                <a:gd name="T5" fmla="*/ 0 h 2"/>
                <a:gd name="T6" fmla="*/ 3 w 3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0" y="2"/>
                  </a:move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53" name="Freeform 416"/>
            <p:cNvSpPr>
              <a:spLocks noChangeArrowheads="1"/>
            </p:cNvSpPr>
            <p:nvPr/>
          </p:nvSpPr>
          <p:spPr bwMode="auto">
            <a:xfrm>
              <a:off x="2454" y="3301"/>
              <a:ext cx="2" cy="1"/>
            </a:xfrm>
            <a:custGeom>
              <a:avLst/>
              <a:gdLst>
                <a:gd name="T0" fmla="*/ 0 w 3"/>
                <a:gd name="T1" fmla="*/ 1 h 2"/>
                <a:gd name="T2" fmla="*/ 1 w 3"/>
                <a:gd name="T3" fmla="*/ 1 h 2"/>
                <a:gd name="T4" fmla="*/ 1 w 3"/>
                <a:gd name="T5" fmla="*/ 0 h 2"/>
                <a:gd name="T6" fmla="*/ 1 w 3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0" y="2"/>
                  </a:move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54" name="Freeform 417"/>
            <p:cNvSpPr>
              <a:spLocks noChangeArrowheads="1"/>
            </p:cNvSpPr>
            <p:nvPr/>
          </p:nvSpPr>
          <p:spPr bwMode="auto">
            <a:xfrm>
              <a:off x="2456" y="3300"/>
              <a:ext cx="2" cy="1"/>
            </a:xfrm>
            <a:custGeom>
              <a:avLst/>
              <a:gdLst>
                <a:gd name="T0" fmla="*/ 0 w 3"/>
                <a:gd name="T1" fmla="*/ 1 h 1"/>
                <a:gd name="T2" fmla="*/ 1 w 3"/>
                <a:gd name="T3" fmla="*/ 0 h 1"/>
                <a:gd name="T4" fmla="*/ 1 w 3"/>
                <a:gd name="T5" fmla="*/ 0 h 1"/>
                <a:gd name="T6" fmla="*/ 1 w 3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1"/>
                <a:gd name="T14" fmla="*/ 3 w 3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1">
                  <a:moveTo>
                    <a:pt x="0" y="1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55" name="Freeform 418"/>
            <p:cNvSpPr>
              <a:spLocks noChangeArrowheads="1"/>
            </p:cNvSpPr>
            <p:nvPr/>
          </p:nvSpPr>
          <p:spPr bwMode="auto">
            <a:xfrm>
              <a:off x="2458" y="3298"/>
              <a:ext cx="2" cy="2"/>
            </a:xfrm>
            <a:custGeom>
              <a:avLst/>
              <a:gdLst>
                <a:gd name="T0" fmla="*/ 0 w 3"/>
                <a:gd name="T1" fmla="*/ 2 h 2"/>
                <a:gd name="T2" fmla="*/ 1 w 3"/>
                <a:gd name="T3" fmla="*/ 1 h 2"/>
                <a:gd name="T4" fmla="*/ 1 w 3"/>
                <a:gd name="T5" fmla="*/ 1 h 2"/>
                <a:gd name="T6" fmla="*/ 1 w 3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0" y="2"/>
                  </a:moveTo>
                  <a:lnTo>
                    <a:pt x="1" y="1"/>
                  </a:lnTo>
                  <a:lnTo>
                    <a:pt x="2" y="1"/>
                  </a:lnTo>
                  <a:lnTo>
                    <a:pt x="3" y="0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56" name="Freeform 419"/>
            <p:cNvSpPr>
              <a:spLocks noChangeArrowheads="1"/>
            </p:cNvSpPr>
            <p:nvPr/>
          </p:nvSpPr>
          <p:spPr bwMode="auto">
            <a:xfrm>
              <a:off x="2460" y="3298"/>
              <a:ext cx="2" cy="0"/>
            </a:xfrm>
            <a:custGeom>
              <a:avLst/>
              <a:gdLst>
                <a:gd name="T0" fmla="*/ 0 w 3"/>
                <a:gd name="T1" fmla="*/ 1 w 3"/>
                <a:gd name="T2" fmla="*/ 1 w 3"/>
                <a:gd name="T3" fmla="*/ 1 w 3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3"/>
                <a:gd name="T9" fmla="*/ 3 w 3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3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57" name="Freeform 420"/>
            <p:cNvSpPr>
              <a:spLocks noChangeArrowheads="1"/>
            </p:cNvSpPr>
            <p:nvPr/>
          </p:nvSpPr>
          <p:spPr bwMode="auto">
            <a:xfrm>
              <a:off x="2462" y="3297"/>
              <a:ext cx="2" cy="1"/>
            </a:xfrm>
            <a:custGeom>
              <a:avLst/>
              <a:gdLst>
                <a:gd name="T0" fmla="*/ 0 w 3"/>
                <a:gd name="T1" fmla="*/ 1 h 1"/>
                <a:gd name="T2" fmla="*/ 1 w 3"/>
                <a:gd name="T3" fmla="*/ 0 h 1"/>
                <a:gd name="T4" fmla="*/ 1 w 3"/>
                <a:gd name="T5" fmla="*/ 0 h 1"/>
                <a:gd name="T6" fmla="*/ 1 w 3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1"/>
                <a:gd name="T14" fmla="*/ 3 w 3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1">
                  <a:moveTo>
                    <a:pt x="0" y="1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58" name="Freeform 421"/>
            <p:cNvSpPr>
              <a:spLocks noChangeArrowheads="1"/>
            </p:cNvSpPr>
            <p:nvPr/>
          </p:nvSpPr>
          <p:spPr bwMode="auto">
            <a:xfrm>
              <a:off x="2464" y="3297"/>
              <a:ext cx="2" cy="0"/>
            </a:xfrm>
            <a:custGeom>
              <a:avLst/>
              <a:gdLst>
                <a:gd name="T0" fmla="*/ 0 w 2"/>
                <a:gd name="T1" fmla="*/ 1 w 2"/>
                <a:gd name="T2" fmla="*/ 2 w 2"/>
                <a:gd name="T3" fmla="*/ 2 w 2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2"/>
                <a:gd name="T9" fmla="*/ 2 w 2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59" name="Freeform 422"/>
            <p:cNvSpPr>
              <a:spLocks noChangeArrowheads="1"/>
            </p:cNvSpPr>
            <p:nvPr/>
          </p:nvSpPr>
          <p:spPr bwMode="auto">
            <a:xfrm>
              <a:off x="2466" y="3297"/>
              <a:ext cx="3" cy="1"/>
            </a:xfrm>
            <a:custGeom>
              <a:avLst/>
              <a:gdLst>
                <a:gd name="T0" fmla="*/ 0 w 4"/>
                <a:gd name="T1" fmla="*/ 0 h 1"/>
                <a:gd name="T2" fmla="*/ 1 w 4"/>
                <a:gd name="T3" fmla="*/ 0 h 1"/>
                <a:gd name="T4" fmla="*/ 2 w 4"/>
                <a:gd name="T5" fmla="*/ 1 h 1"/>
                <a:gd name="T6" fmla="*/ 2 w 4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"/>
                <a:gd name="T14" fmla="*/ 4 w 4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">
                  <a:moveTo>
                    <a:pt x="0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4" y="1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60" name="Freeform 423"/>
            <p:cNvSpPr>
              <a:spLocks noChangeArrowheads="1"/>
            </p:cNvSpPr>
            <p:nvPr/>
          </p:nvSpPr>
          <p:spPr bwMode="auto">
            <a:xfrm>
              <a:off x="2469" y="3298"/>
              <a:ext cx="3" cy="1"/>
            </a:xfrm>
            <a:custGeom>
              <a:avLst/>
              <a:gdLst>
                <a:gd name="T0" fmla="*/ 0 w 4"/>
                <a:gd name="T1" fmla="*/ 0 h 1"/>
                <a:gd name="T2" fmla="*/ 1 w 4"/>
                <a:gd name="T3" fmla="*/ 0 h 1"/>
                <a:gd name="T4" fmla="*/ 2 w 4"/>
                <a:gd name="T5" fmla="*/ 0 h 1"/>
                <a:gd name="T6" fmla="*/ 2 w 4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"/>
                <a:gd name="T14" fmla="*/ 4 w 4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4" y="1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61" name="Freeform 424"/>
            <p:cNvSpPr>
              <a:spLocks noChangeArrowheads="1"/>
            </p:cNvSpPr>
            <p:nvPr/>
          </p:nvSpPr>
          <p:spPr bwMode="auto">
            <a:xfrm>
              <a:off x="2472" y="3299"/>
              <a:ext cx="2" cy="2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0 h 2"/>
                <a:gd name="T4" fmla="*/ 1 w 3"/>
                <a:gd name="T5" fmla="*/ 1 h 2"/>
                <a:gd name="T6" fmla="*/ 1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0" y="0"/>
                  </a:move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62" name="Freeform 425"/>
            <p:cNvSpPr>
              <a:spLocks noChangeArrowheads="1"/>
            </p:cNvSpPr>
            <p:nvPr/>
          </p:nvSpPr>
          <p:spPr bwMode="auto">
            <a:xfrm>
              <a:off x="2474" y="3301"/>
              <a:ext cx="2" cy="0"/>
            </a:xfrm>
            <a:custGeom>
              <a:avLst/>
              <a:gdLst>
                <a:gd name="T0" fmla="*/ 0 w 3"/>
                <a:gd name="T1" fmla="*/ 0 h 1"/>
                <a:gd name="T2" fmla="*/ 1 w 3"/>
                <a:gd name="T3" fmla="*/ 0 h 1"/>
                <a:gd name="T4" fmla="*/ 1 w 3"/>
                <a:gd name="T5" fmla="*/ 0 h 1"/>
                <a:gd name="T6" fmla="*/ 1 w 3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1"/>
                <a:gd name="T14" fmla="*/ 3 w 3"/>
                <a:gd name="T15" fmla="*/ 0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1">
                  <a:moveTo>
                    <a:pt x="0" y="0"/>
                  </a:moveTo>
                  <a:lnTo>
                    <a:pt x="1" y="0"/>
                  </a:lnTo>
                  <a:lnTo>
                    <a:pt x="2" y="1"/>
                  </a:lnTo>
                  <a:lnTo>
                    <a:pt x="3" y="1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63" name="Freeform 426"/>
            <p:cNvSpPr>
              <a:spLocks noChangeArrowheads="1"/>
            </p:cNvSpPr>
            <p:nvPr/>
          </p:nvSpPr>
          <p:spPr bwMode="auto">
            <a:xfrm>
              <a:off x="2476" y="3301"/>
              <a:ext cx="3" cy="3"/>
            </a:xfrm>
            <a:custGeom>
              <a:avLst/>
              <a:gdLst>
                <a:gd name="T0" fmla="*/ 0 w 4"/>
                <a:gd name="T1" fmla="*/ 0 h 3"/>
                <a:gd name="T2" fmla="*/ 1 w 4"/>
                <a:gd name="T3" fmla="*/ 1 h 3"/>
                <a:gd name="T4" fmla="*/ 2 w 4"/>
                <a:gd name="T5" fmla="*/ 2 h 3"/>
                <a:gd name="T6" fmla="*/ 2 w 4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3"/>
                <a:gd name="T14" fmla="*/ 4 w 4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3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64" name="Freeform 427"/>
            <p:cNvSpPr>
              <a:spLocks noChangeArrowheads="1"/>
            </p:cNvSpPr>
            <p:nvPr/>
          </p:nvSpPr>
          <p:spPr bwMode="auto">
            <a:xfrm>
              <a:off x="2479" y="3304"/>
              <a:ext cx="3" cy="3"/>
            </a:xfrm>
            <a:custGeom>
              <a:avLst/>
              <a:gdLst>
                <a:gd name="T0" fmla="*/ 0 w 4"/>
                <a:gd name="T1" fmla="*/ 0 h 4"/>
                <a:gd name="T2" fmla="*/ 1 w 4"/>
                <a:gd name="T3" fmla="*/ 1 h 4"/>
                <a:gd name="T4" fmla="*/ 2 w 4"/>
                <a:gd name="T5" fmla="*/ 2 h 4"/>
                <a:gd name="T6" fmla="*/ 2 w 4"/>
                <a:gd name="T7" fmla="*/ 2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4"/>
                <a:gd name="T14" fmla="*/ 4 w 4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4">
                  <a:moveTo>
                    <a:pt x="0" y="0"/>
                  </a:moveTo>
                  <a:lnTo>
                    <a:pt x="1" y="1"/>
                  </a:lnTo>
                  <a:lnTo>
                    <a:pt x="3" y="2"/>
                  </a:lnTo>
                  <a:lnTo>
                    <a:pt x="4" y="4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65" name="Freeform 428"/>
            <p:cNvSpPr>
              <a:spLocks noChangeArrowheads="1"/>
            </p:cNvSpPr>
            <p:nvPr/>
          </p:nvSpPr>
          <p:spPr bwMode="auto">
            <a:xfrm>
              <a:off x="2482" y="3307"/>
              <a:ext cx="3" cy="4"/>
            </a:xfrm>
            <a:custGeom>
              <a:avLst/>
              <a:gdLst>
                <a:gd name="T0" fmla="*/ 0 w 5"/>
                <a:gd name="T1" fmla="*/ 0 h 5"/>
                <a:gd name="T2" fmla="*/ 1 w 5"/>
                <a:gd name="T3" fmla="*/ 1 h 5"/>
                <a:gd name="T4" fmla="*/ 1 w 5"/>
                <a:gd name="T5" fmla="*/ 2 h 5"/>
                <a:gd name="T6" fmla="*/ 1 w 5"/>
                <a:gd name="T7" fmla="*/ 2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5"/>
                <a:gd name="T14" fmla="*/ 5 w 5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5">
                  <a:moveTo>
                    <a:pt x="0" y="0"/>
                  </a:moveTo>
                  <a:lnTo>
                    <a:pt x="2" y="1"/>
                  </a:lnTo>
                  <a:lnTo>
                    <a:pt x="3" y="3"/>
                  </a:lnTo>
                  <a:lnTo>
                    <a:pt x="5" y="5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66" name="Freeform 429"/>
            <p:cNvSpPr>
              <a:spLocks noChangeArrowheads="1"/>
            </p:cNvSpPr>
            <p:nvPr/>
          </p:nvSpPr>
          <p:spPr bwMode="auto">
            <a:xfrm>
              <a:off x="2485" y="3311"/>
              <a:ext cx="5" cy="5"/>
            </a:xfrm>
            <a:custGeom>
              <a:avLst/>
              <a:gdLst>
                <a:gd name="T0" fmla="*/ 0 w 7"/>
                <a:gd name="T1" fmla="*/ 0 h 6"/>
                <a:gd name="T2" fmla="*/ 1 w 7"/>
                <a:gd name="T3" fmla="*/ 1 h 6"/>
                <a:gd name="T4" fmla="*/ 2 w 7"/>
                <a:gd name="T5" fmla="*/ 3 h 6"/>
                <a:gd name="T6" fmla="*/ 3 w 7"/>
                <a:gd name="T7" fmla="*/ 3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6"/>
                <a:gd name="T14" fmla="*/ 7 w 7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6">
                  <a:moveTo>
                    <a:pt x="0" y="0"/>
                  </a:moveTo>
                  <a:lnTo>
                    <a:pt x="2" y="1"/>
                  </a:lnTo>
                  <a:lnTo>
                    <a:pt x="5" y="4"/>
                  </a:lnTo>
                  <a:lnTo>
                    <a:pt x="7" y="6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67" name="Freeform 430"/>
            <p:cNvSpPr>
              <a:spLocks noChangeArrowheads="1"/>
            </p:cNvSpPr>
            <p:nvPr/>
          </p:nvSpPr>
          <p:spPr bwMode="auto">
            <a:xfrm>
              <a:off x="2490" y="3316"/>
              <a:ext cx="5" cy="4"/>
            </a:xfrm>
            <a:custGeom>
              <a:avLst/>
              <a:gdLst>
                <a:gd name="T0" fmla="*/ 0 w 6"/>
                <a:gd name="T1" fmla="*/ 0 h 6"/>
                <a:gd name="T2" fmla="*/ 2 w 6"/>
                <a:gd name="T3" fmla="*/ 1 h 6"/>
                <a:gd name="T4" fmla="*/ 3 w 6"/>
                <a:gd name="T5" fmla="*/ 1 h 6"/>
                <a:gd name="T6" fmla="*/ 3 w 6"/>
                <a:gd name="T7" fmla="*/ 2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0" y="0"/>
                  </a:moveTo>
                  <a:lnTo>
                    <a:pt x="2" y="2"/>
                  </a:lnTo>
                  <a:lnTo>
                    <a:pt x="4" y="4"/>
                  </a:lnTo>
                  <a:lnTo>
                    <a:pt x="6" y="6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68" name="Freeform 431"/>
            <p:cNvSpPr>
              <a:spLocks noChangeArrowheads="1"/>
            </p:cNvSpPr>
            <p:nvPr/>
          </p:nvSpPr>
          <p:spPr bwMode="auto">
            <a:xfrm>
              <a:off x="2495" y="3320"/>
              <a:ext cx="3" cy="4"/>
            </a:xfrm>
            <a:custGeom>
              <a:avLst/>
              <a:gdLst>
                <a:gd name="T0" fmla="*/ 0 w 4"/>
                <a:gd name="T1" fmla="*/ 0 h 4"/>
                <a:gd name="T2" fmla="*/ 1 w 4"/>
                <a:gd name="T3" fmla="*/ 1 h 4"/>
                <a:gd name="T4" fmla="*/ 2 w 4"/>
                <a:gd name="T5" fmla="*/ 3 h 4"/>
                <a:gd name="T6" fmla="*/ 2 w 4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4"/>
                <a:gd name="T14" fmla="*/ 4 w 4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4">
                  <a:moveTo>
                    <a:pt x="0" y="0"/>
                  </a:moveTo>
                  <a:lnTo>
                    <a:pt x="1" y="1"/>
                  </a:lnTo>
                  <a:lnTo>
                    <a:pt x="3" y="3"/>
                  </a:lnTo>
                  <a:lnTo>
                    <a:pt x="4" y="4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69" name="Freeform 432"/>
            <p:cNvSpPr>
              <a:spLocks noChangeArrowheads="1"/>
            </p:cNvSpPr>
            <p:nvPr/>
          </p:nvSpPr>
          <p:spPr bwMode="auto">
            <a:xfrm>
              <a:off x="2498" y="3324"/>
              <a:ext cx="2" cy="3"/>
            </a:xfrm>
            <a:custGeom>
              <a:avLst/>
              <a:gdLst>
                <a:gd name="T0" fmla="*/ 0 w 4"/>
                <a:gd name="T1" fmla="*/ 0 h 4"/>
                <a:gd name="T2" fmla="*/ 1 w 4"/>
                <a:gd name="T3" fmla="*/ 2 h 4"/>
                <a:gd name="T4" fmla="*/ 1 w 4"/>
                <a:gd name="T5" fmla="*/ 2 h 4"/>
                <a:gd name="T6" fmla="*/ 1 w 4"/>
                <a:gd name="T7" fmla="*/ 2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4"/>
                <a:gd name="T14" fmla="*/ 4 w 4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4">
                  <a:moveTo>
                    <a:pt x="0" y="0"/>
                  </a:moveTo>
                  <a:lnTo>
                    <a:pt x="1" y="2"/>
                  </a:lnTo>
                  <a:lnTo>
                    <a:pt x="3" y="3"/>
                  </a:lnTo>
                  <a:lnTo>
                    <a:pt x="4" y="4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70" name="Freeform 433"/>
            <p:cNvSpPr>
              <a:spLocks noChangeArrowheads="1"/>
            </p:cNvSpPr>
            <p:nvPr/>
          </p:nvSpPr>
          <p:spPr bwMode="auto">
            <a:xfrm>
              <a:off x="2500" y="3327"/>
              <a:ext cx="5" cy="4"/>
            </a:xfrm>
            <a:custGeom>
              <a:avLst/>
              <a:gdLst>
                <a:gd name="T0" fmla="*/ 0 w 6"/>
                <a:gd name="T1" fmla="*/ 0 h 5"/>
                <a:gd name="T2" fmla="*/ 2 w 6"/>
                <a:gd name="T3" fmla="*/ 2 h 5"/>
                <a:gd name="T4" fmla="*/ 3 w 6"/>
                <a:gd name="T5" fmla="*/ 2 h 5"/>
                <a:gd name="T6" fmla="*/ 3 w 6"/>
                <a:gd name="T7" fmla="*/ 2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5"/>
                <a:gd name="T14" fmla="*/ 6 w 6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5">
                  <a:moveTo>
                    <a:pt x="0" y="0"/>
                  </a:moveTo>
                  <a:lnTo>
                    <a:pt x="2" y="2"/>
                  </a:lnTo>
                  <a:lnTo>
                    <a:pt x="4" y="3"/>
                  </a:lnTo>
                  <a:lnTo>
                    <a:pt x="6" y="5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71" name="Freeform 434"/>
            <p:cNvSpPr>
              <a:spLocks noChangeArrowheads="1"/>
            </p:cNvSpPr>
            <p:nvPr/>
          </p:nvSpPr>
          <p:spPr bwMode="auto">
            <a:xfrm>
              <a:off x="2505" y="3331"/>
              <a:ext cx="3" cy="3"/>
            </a:xfrm>
            <a:custGeom>
              <a:avLst/>
              <a:gdLst>
                <a:gd name="T0" fmla="*/ 0 w 4"/>
                <a:gd name="T1" fmla="*/ 0 h 4"/>
                <a:gd name="T2" fmla="*/ 2 w 4"/>
                <a:gd name="T3" fmla="*/ 1 h 4"/>
                <a:gd name="T4" fmla="*/ 2 w 4"/>
                <a:gd name="T5" fmla="*/ 2 h 4"/>
                <a:gd name="T6" fmla="*/ 2 w 4"/>
                <a:gd name="T7" fmla="*/ 2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4"/>
                <a:gd name="T14" fmla="*/ 4 w 4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4">
                  <a:moveTo>
                    <a:pt x="0" y="0"/>
                  </a:moveTo>
                  <a:lnTo>
                    <a:pt x="2" y="1"/>
                  </a:lnTo>
                  <a:lnTo>
                    <a:pt x="3" y="3"/>
                  </a:lnTo>
                  <a:lnTo>
                    <a:pt x="4" y="4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72" name="Freeform 435"/>
            <p:cNvSpPr>
              <a:spLocks noChangeArrowheads="1"/>
            </p:cNvSpPr>
            <p:nvPr/>
          </p:nvSpPr>
          <p:spPr bwMode="auto">
            <a:xfrm>
              <a:off x="2508" y="3334"/>
              <a:ext cx="3" cy="2"/>
            </a:xfrm>
            <a:custGeom>
              <a:avLst/>
              <a:gdLst>
                <a:gd name="T0" fmla="*/ 0 w 4"/>
                <a:gd name="T1" fmla="*/ 0 h 2"/>
                <a:gd name="T2" fmla="*/ 2 w 4"/>
                <a:gd name="T3" fmla="*/ 1 h 2"/>
                <a:gd name="T4" fmla="*/ 2 w 4"/>
                <a:gd name="T5" fmla="*/ 1 h 2"/>
                <a:gd name="T6" fmla="*/ 2 w 4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2"/>
                <a:gd name="T14" fmla="*/ 4 w 4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2">
                  <a:moveTo>
                    <a:pt x="0" y="0"/>
                  </a:moveTo>
                  <a:lnTo>
                    <a:pt x="2" y="1"/>
                  </a:lnTo>
                  <a:lnTo>
                    <a:pt x="3" y="1"/>
                  </a:lnTo>
                  <a:lnTo>
                    <a:pt x="4" y="2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73" name="Freeform 436"/>
            <p:cNvSpPr>
              <a:spLocks noChangeArrowheads="1"/>
            </p:cNvSpPr>
            <p:nvPr/>
          </p:nvSpPr>
          <p:spPr bwMode="auto">
            <a:xfrm>
              <a:off x="2511" y="3336"/>
              <a:ext cx="4" cy="3"/>
            </a:xfrm>
            <a:custGeom>
              <a:avLst/>
              <a:gdLst>
                <a:gd name="T0" fmla="*/ 0 w 6"/>
                <a:gd name="T1" fmla="*/ 0 h 4"/>
                <a:gd name="T2" fmla="*/ 1 w 6"/>
                <a:gd name="T3" fmla="*/ 1 h 4"/>
                <a:gd name="T4" fmla="*/ 1 w 6"/>
                <a:gd name="T5" fmla="*/ 2 h 4"/>
                <a:gd name="T6" fmla="*/ 2 w 6"/>
                <a:gd name="T7" fmla="*/ 2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4"/>
                <a:gd name="T14" fmla="*/ 6 w 6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4">
                  <a:moveTo>
                    <a:pt x="0" y="0"/>
                  </a:moveTo>
                  <a:lnTo>
                    <a:pt x="2" y="1"/>
                  </a:lnTo>
                  <a:lnTo>
                    <a:pt x="4" y="2"/>
                  </a:lnTo>
                  <a:lnTo>
                    <a:pt x="6" y="4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74" name="Freeform 437"/>
            <p:cNvSpPr>
              <a:spLocks noChangeArrowheads="1"/>
            </p:cNvSpPr>
            <p:nvPr/>
          </p:nvSpPr>
          <p:spPr bwMode="auto">
            <a:xfrm>
              <a:off x="2515" y="3339"/>
              <a:ext cx="1" cy="0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1 w 2"/>
                <a:gd name="T5" fmla="*/ 0 h 1"/>
                <a:gd name="T6" fmla="*/ 1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0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1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75" name="Freeform 438"/>
            <p:cNvSpPr>
              <a:spLocks noChangeArrowheads="1"/>
            </p:cNvSpPr>
            <p:nvPr/>
          </p:nvSpPr>
          <p:spPr bwMode="auto">
            <a:xfrm>
              <a:off x="2516" y="3339"/>
              <a:ext cx="5" cy="2"/>
            </a:xfrm>
            <a:custGeom>
              <a:avLst/>
              <a:gdLst>
                <a:gd name="T0" fmla="*/ 0 w 6"/>
                <a:gd name="T1" fmla="*/ 0 h 2"/>
                <a:gd name="T2" fmla="*/ 2 w 6"/>
                <a:gd name="T3" fmla="*/ 1 h 2"/>
                <a:gd name="T4" fmla="*/ 3 w 6"/>
                <a:gd name="T5" fmla="*/ 1 h 2"/>
                <a:gd name="T6" fmla="*/ 3 w 6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2"/>
                <a:gd name="T14" fmla="*/ 6 w 6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2">
                  <a:moveTo>
                    <a:pt x="0" y="0"/>
                  </a:moveTo>
                  <a:lnTo>
                    <a:pt x="2" y="1"/>
                  </a:lnTo>
                  <a:lnTo>
                    <a:pt x="4" y="1"/>
                  </a:lnTo>
                  <a:lnTo>
                    <a:pt x="6" y="2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76" name="Freeform 439"/>
            <p:cNvSpPr>
              <a:spLocks noChangeArrowheads="1"/>
            </p:cNvSpPr>
            <p:nvPr/>
          </p:nvSpPr>
          <p:spPr bwMode="auto">
            <a:xfrm>
              <a:off x="2521" y="3341"/>
              <a:ext cx="4" cy="2"/>
            </a:xfrm>
            <a:custGeom>
              <a:avLst/>
              <a:gdLst>
                <a:gd name="T0" fmla="*/ 0 w 6"/>
                <a:gd name="T1" fmla="*/ 0 h 2"/>
                <a:gd name="T2" fmla="*/ 1 w 6"/>
                <a:gd name="T3" fmla="*/ 1 h 2"/>
                <a:gd name="T4" fmla="*/ 1 w 6"/>
                <a:gd name="T5" fmla="*/ 1 h 2"/>
                <a:gd name="T6" fmla="*/ 2 w 6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2"/>
                <a:gd name="T14" fmla="*/ 6 w 6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2">
                  <a:moveTo>
                    <a:pt x="0" y="0"/>
                  </a:moveTo>
                  <a:lnTo>
                    <a:pt x="2" y="1"/>
                  </a:lnTo>
                  <a:lnTo>
                    <a:pt x="4" y="1"/>
                  </a:lnTo>
                  <a:lnTo>
                    <a:pt x="6" y="2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77" name="Freeform 440"/>
            <p:cNvSpPr>
              <a:spLocks noChangeArrowheads="1"/>
            </p:cNvSpPr>
            <p:nvPr/>
          </p:nvSpPr>
          <p:spPr bwMode="auto">
            <a:xfrm>
              <a:off x="2525" y="3343"/>
              <a:ext cx="4" cy="0"/>
            </a:xfrm>
            <a:custGeom>
              <a:avLst/>
              <a:gdLst>
                <a:gd name="T0" fmla="*/ 0 w 5"/>
                <a:gd name="T1" fmla="*/ 0 h 1"/>
                <a:gd name="T2" fmla="*/ 1 w 5"/>
                <a:gd name="T3" fmla="*/ 0 h 1"/>
                <a:gd name="T4" fmla="*/ 2 w 5"/>
                <a:gd name="T5" fmla="*/ 0 h 1"/>
                <a:gd name="T6" fmla="*/ 2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1"/>
                <a:gd name="T14" fmla="*/ 5 w 5"/>
                <a:gd name="T15" fmla="*/ 0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1">
                  <a:moveTo>
                    <a:pt x="0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5" y="1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78" name="Freeform 441"/>
            <p:cNvSpPr>
              <a:spLocks noChangeArrowheads="1"/>
            </p:cNvSpPr>
            <p:nvPr/>
          </p:nvSpPr>
          <p:spPr bwMode="auto">
            <a:xfrm>
              <a:off x="2529" y="3343"/>
              <a:ext cx="3" cy="2"/>
            </a:xfrm>
            <a:custGeom>
              <a:avLst/>
              <a:gdLst>
                <a:gd name="T0" fmla="*/ 0 w 5"/>
                <a:gd name="T1" fmla="*/ 0 h 2"/>
                <a:gd name="T2" fmla="*/ 1 w 5"/>
                <a:gd name="T3" fmla="*/ 1 h 2"/>
                <a:gd name="T4" fmla="*/ 1 w 5"/>
                <a:gd name="T5" fmla="*/ 1 h 2"/>
                <a:gd name="T6" fmla="*/ 1 w 5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2"/>
                <a:gd name="T14" fmla="*/ 5 w 5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2">
                  <a:moveTo>
                    <a:pt x="0" y="0"/>
                  </a:moveTo>
                  <a:lnTo>
                    <a:pt x="1" y="1"/>
                  </a:lnTo>
                  <a:lnTo>
                    <a:pt x="3" y="1"/>
                  </a:lnTo>
                  <a:lnTo>
                    <a:pt x="5" y="2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79" name="Freeform 442"/>
            <p:cNvSpPr>
              <a:spLocks noChangeArrowheads="1"/>
            </p:cNvSpPr>
            <p:nvPr/>
          </p:nvSpPr>
          <p:spPr bwMode="auto">
            <a:xfrm>
              <a:off x="2532" y="3345"/>
              <a:ext cx="3" cy="0"/>
            </a:xfrm>
            <a:custGeom>
              <a:avLst/>
              <a:gdLst>
                <a:gd name="T0" fmla="*/ 0 w 4"/>
                <a:gd name="T1" fmla="*/ 1 w 4"/>
                <a:gd name="T2" fmla="*/ 2 w 4"/>
                <a:gd name="T3" fmla="*/ 2 w 4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4"/>
                <a:gd name="T9" fmla="*/ 4 w 4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4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4" y="0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80" name="Freeform 443"/>
            <p:cNvSpPr>
              <a:spLocks noChangeArrowheads="1"/>
            </p:cNvSpPr>
            <p:nvPr/>
          </p:nvSpPr>
          <p:spPr bwMode="auto">
            <a:xfrm>
              <a:off x="2535" y="3345"/>
              <a:ext cx="3" cy="1"/>
            </a:xfrm>
            <a:custGeom>
              <a:avLst/>
              <a:gdLst>
                <a:gd name="T0" fmla="*/ 0 w 4"/>
                <a:gd name="T1" fmla="*/ 0 h 1"/>
                <a:gd name="T2" fmla="*/ 1 w 4"/>
                <a:gd name="T3" fmla="*/ 0 h 1"/>
                <a:gd name="T4" fmla="*/ 2 w 4"/>
                <a:gd name="T5" fmla="*/ 1 h 1"/>
                <a:gd name="T6" fmla="*/ 2 w 4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"/>
                <a:gd name="T14" fmla="*/ 4 w 4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">
                  <a:moveTo>
                    <a:pt x="0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4" y="1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81" name="Freeform 444"/>
            <p:cNvSpPr>
              <a:spLocks noChangeArrowheads="1"/>
            </p:cNvSpPr>
            <p:nvPr/>
          </p:nvSpPr>
          <p:spPr bwMode="auto">
            <a:xfrm>
              <a:off x="2538" y="3346"/>
              <a:ext cx="2" cy="0"/>
            </a:xfrm>
            <a:custGeom>
              <a:avLst/>
              <a:gdLst>
                <a:gd name="T0" fmla="*/ 0 w 3"/>
                <a:gd name="T1" fmla="*/ 1 w 3"/>
                <a:gd name="T2" fmla="*/ 1 w 3"/>
                <a:gd name="T3" fmla="*/ 1 w 3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3"/>
                <a:gd name="T9" fmla="*/ 3 w 3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3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noFill/>
            <a:ln w="17466">
              <a:solidFill>
                <a:srgbClr val="3F3A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5" name="Group 445"/>
          <p:cNvGrpSpPr>
            <a:grpSpLocks/>
          </p:cNvGrpSpPr>
          <p:nvPr/>
        </p:nvGrpSpPr>
        <p:grpSpPr bwMode="auto">
          <a:xfrm>
            <a:off x="8887941" y="1766889"/>
            <a:ext cx="1082675" cy="1157287"/>
            <a:chOff x="1599" y="1080"/>
            <a:chExt cx="682" cy="729"/>
          </a:xfrm>
        </p:grpSpPr>
        <p:sp>
          <p:nvSpPr>
            <p:cNvPr id="10251" name="Freeform 446"/>
            <p:cNvSpPr>
              <a:spLocks noChangeArrowheads="1"/>
            </p:cNvSpPr>
            <p:nvPr/>
          </p:nvSpPr>
          <p:spPr bwMode="auto">
            <a:xfrm>
              <a:off x="2272" y="1080"/>
              <a:ext cx="1" cy="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60000 65536"/>
                <a:gd name="T5" fmla="*/ 0 60000 65536"/>
                <a:gd name="T6" fmla="*/ 0 w 2"/>
                <a:gd name="T7" fmla="*/ 0 h 2"/>
                <a:gd name="T8" fmla="*/ 2 w 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2">
                  <a:moveTo>
                    <a:pt x="0" y="0"/>
                  </a:moveTo>
                  <a:lnTo>
                    <a:pt x="2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252" name="Freeform 447"/>
            <p:cNvSpPr>
              <a:spLocks noChangeArrowheads="1"/>
            </p:cNvSpPr>
            <p:nvPr/>
          </p:nvSpPr>
          <p:spPr bwMode="auto">
            <a:xfrm>
              <a:off x="2271" y="1082"/>
              <a:ext cx="2" cy="1"/>
            </a:xfrm>
            <a:custGeom>
              <a:avLst/>
              <a:gdLst>
                <a:gd name="T0" fmla="*/ 1 w 3"/>
                <a:gd name="T1" fmla="*/ 0 h 2"/>
                <a:gd name="T2" fmla="*/ 0 w 3"/>
                <a:gd name="T3" fmla="*/ 1 h 2"/>
                <a:gd name="T4" fmla="*/ 0 60000 65536"/>
                <a:gd name="T5" fmla="*/ 0 60000 65536"/>
                <a:gd name="T6" fmla="*/ 0 w 3"/>
                <a:gd name="T7" fmla="*/ 0 h 2"/>
                <a:gd name="T8" fmla="*/ 3 w 3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2">
                  <a:moveTo>
                    <a:pt x="3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253" name="Freeform 448"/>
            <p:cNvSpPr>
              <a:spLocks noChangeArrowheads="1"/>
            </p:cNvSpPr>
            <p:nvPr/>
          </p:nvSpPr>
          <p:spPr bwMode="auto">
            <a:xfrm>
              <a:off x="2271" y="1083"/>
              <a:ext cx="0" cy="2"/>
            </a:xfrm>
            <a:custGeom>
              <a:avLst/>
              <a:gdLst>
                <a:gd name="T0" fmla="*/ 0 h 2"/>
                <a:gd name="T1" fmla="*/ 2 h 2"/>
                <a:gd name="T2" fmla="*/ 0 60000 65536"/>
                <a:gd name="T3" fmla="*/ 0 60000 65536"/>
                <a:gd name="T4" fmla="*/ 0 h 2"/>
                <a:gd name="T5" fmla="*/ 2 h 2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2">
                  <a:moveTo>
                    <a:pt x="0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254" name="Freeform 449"/>
            <p:cNvSpPr>
              <a:spLocks noChangeArrowheads="1"/>
            </p:cNvSpPr>
            <p:nvPr/>
          </p:nvSpPr>
          <p:spPr bwMode="auto">
            <a:xfrm>
              <a:off x="2270" y="1085"/>
              <a:ext cx="1" cy="1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1 h 2"/>
                <a:gd name="T4" fmla="*/ 0 60000 65536"/>
                <a:gd name="T5" fmla="*/ 0 60000 65536"/>
                <a:gd name="T6" fmla="*/ 0 w 2"/>
                <a:gd name="T7" fmla="*/ 0 h 2"/>
                <a:gd name="T8" fmla="*/ 2 w 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2">
                  <a:moveTo>
                    <a:pt x="2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255" name="Freeform 450"/>
            <p:cNvSpPr>
              <a:spLocks noChangeArrowheads="1"/>
            </p:cNvSpPr>
            <p:nvPr/>
          </p:nvSpPr>
          <p:spPr bwMode="auto">
            <a:xfrm>
              <a:off x="2270" y="1086"/>
              <a:ext cx="0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60000 65536"/>
                <a:gd name="T5" fmla="*/ 0 60000 65536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0" y="0"/>
                  </a:moveTo>
                  <a:lnTo>
                    <a:pt x="1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256" name="Freeform 451"/>
            <p:cNvSpPr>
              <a:spLocks noChangeArrowheads="1"/>
            </p:cNvSpPr>
            <p:nvPr/>
          </p:nvSpPr>
          <p:spPr bwMode="auto">
            <a:xfrm>
              <a:off x="2266" y="1088"/>
              <a:ext cx="4" cy="1"/>
            </a:xfrm>
            <a:custGeom>
              <a:avLst/>
              <a:gdLst>
                <a:gd name="T0" fmla="*/ 2 w 6"/>
                <a:gd name="T1" fmla="*/ 0 h 1"/>
                <a:gd name="T2" fmla="*/ 0 w 6"/>
                <a:gd name="T3" fmla="*/ 1 h 1"/>
                <a:gd name="T4" fmla="*/ 0 60000 65536"/>
                <a:gd name="T5" fmla="*/ 0 60000 65536"/>
                <a:gd name="T6" fmla="*/ 0 w 6"/>
                <a:gd name="T7" fmla="*/ 0 h 1"/>
                <a:gd name="T8" fmla="*/ 6 w 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1">
                  <a:moveTo>
                    <a:pt x="6" y="0"/>
                  </a:moveTo>
                  <a:lnTo>
                    <a:pt x="0" y="1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257" name="Freeform 452"/>
            <p:cNvSpPr>
              <a:spLocks noChangeArrowheads="1"/>
            </p:cNvSpPr>
            <p:nvPr/>
          </p:nvSpPr>
          <p:spPr bwMode="auto">
            <a:xfrm>
              <a:off x="2266" y="1089"/>
              <a:ext cx="2" cy="1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1 h 2"/>
                <a:gd name="T4" fmla="*/ 0 60000 65536"/>
                <a:gd name="T5" fmla="*/ 0 60000 65536"/>
                <a:gd name="T6" fmla="*/ 0 w 2"/>
                <a:gd name="T7" fmla="*/ 0 h 2"/>
                <a:gd name="T8" fmla="*/ 2 w 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2">
                  <a:moveTo>
                    <a:pt x="0" y="0"/>
                  </a:moveTo>
                  <a:lnTo>
                    <a:pt x="2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258" name="Freeform 453"/>
            <p:cNvSpPr>
              <a:spLocks noChangeArrowheads="1"/>
            </p:cNvSpPr>
            <p:nvPr/>
          </p:nvSpPr>
          <p:spPr bwMode="auto">
            <a:xfrm>
              <a:off x="2267" y="1090"/>
              <a:ext cx="1" cy="2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1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259" name="Freeform 454"/>
            <p:cNvSpPr>
              <a:spLocks noChangeArrowheads="1"/>
            </p:cNvSpPr>
            <p:nvPr/>
          </p:nvSpPr>
          <p:spPr bwMode="auto">
            <a:xfrm>
              <a:off x="2262" y="1092"/>
              <a:ext cx="5" cy="2"/>
            </a:xfrm>
            <a:custGeom>
              <a:avLst/>
              <a:gdLst>
                <a:gd name="T0" fmla="*/ 3 w 7"/>
                <a:gd name="T1" fmla="*/ 0 h 2"/>
                <a:gd name="T2" fmla="*/ 0 w 7"/>
                <a:gd name="T3" fmla="*/ 2 h 2"/>
                <a:gd name="T4" fmla="*/ 0 60000 65536"/>
                <a:gd name="T5" fmla="*/ 0 60000 65536"/>
                <a:gd name="T6" fmla="*/ 0 w 7"/>
                <a:gd name="T7" fmla="*/ 0 h 2"/>
                <a:gd name="T8" fmla="*/ 7 w 7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" h="2">
                  <a:moveTo>
                    <a:pt x="7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260" name="Freeform 455"/>
            <p:cNvSpPr>
              <a:spLocks noChangeArrowheads="1"/>
            </p:cNvSpPr>
            <p:nvPr/>
          </p:nvSpPr>
          <p:spPr bwMode="auto">
            <a:xfrm>
              <a:off x="2254" y="1094"/>
              <a:ext cx="8" cy="1"/>
            </a:xfrm>
            <a:custGeom>
              <a:avLst/>
              <a:gdLst>
                <a:gd name="T0" fmla="*/ 4 w 11"/>
                <a:gd name="T1" fmla="*/ 0 h 2"/>
                <a:gd name="T2" fmla="*/ 0 w 11"/>
                <a:gd name="T3" fmla="*/ 1 h 2"/>
                <a:gd name="T4" fmla="*/ 0 60000 65536"/>
                <a:gd name="T5" fmla="*/ 0 60000 65536"/>
                <a:gd name="T6" fmla="*/ 0 w 11"/>
                <a:gd name="T7" fmla="*/ 0 h 2"/>
                <a:gd name="T8" fmla="*/ 11 w 1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2">
                  <a:moveTo>
                    <a:pt x="11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261" name="Freeform 456"/>
            <p:cNvSpPr>
              <a:spLocks noChangeArrowheads="1"/>
            </p:cNvSpPr>
            <p:nvPr/>
          </p:nvSpPr>
          <p:spPr bwMode="auto">
            <a:xfrm>
              <a:off x="2254" y="1095"/>
              <a:ext cx="1" cy="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0" y="0"/>
                  </a:moveTo>
                  <a:lnTo>
                    <a:pt x="1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262" name="Freeform 457"/>
            <p:cNvSpPr>
              <a:spLocks noChangeArrowheads="1"/>
            </p:cNvSpPr>
            <p:nvPr/>
          </p:nvSpPr>
          <p:spPr bwMode="auto">
            <a:xfrm>
              <a:off x="2250" y="1097"/>
              <a:ext cx="5" cy="1"/>
            </a:xfrm>
            <a:custGeom>
              <a:avLst/>
              <a:gdLst>
                <a:gd name="T0" fmla="*/ 3 w 6"/>
                <a:gd name="T1" fmla="*/ 0 h 2"/>
                <a:gd name="T2" fmla="*/ 0 w 6"/>
                <a:gd name="T3" fmla="*/ 1 h 2"/>
                <a:gd name="T4" fmla="*/ 0 60000 65536"/>
                <a:gd name="T5" fmla="*/ 0 60000 65536"/>
                <a:gd name="T6" fmla="*/ 0 w 6"/>
                <a:gd name="T7" fmla="*/ 0 h 2"/>
                <a:gd name="T8" fmla="*/ 6 w 6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2">
                  <a:moveTo>
                    <a:pt x="6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263" name="Freeform 458"/>
            <p:cNvSpPr>
              <a:spLocks noChangeArrowheads="1"/>
            </p:cNvSpPr>
            <p:nvPr/>
          </p:nvSpPr>
          <p:spPr bwMode="auto">
            <a:xfrm>
              <a:off x="2250" y="1098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60000 65536"/>
                <a:gd name="T3" fmla="*/ 0 60000 65536"/>
                <a:gd name="T4" fmla="*/ 0 h 1"/>
                <a:gd name="T5" fmla="*/ 1 h 1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1">
                  <a:moveTo>
                    <a:pt x="0" y="0"/>
                  </a:moveTo>
                  <a:lnTo>
                    <a:pt x="0" y="1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264" name="Freeform 459"/>
            <p:cNvSpPr>
              <a:spLocks noChangeArrowheads="1"/>
            </p:cNvSpPr>
            <p:nvPr/>
          </p:nvSpPr>
          <p:spPr bwMode="auto">
            <a:xfrm>
              <a:off x="2250" y="1099"/>
              <a:ext cx="12" cy="2"/>
            </a:xfrm>
            <a:custGeom>
              <a:avLst/>
              <a:gdLst>
                <a:gd name="T0" fmla="*/ 0 w 16"/>
                <a:gd name="T1" fmla="*/ 0 h 2"/>
                <a:gd name="T2" fmla="*/ 7 w 16"/>
                <a:gd name="T3" fmla="*/ 2 h 2"/>
                <a:gd name="T4" fmla="*/ 0 60000 65536"/>
                <a:gd name="T5" fmla="*/ 0 60000 65536"/>
                <a:gd name="T6" fmla="*/ 0 w 16"/>
                <a:gd name="T7" fmla="*/ 0 h 2"/>
                <a:gd name="T8" fmla="*/ 16 w 16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2">
                  <a:moveTo>
                    <a:pt x="0" y="0"/>
                  </a:moveTo>
                  <a:lnTo>
                    <a:pt x="16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265" name="Freeform 460"/>
            <p:cNvSpPr>
              <a:spLocks noChangeArrowheads="1"/>
            </p:cNvSpPr>
            <p:nvPr/>
          </p:nvSpPr>
          <p:spPr bwMode="auto">
            <a:xfrm>
              <a:off x="2260" y="1101"/>
              <a:ext cx="2" cy="1"/>
            </a:xfrm>
            <a:custGeom>
              <a:avLst/>
              <a:gdLst>
                <a:gd name="T0" fmla="*/ 1 w 3"/>
                <a:gd name="T1" fmla="*/ 0 h 2"/>
                <a:gd name="T2" fmla="*/ 0 w 3"/>
                <a:gd name="T3" fmla="*/ 1 h 2"/>
                <a:gd name="T4" fmla="*/ 0 60000 65536"/>
                <a:gd name="T5" fmla="*/ 0 60000 65536"/>
                <a:gd name="T6" fmla="*/ 0 w 3"/>
                <a:gd name="T7" fmla="*/ 0 h 2"/>
                <a:gd name="T8" fmla="*/ 3 w 3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2">
                  <a:moveTo>
                    <a:pt x="3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266" name="Freeform 461"/>
            <p:cNvSpPr>
              <a:spLocks noChangeArrowheads="1"/>
            </p:cNvSpPr>
            <p:nvPr/>
          </p:nvSpPr>
          <p:spPr bwMode="auto">
            <a:xfrm>
              <a:off x="2260" y="1102"/>
              <a:ext cx="0" cy="2"/>
            </a:xfrm>
            <a:custGeom>
              <a:avLst/>
              <a:gdLst>
                <a:gd name="T0" fmla="*/ 0 h 2"/>
                <a:gd name="T1" fmla="*/ 2 h 2"/>
                <a:gd name="T2" fmla="*/ 0 60000 65536"/>
                <a:gd name="T3" fmla="*/ 0 60000 65536"/>
                <a:gd name="T4" fmla="*/ 0 h 2"/>
                <a:gd name="T5" fmla="*/ 2 h 2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2">
                  <a:moveTo>
                    <a:pt x="0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267" name="Freeform 462"/>
            <p:cNvSpPr>
              <a:spLocks noChangeArrowheads="1"/>
            </p:cNvSpPr>
            <p:nvPr/>
          </p:nvSpPr>
          <p:spPr bwMode="auto">
            <a:xfrm>
              <a:off x="2260" y="1104"/>
              <a:ext cx="14" cy="2"/>
            </a:xfrm>
            <a:custGeom>
              <a:avLst/>
              <a:gdLst>
                <a:gd name="T0" fmla="*/ 0 w 20"/>
                <a:gd name="T1" fmla="*/ 0 h 2"/>
                <a:gd name="T2" fmla="*/ 7 w 20"/>
                <a:gd name="T3" fmla="*/ 2 h 2"/>
                <a:gd name="T4" fmla="*/ 0 60000 65536"/>
                <a:gd name="T5" fmla="*/ 0 60000 65536"/>
                <a:gd name="T6" fmla="*/ 0 w 20"/>
                <a:gd name="T7" fmla="*/ 0 h 2"/>
                <a:gd name="T8" fmla="*/ 20 w 2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2">
                  <a:moveTo>
                    <a:pt x="0" y="0"/>
                  </a:moveTo>
                  <a:lnTo>
                    <a:pt x="2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268" name="Freeform 463"/>
            <p:cNvSpPr>
              <a:spLocks noChangeArrowheads="1"/>
            </p:cNvSpPr>
            <p:nvPr/>
          </p:nvSpPr>
          <p:spPr bwMode="auto">
            <a:xfrm>
              <a:off x="2273" y="1106"/>
              <a:ext cx="1" cy="1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1 h 2"/>
                <a:gd name="T4" fmla="*/ 0 60000 65536"/>
                <a:gd name="T5" fmla="*/ 0 60000 65536"/>
                <a:gd name="T6" fmla="*/ 0 w 2"/>
                <a:gd name="T7" fmla="*/ 0 h 2"/>
                <a:gd name="T8" fmla="*/ 2 w 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2">
                  <a:moveTo>
                    <a:pt x="2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269" name="Freeform 464"/>
            <p:cNvSpPr>
              <a:spLocks noChangeArrowheads="1"/>
            </p:cNvSpPr>
            <p:nvPr/>
          </p:nvSpPr>
          <p:spPr bwMode="auto">
            <a:xfrm>
              <a:off x="2272" y="1107"/>
              <a:ext cx="1" cy="2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1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270" name="Freeform 465"/>
            <p:cNvSpPr>
              <a:spLocks noChangeArrowheads="1"/>
            </p:cNvSpPr>
            <p:nvPr/>
          </p:nvSpPr>
          <p:spPr bwMode="auto">
            <a:xfrm>
              <a:off x="2272" y="1109"/>
              <a:ext cx="2" cy="1"/>
            </a:xfrm>
            <a:custGeom>
              <a:avLst/>
              <a:gdLst>
                <a:gd name="T0" fmla="*/ 0 w 3"/>
                <a:gd name="T1" fmla="*/ 0 h 1"/>
                <a:gd name="T2" fmla="*/ 1 w 3"/>
                <a:gd name="T3" fmla="*/ 1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0" y="0"/>
                  </a:moveTo>
                  <a:lnTo>
                    <a:pt x="3" y="1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271" name="Freeform 466"/>
            <p:cNvSpPr>
              <a:spLocks noChangeArrowheads="1"/>
            </p:cNvSpPr>
            <p:nvPr/>
          </p:nvSpPr>
          <p:spPr bwMode="auto">
            <a:xfrm>
              <a:off x="2272" y="1110"/>
              <a:ext cx="2" cy="1"/>
            </a:xfrm>
            <a:custGeom>
              <a:avLst/>
              <a:gdLst>
                <a:gd name="T0" fmla="*/ 1 w 3"/>
                <a:gd name="T1" fmla="*/ 0 h 2"/>
                <a:gd name="T2" fmla="*/ 0 w 3"/>
                <a:gd name="T3" fmla="*/ 1 h 2"/>
                <a:gd name="T4" fmla="*/ 0 60000 65536"/>
                <a:gd name="T5" fmla="*/ 0 60000 65536"/>
                <a:gd name="T6" fmla="*/ 0 w 3"/>
                <a:gd name="T7" fmla="*/ 0 h 2"/>
                <a:gd name="T8" fmla="*/ 3 w 3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2">
                  <a:moveTo>
                    <a:pt x="3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272" name="Freeform 467"/>
            <p:cNvSpPr>
              <a:spLocks noChangeArrowheads="1"/>
            </p:cNvSpPr>
            <p:nvPr/>
          </p:nvSpPr>
          <p:spPr bwMode="auto">
            <a:xfrm>
              <a:off x="2272" y="1111"/>
              <a:ext cx="0" cy="2"/>
            </a:xfrm>
            <a:custGeom>
              <a:avLst/>
              <a:gdLst>
                <a:gd name="T0" fmla="*/ 0 h 2"/>
                <a:gd name="T1" fmla="*/ 2 h 2"/>
                <a:gd name="T2" fmla="*/ 0 60000 65536"/>
                <a:gd name="T3" fmla="*/ 0 60000 65536"/>
                <a:gd name="T4" fmla="*/ 0 h 2"/>
                <a:gd name="T5" fmla="*/ 2 h 2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2">
                  <a:moveTo>
                    <a:pt x="0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273" name="Freeform 468"/>
            <p:cNvSpPr>
              <a:spLocks noChangeArrowheads="1"/>
            </p:cNvSpPr>
            <p:nvPr/>
          </p:nvSpPr>
          <p:spPr bwMode="auto">
            <a:xfrm>
              <a:off x="2271" y="1113"/>
              <a:ext cx="1" cy="1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1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1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274" name="Freeform 469"/>
            <p:cNvSpPr>
              <a:spLocks noChangeArrowheads="1"/>
            </p:cNvSpPr>
            <p:nvPr/>
          </p:nvSpPr>
          <p:spPr bwMode="auto">
            <a:xfrm>
              <a:off x="2270" y="1114"/>
              <a:ext cx="1" cy="2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2 h 2"/>
                <a:gd name="T4" fmla="*/ 0 60000 65536"/>
                <a:gd name="T5" fmla="*/ 0 60000 65536"/>
                <a:gd name="T6" fmla="*/ 0 w 2"/>
                <a:gd name="T7" fmla="*/ 0 h 2"/>
                <a:gd name="T8" fmla="*/ 2 w 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2">
                  <a:moveTo>
                    <a:pt x="2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275" name="Freeform 470"/>
            <p:cNvSpPr>
              <a:spLocks noChangeArrowheads="1"/>
            </p:cNvSpPr>
            <p:nvPr/>
          </p:nvSpPr>
          <p:spPr bwMode="auto">
            <a:xfrm>
              <a:off x="2270" y="1116"/>
              <a:ext cx="0" cy="1"/>
            </a:xfrm>
            <a:custGeom>
              <a:avLst/>
              <a:gdLst>
                <a:gd name="T0" fmla="*/ 0 h 2"/>
                <a:gd name="T1" fmla="*/ 1 h 2"/>
                <a:gd name="T2" fmla="*/ 0 60000 65536"/>
                <a:gd name="T3" fmla="*/ 0 60000 65536"/>
                <a:gd name="T4" fmla="*/ 0 h 2"/>
                <a:gd name="T5" fmla="*/ 2 h 2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2">
                  <a:moveTo>
                    <a:pt x="0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276" name="Freeform 471"/>
            <p:cNvSpPr>
              <a:spLocks noChangeArrowheads="1"/>
            </p:cNvSpPr>
            <p:nvPr/>
          </p:nvSpPr>
          <p:spPr bwMode="auto">
            <a:xfrm>
              <a:off x="2270" y="1117"/>
              <a:ext cx="1" cy="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60000 65536"/>
                <a:gd name="T5" fmla="*/ 0 60000 65536"/>
                <a:gd name="T6" fmla="*/ 0 w 2"/>
                <a:gd name="T7" fmla="*/ 0 h 2"/>
                <a:gd name="T8" fmla="*/ 2 w 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2">
                  <a:moveTo>
                    <a:pt x="0" y="0"/>
                  </a:moveTo>
                  <a:lnTo>
                    <a:pt x="2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277" name="Freeform 472"/>
            <p:cNvSpPr>
              <a:spLocks noChangeArrowheads="1"/>
            </p:cNvSpPr>
            <p:nvPr/>
          </p:nvSpPr>
          <p:spPr bwMode="auto">
            <a:xfrm>
              <a:off x="2263" y="1119"/>
              <a:ext cx="8" cy="2"/>
            </a:xfrm>
            <a:custGeom>
              <a:avLst/>
              <a:gdLst>
                <a:gd name="T0" fmla="*/ 3 w 12"/>
                <a:gd name="T1" fmla="*/ 0 h 2"/>
                <a:gd name="T2" fmla="*/ 0 w 12"/>
                <a:gd name="T3" fmla="*/ 2 h 2"/>
                <a:gd name="T4" fmla="*/ 0 60000 65536"/>
                <a:gd name="T5" fmla="*/ 0 60000 65536"/>
                <a:gd name="T6" fmla="*/ 0 w 12"/>
                <a:gd name="T7" fmla="*/ 0 h 2"/>
                <a:gd name="T8" fmla="*/ 12 w 1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" h="2">
                  <a:moveTo>
                    <a:pt x="12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278" name="Freeform 473"/>
            <p:cNvSpPr>
              <a:spLocks noChangeArrowheads="1"/>
            </p:cNvSpPr>
            <p:nvPr/>
          </p:nvSpPr>
          <p:spPr bwMode="auto">
            <a:xfrm>
              <a:off x="2263" y="1121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0 60000 65536"/>
                <a:gd name="T5" fmla="*/ 0 60000 65536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0" y="0"/>
                  </a:moveTo>
                  <a:lnTo>
                    <a:pt x="1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279" name="Freeform 474"/>
            <p:cNvSpPr>
              <a:spLocks noChangeArrowheads="1"/>
            </p:cNvSpPr>
            <p:nvPr/>
          </p:nvSpPr>
          <p:spPr bwMode="auto">
            <a:xfrm>
              <a:off x="2252" y="1122"/>
              <a:ext cx="11" cy="2"/>
            </a:xfrm>
            <a:custGeom>
              <a:avLst/>
              <a:gdLst>
                <a:gd name="T0" fmla="*/ 6 w 15"/>
                <a:gd name="T1" fmla="*/ 0 h 2"/>
                <a:gd name="T2" fmla="*/ 0 w 15"/>
                <a:gd name="T3" fmla="*/ 2 h 2"/>
                <a:gd name="T4" fmla="*/ 0 60000 65536"/>
                <a:gd name="T5" fmla="*/ 0 60000 65536"/>
                <a:gd name="T6" fmla="*/ 0 w 15"/>
                <a:gd name="T7" fmla="*/ 0 h 2"/>
                <a:gd name="T8" fmla="*/ 15 w 15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" h="2">
                  <a:moveTo>
                    <a:pt x="15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280" name="Freeform 475"/>
            <p:cNvSpPr>
              <a:spLocks noChangeArrowheads="1"/>
            </p:cNvSpPr>
            <p:nvPr/>
          </p:nvSpPr>
          <p:spPr bwMode="auto">
            <a:xfrm>
              <a:off x="2252" y="1124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lnTo>
                    <a:pt x="1" y="1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281" name="Freeform 476"/>
            <p:cNvSpPr>
              <a:spLocks noChangeArrowheads="1"/>
            </p:cNvSpPr>
            <p:nvPr/>
          </p:nvSpPr>
          <p:spPr bwMode="auto">
            <a:xfrm>
              <a:off x="2251" y="1125"/>
              <a:ext cx="2" cy="1"/>
            </a:xfrm>
            <a:custGeom>
              <a:avLst/>
              <a:gdLst>
                <a:gd name="T0" fmla="*/ 1 w 3"/>
                <a:gd name="T1" fmla="*/ 0 h 2"/>
                <a:gd name="T2" fmla="*/ 0 w 3"/>
                <a:gd name="T3" fmla="*/ 1 h 2"/>
                <a:gd name="T4" fmla="*/ 0 60000 65536"/>
                <a:gd name="T5" fmla="*/ 0 60000 65536"/>
                <a:gd name="T6" fmla="*/ 0 w 3"/>
                <a:gd name="T7" fmla="*/ 0 h 2"/>
                <a:gd name="T8" fmla="*/ 3 w 3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2">
                  <a:moveTo>
                    <a:pt x="3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282" name="Freeform 477"/>
            <p:cNvSpPr>
              <a:spLocks noChangeArrowheads="1"/>
            </p:cNvSpPr>
            <p:nvPr/>
          </p:nvSpPr>
          <p:spPr bwMode="auto">
            <a:xfrm>
              <a:off x="2251" y="1126"/>
              <a:ext cx="2" cy="2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2 h 2"/>
                <a:gd name="T4" fmla="*/ 0 60000 65536"/>
                <a:gd name="T5" fmla="*/ 0 60000 65536"/>
                <a:gd name="T6" fmla="*/ 0 w 3"/>
                <a:gd name="T7" fmla="*/ 0 h 2"/>
                <a:gd name="T8" fmla="*/ 3 w 3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2">
                  <a:moveTo>
                    <a:pt x="0" y="0"/>
                  </a:moveTo>
                  <a:lnTo>
                    <a:pt x="3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283" name="Freeform 478"/>
            <p:cNvSpPr>
              <a:spLocks noChangeArrowheads="1"/>
            </p:cNvSpPr>
            <p:nvPr/>
          </p:nvSpPr>
          <p:spPr bwMode="auto">
            <a:xfrm>
              <a:off x="2253" y="1128"/>
              <a:ext cx="7" cy="1"/>
            </a:xfrm>
            <a:custGeom>
              <a:avLst/>
              <a:gdLst>
                <a:gd name="T0" fmla="*/ 0 w 10"/>
                <a:gd name="T1" fmla="*/ 0 h 2"/>
                <a:gd name="T2" fmla="*/ 4 w 10"/>
                <a:gd name="T3" fmla="*/ 1 h 2"/>
                <a:gd name="T4" fmla="*/ 0 60000 65536"/>
                <a:gd name="T5" fmla="*/ 0 60000 65536"/>
                <a:gd name="T6" fmla="*/ 0 w 10"/>
                <a:gd name="T7" fmla="*/ 0 h 2"/>
                <a:gd name="T8" fmla="*/ 10 w 1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" h="2">
                  <a:moveTo>
                    <a:pt x="0" y="0"/>
                  </a:moveTo>
                  <a:lnTo>
                    <a:pt x="1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284" name="Freeform 479"/>
            <p:cNvSpPr>
              <a:spLocks noChangeArrowheads="1"/>
            </p:cNvSpPr>
            <p:nvPr/>
          </p:nvSpPr>
          <p:spPr bwMode="auto">
            <a:xfrm>
              <a:off x="2260" y="1129"/>
              <a:ext cx="2" cy="2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60000 65536"/>
                <a:gd name="T5" fmla="*/ 0 60000 65536"/>
                <a:gd name="T6" fmla="*/ 0 w 2"/>
                <a:gd name="T7" fmla="*/ 0 h 2"/>
                <a:gd name="T8" fmla="*/ 2 w 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2">
                  <a:moveTo>
                    <a:pt x="0" y="0"/>
                  </a:moveTo>
                  <a:lnTo>
                    <a:pt x="2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285" name="Freeform 480"/>
            <p:cNvSpPr>
              <a:spLocks noChangeArrowheads="1"/>
            </p:cNvSpPr>
            <p:nvPr/>
          </p:nvSpPr>
          <p:spPr bwMode="auto">
            <a:xfrm>
              <a:off x="2262" y="1131"/>
              <a:ext cx="8" cy="2"/>
            </a:xfrm>
            <a:custGeom>
              <a:avLst/>
              <a:gdLst>
                <a:gd name="T0" fmla="*/ 0 w 12"/>
                <a:gd name="T1" fmla="*/ 0 h 2"/>
                <a:gd name="T2" fmla="*/ 3 w 12"/>
                <a:gd name="T3" fmla="*/ 2 h 2"/>
                <a:gd name="T4" fmla="*/ 0 60000 65536"/>
                <a:gd name="T5" fmla="*/ 0 60000 65536"/>
                <a:gd name="T6" fmla="*/ 0 w 12"/>
                <a:gd name="T7" fmla="*/ 0 h 2"/>
                <a:gd name="T8" fmla="*/ 12 w 1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" h="2">
                  <a:moveTo>
                    <a:pt x="0" y="0"/>
                  </a:moveTo>
                  <a:lnTo>
                    <a:pt x="12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286" name="Freeform 481"/>
            <p:cNvSpPr>
              <a:spLocks noChangeArrowheads="1"/>
            </p:cNvSpPr>
            <p:nvPr/>
          </p:nvSpPr>
          <p:spPr bwMode="auto">
            <a:xfrm>
              <a:off x="2266" y="1133"/>
              <a:ext cx="4" cy="1"/>
            </a:xfrm>
            <a:custGeom>
              <a:avLst/>
              <a:gdLst>
                <a:gd name="T0" fmla="*/ 2 w 6"/>
                <a:gd name="T1" fmla="*/ 0 h 2"/>
                <a:gd name="T2" fmla="*/ 0 w 6"/>
                <a:gd name="T3" fmla="*/ 1 h 2"/>
                <a:gd name="T4" fmla="*/ 0 60000 65536"/>
                <a:gd name="T5" fmla="*/ 0 60000 65536"/>
                <a:gd name="T6" fmla="*/ 0 w 6"/>
                <a:gd name="T7" fmla="*/ 0 h 2"/>
                <a:gd name="T8" fmla="*/ 6 w 6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2">
                  <a:moveTo>
                    <a:pt x="6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287" name="Freeform 482"/>
            <p:cNvSpPr>
              <a:spLocks noChangeArrowheads="1"/>
            </p:cNvSpPr>
            <p:nvPr/>
          </p:nvSpPr>
          <p:spPr bwMode="auto">
            <a:xfrm>
              <a:off x="2266" y="1134"/>
              <a:ext cx="1" cy="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0" y="0"/>
                  </a:moveTo>
                  <a:lnTo>
                    <a:pt x="1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288" name="Freeform 483"/>
            <p:cNvSpPr>
              <a:spLocks noChangeArrowheads="1"/>
            </p:cNvSpPr>
            <p:nvPr/>
          </p:nvSpPr>
          <p:spPr bwMode="auto">
            <a:xfrm>
              <a:off x="2267" y="1136"/>
              <a:ext cx="0" cy="1"/>
            </a:xfrm>
            <a:custGeom>
              <a:avLst/>
              <a:gdLst>
                <a:gd name="T0" fmla="*/ 0 h 2"/>
                <a:gd name="T1" fmla="*/ 1 h 2"/>
                <a:gd name="T2" fmla="*/ 0 60000 65536"/>
                <a:gd name="T3" fmla="*/ 0 60000 65536"/>
                <a:gd name="T4" fmla="*/ 0 h 2"/>
                <a:gd name="T5" fmla="*/ 2 h 2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2">
                  <a:moveTo>
                    <a:pt x="0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289" name="Freeform 484"/>
            <p:cNvSpPr>
              <a:spLocks noChangeArrowheads="1"/>
            </p:cNvSpPr>
            <p:nvPr/>
          </p:nvSpPr>
          <p:spPr bwMode="auto">
            <a:xfrm>
              <a:off x="2267" y="1137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60000 65536"/>
                <a:gd name="T3" fmla="*/ 0 60000 65536"/>
                <a:gd name="T4" fmla="*/ 0 h 1"/>
                <a:gd name="T5" fmla="*/ 1 h 1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1">
                  <a:moveTo>
                    <a:pt x="0" y="0"/>
                  </a:moveTo>
                  <a:lnTo>
                    <a:pt x="0" y="1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290" name="Freeform 485"/>
            <p:cNvSpPr>
              <a:spLocks noChangeArrowheads="1"/>
            </p:cNvSpPr>
            <p:nvPr/>
          </p:nvSpPr>
          <p:spPr bwMode="auto">
            <a:xfrm>
              <a:off x="2267" y="1138"/>
              <a:ext cx="1" cy="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0" y="0"/>
                  </a:moveTo>
                  <a:lnTo>
                    <a:pt x="1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291" name="Freeform 486"/>
            <p:cNvSpPr>
              <a:spLocks noChangeArrowheads="1"/>
            </p:cNvSpPr>
            <p:nvPr/>
          </p:nvSpPr>
          <p:spPr bwMode="auto">
            <a:xfrm>
              <a:off x="2268" y="1140"/>
              <a:ext cx="1" cy="1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1 h 2"/>
                <a:gd name="T4" fmla="*/ 0 60000 65536"/>
                <a:gd name="T5" fmla="*/ 0 60000 65536"/>
                <a:gd name="T6" fmla="*/ 0 w 2"/>
                <a:gd name="T7" fmla="*/ 0 h 2"/>
                <a:gd name="T8" fmla="*/ 2 w 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2">
                  <a:moveTo>
                    <a:pt x="0" y="0"/>
                  </a:moveTo>
                  <a:lnTo>
                    <a:pt x="2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292" name="Freeform 487"/>
            <p:cNvSpPr>
              <a:spLocks noChangeArrowheads="1"/>
            </p:cNvSpPr>
            <p:nvPr/>
          </p:nvSpPr>
          <p:spPr bwMode="auto">
            <a:xfrm>
              <a:off x="2269" y="1141"/>
              <a:ext cx="0" cy="2"/>
            </a:xfrm>
            <a:custGeom>
              <a:avLst/>
              <a:gdLst>
                <a:gd name="T0" fmla="*/ 0 h 2"/>
                <a:gd name="T1" fmla="*/ 2 h 2"/>
                <a:gd name="T2" fmla="*/ 0 60000 65536"/>
                <a:gd name="T3" fmla="*/ 0 60000 65536"/>
                <a:gd name="T4" fmla="*/ 0 h 2"/>
                <a:gd name="T5" fmla="*/ 2 h 2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2">
                  <a:moveTo>
                    <a:pt x="0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293" name="Freeform 488"/>
            <p:cNvSpPr>
              <a:spLocks noChangeArrowheads="1"/>
            </p:cNvSpPr>
            <p:nvPr/>
          </p:nvSpPr>
          <p:spPr bwMode="auto">
            <a:xfrm>
              <a:off x="2269" y="1143"/>
              <a:ext cx="1" cy="1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1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0" y="0"/>
                  </a:moveTo>
                  <a:lnTo>
                    <a:pt x="1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294" name="Freeform 489"/>
            <p:cNvSpPr>
              <a:spLocks noChangeArrowheads="1"/>
            </p:cNvSpPr>
            <p:nvPr/>
          </p:nvSpPr>
          <p:spPr bwMode="auto">
            <a:xfrm>
              <a:off x="2270" y="1144"/>
              <a:ext cx="0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60000 65536"/>
                <a:gd name="T5" fmla="*/ 0 60000 65536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0" y="0"/>
                  </a:moveTo>
                  <a:lnTo>
                    <a:pt x="1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295" name="Freeform 490"/>
            <p:cNvSpPr>
              <a:spLocks noChangeArrowheads="1"/>
            </p:cNvSpPr>
            <p:nvPr/>
          </p:nvSpPr>
          <p:spPr bwMode="auto">
            <a:xfrm>
              <a:off x="2268" y="1146"/>
              <a:ext cx="2" cy="1"/>
            </a:xfrm>
            <a:custGeom>
              <a:avLst/>
              <a:gdLst>
                <a:gd name="T0" fmla="*/ 1 w 4"/>
                <a:gd name="T1" fmla="*/ 0 h 1"/>
                <a:gd name="T2" fmla="*/ 0 w 4"/>
                <a:gd name="T3" fmla="*/ 1 h 1"/>
                <a:gd name="T4" fmla="*/ 0 60000 65536"/>
                <a:gd name="T5" fmla="*/ 0 60000 65536"/>
                <a:gd name="T6" fmla="*/ 0 w 4"/>
                <a:gd name="T7" fmla="*/ 0 h 1"/>
                <a:gd name="T8" fmla="*/ 4 w 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1">
                  <a:moveTo>
                    <a:pt x="4" y="0"/>
                  </a:moveTo>
                  <a:lnTo>
                    <a:pt x="0" y="1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296" name="Freeform 491"/>
            <p:cNvSpPr>
              <a:spLocks noChangeArrowheads="1"/>
            </p:cNvSpPr>
            <p:nvPr/>
          </p:nvSpPr>
          <p:spPr bwMode="auto">
            <a:xfrm>
              <a:off x="2268" y="1147"/>
              <a:ext cx="0" cy="1"/>
            </a:xfrm>
            <a:custGeom>
              <a:avLst/>
              <a:gdLst>
                <a:gd name="T0" fmla="*/ 0 h 2"/>
                <a:gd name="T1" fmla="*/ 1 h 2"/>
                <a:gd name="T2" fmla="*/ 0 60000 65536"/>
                <a:gd name="T3" fmla="*/ 0 60000 65536"/>
                <a:gd name="T4" fmla="*/ 0 h 2"/>
                <a:gd name="T5" fmla="*/ 2 h 2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2">
                  <a:moveTo>
                    <a:pt x="0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297" name="Freeform 492"/>
            <p:cNvSpPr>
              <a:spLocks noChangeArrowheads="1"/>
            </p:cNvSpPr>
            <p:nvPr/>
          </p:nvSpPr>
          <p:spPr bwMode="auto">
            <a:xfrm>
              <a:off x="2259" y="1148"/>
              <a:ext cx="9" cy="2"/>
            </a:xfrm>
            <a:custGeom>
              <a:avLst/>
              <a:gdLst>
                <a:gd name="T0" fmla="*/ 5 w 12"/>
                <a:gd name="T1" fmla="*/ 0 h 2"/>
                <a:gd name="T2" fmla="*/ 0 w 12"/>
                <a:gd name="T3" fmla="*/ 2 h 2"/>
                <a:gd name="T4" fmla="*/ 0 60000 65536"/>
                <a:gd name="T5" fmla="*/ 0 60000 65536"/>
                <a:gd name="T6" fmla="*/ 0 w 12"/>
                <a:gd name="T7" fmla="*/ 0 h 2"/>
                <a:gd name="T8" fmla="*/ 12 w 1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" h="2">
                  <a:moveTo>
                    <a:pt x="12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298" name="Freeform 493"/>
            <p:cNvSpPr>
              <a:spLocks noChangeArrowheads="1"/>
            </p:cNvSpPr>
            <p:nvPr/>
          </p:nvSpPr>
          <p:spPr bwMode="auto">
            <a:xfrm>
              <a:off x="2250" y="1150"/>
              <a:ext cx="9" cy="2"/>
            </a:xfrm>
            <a:custGeom>
              <a:avLst/>
              <a:gdLst>
                <a:gd name="T0" fmla="*/ 4 w 13"/>
                <a:gd name="T1" fmla="*/ 0 h 2"/>
                <a:gd name="T2" fmla="*/ 0 w 13"/>
                <a:gd name="T3" fmla="*/ 2 h 2"/>
                <a:gd name="T4" fmla="*/ 0 60000 65536"/>
                <a:gd name="T5" fmla="*/ 0 60000 65536"/>
                <a:gd name="T6" fmla="*/ 0 w 13"/>
                <a:gd name="T7" fmla="*/ 0 h 2"/>
                <a:gd name="T8" fmla="*/ 13 w 13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" h="2">
                  <a:moveTo>
                    <a:pt x="13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299" name="Freeform 494"/>
            <p:cNvSpPr>
              <a:spLocks noChangeArrowheads="1"/>
            </p:cNvSpPr>
            <p:nvPr/>
          </p:nvSpPr>
          <p:spPr bwMode="auto">
            <a:xfrm>
              <a:off x="2248" y="1152"/>
              <a:ext cx="2" cy="1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0 60000 65536"/>
                <a:gd name="T5" fmla="*/ 0 60000 65536"/>
                <a:gd name="T6" fmla="*/ 0 w 2"/>
                <a:gd name="T7" fmla="*/ 0 h 2"/>
                <a:gd name="T8" fmla="*/ 2 w 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2">
                  <a:moveTo>
                    <a:pt x="2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00" name="Freeform 495"/>
            <p:cNvSpPr>
              <a:spLocks noChangeArrowheads="1"/>
            </p:cNvSpPr>
            <p:nvPr/>
          </p:nvSpPr>
          <p:spPr bwMode="auto">
            <a:xfrm>
              <a:off x="2237" y="1153"/>
              <a:ext cx="11" cy="2"/>
            </a:xfrm>
            <a:custGeom>
              <a:avLst/>
              <a:gdLst>
                <a:gd name="T0" fmla="*/ 6 w 16"/>
                <a:gd name="T1" fmla="*/ 0 h 2"/>
                <a:gd name="T2" fmla="*/ 0 w 16"/>
                <a:gd name="T3" fmla="*/ 2 h 2"/>
                <a:gd name="T4" fmla="*/ 0 60000 65536"/>
                <a:gd name="T5" fmla="*/ 0 60000 65536"/>
                <a:gd name="T6" fmla="*/ 0 w 16"/>
                <a:gd name="T7" fmla="*/ 0 h 2"/>
                <a:gd name="T8" fmla="*/ 16 w 16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2">
                  <a:moveTo>
                    <a:pt x="16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01" name="Freeform 496"/>
            <p:cNvSpPr>
              <a:spLocks noChangeArrowheads="1"/>
            </p:cNvSpPr>
            <p:nvPr/>
          </p:nvSpPr>
          <p:spPr bwMode="auto">
            <a:xfrm>
              <a:off x="2237" y="1155"/>
              <a:ext cx="0" cy="1"/>
            </a:xfrm>
            <a:custGeom>
              <a:avLst/>
              <a:gdLst>
                <a:gd name="T0" fmla="*/ 0 h 2"/>
                <a:gd name="T1" fmla="*/ 1 h 2"/>
                <a:gd name="T2" fmla="*/ 0 60000 65536"/>
                <a:gd name="T3" fmla="*/ 0 60000 65536"/>
                <a:gd name="T4" fmla="*/ 0 h 2"/>
                <a:gd name="T5" fmla="*/ 2 h 2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2">
                  <a:moveTo>
                    <a:pt x="0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02" name="Freeform 497"/>
            <p:cNvSpPr>
              <a:spLocks noChangeArrowheads="1"/>
            </p:cNvSpPr>
            <p:nvPr/>
          </p:nvSpPr>
          <p:spPr bwMode="auto">
            <a:xfrm>
              <a:off x="2237" y="1156"/>
              <a:ext cx="2" cy="2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2 h 2"/>
                <a:gd name="T4" fmla="*/ 0 60000 65536"/>
                <a:gd name="T5" fmla="*/ 0 60000 65536"/>
                <a:gd name="T6" fmla="*/ 0 w 3"/>
                <a:gd name="T7" fmla="*/ 0 h 2"/>
                <a:gd name="T8" fmla="*/ 3 w 3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2">
                  <a:moveTo>
                    <a:pt x="0" y="0"/>
                  </a:moveTo>
                  <a:lnTo>
                    <a:pt x="3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03" name="Freeform 498"/>
            <p:cNvSpPr>
              <a:spLocks noChangeArrowheads="1"/>
            </p:cNvSpPr>
            <p:nvPr/>
          </p:nvSpPr>
          <p:spPr bwMode="auto">
            <a:xfrm>
              <a:off x="2239" y="1158"/>
              <a:ext cx="2" cy="2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2 h 2"/>
                <a:gd name="T4" fmla="*/ 0 60000 65536"/>
                <a:gd name="T5" fmla="*/ 0 60000 65536"/>
                <a:gd name="T6" fmla="*/ 0 w 3"/>
                <a:gd name="T7" fmla="*/ 0 h 2"/>
                <a:gd name="T8" fmla="*/ 3 w 3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2">
                  <a:moveTo>
                    <a:pt x="0" y="0"/>
                  </a:moveTo>
                  <a:lnTo>
                    <a:pt x="3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04" name="Freeform 499"/>
            <p:cNvSpPr>
              <a:spLocks noChangeArrowheads="1"/>
            </p:cNvSpPr>
            <p:nvPr/>
          </p:nvSpPr>
          <p:spPr bwMode="auto">
            <a:xfrm>
              <a:off x="2241" y="1160"/>
              <a:ext cx="4" cy="0"/>
            </a:xfrm>
            <a:custGeom>
              <a:avLst/>
              <a:gdLst>
                <a:gd name="T0" fmla="*/ 0 w 5"/>
                <a:gd name="T1" fmla="*/ 0 h 1"/>
                <a:gd name="T2" fmla="*/ 2 w 5"/>
                <a:gd name="T3" fmla="*/ 0 h 1"/>
                <a:gd name="T4" fmla="*/ 0 60000 65536"/>
                <a:gd name="T5" fmla="*/ 0 60000 65536"/>
                <a:gd name="T6" fmla="*/ 0 w 5"/>
                <a:gd name="T7" fmla="*/ 0 h 1"/>
                <a:gd name="T8" fmla="*/ 5 w 5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1">
                  <a:moveTo>
                    <a:pt x="0" y="0"/>
                  </a:moveTo>
                  <a:lnTo>
                    <a:pt x="5" y="1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05" name="Freeform 500"/>
            <p:cNvSpPr>
              <a:spLocks noChangeArrowheads="1"/>
            </p:cNvSpPr>
            <p:nvPr/>
          </p:nvSpPr>
          <p:spPr bwMode="auto">
            <a:xfrm>
              <a:off x="2245" y="1160"/>
              <a:ext cx="8" cy="2"/>
            </a:xfrm>
            <a:custGeom>
              <a:avLst/>
              <a:gdLst>
                <a:gd name="T0" fmla="*/ 0 w 12"/>
                <a:gd name="T1" fmla="*/ 0 h 2"/>
                <a:gd name="T2" fmla="*/ 3 w 12"/>
                <a:gd name="T3" fmla="*/ 2 h 2"/>
                <a:gd name="T4" fmla="*/ 0 60000 65536"/>
                <a:gd name="T5" fmla="*/ 0 60000 65536"/>
                <a:gd name="T6" fmla="*/ 0 w 12"/>
                <a:gd name="T7" fmla="*/ 0 h 2"/>
                <a:gd name="T8" fmla="*/ 12 w 1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" h="2">
                  <a:moveTo>
                    <a:pt x="0" y="0"/>
                  </a:moveTo>
                  <a:lnTo>
                    <a:pt x="12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06" name="Freeform 501"/>
            <p:cNvSpPr>
              <a:spLocks noChangeArrowheads="1"/>
            </p:cNvSpPr>
            <p:nvPr/>
          </p:nvSpPr>
          <p:spPr bwMode="auto">
            <a:xfrm>
              <a:off x="2253" y="1162"/>
              <a:ext cx="8" cy="2"/>
            </a:xfrm>
            <a:custGeom>
              <a:avLst/>
              <a:gdLst>
                <a:gd name="T0" fmla="*/ 0 w 11"/>
                <a:gd name="T1" fmla="*/ 0 h 2"/>
                <a:gd name="T2" fmla="*/ 4 w 11"/>
                <a:gd name="T3" fmla="*/ 2 h 2"/>
                <a:gd name="T4" fmla="*/ 0 60000 65536"/>
                <a:gd name="T5" fmla="*/ 0 60000 65536"/>
                <a:gd name="T6" fmla="*/ 0 w 11"/>
                <a:gd name="T7" fmla="*/ 0 h 2"/>
                <a:gd name="T8" fmla="*/ 11 w 1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2">
                  <a:moveTo>
                    <a:pt x="0" y="0"/>
                  </a:moveTo>
                  <a:lnTo>
                    <a:pt x="11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07" name="Freeform 502"/>
            <p:cNvSpPr>
              <a:spLocks noChangeArrowheads="1"/>
            </p:cNvSpPr>
            <p:nvPr/>
          </p:nvSpPr>
          <p:spPr bwMode="auto">
            <a:xfrm>
              <a:off x="2261" y="1164"/>
              <a:ext cx="5" cy="1"/>
            </a:xfrm>
            <a:custGeom>
              <a:avLst/>
              <a:gdLst>
                <a:gd name="T0" fmla="*/ 0 w 7"/>
                <a:gd name="T1" fmla="*/ 0 h 2"/>
                <a:gd name="T2" fmla="*/ 3 w 7"/>
                <a:gd name="T3" fmla="*/ 1 h 2"/>
                <a:gd name="T4" fmla="*/ 0 60000 65536"/>
                <a:gd name="T5" fmla="*/ 0 60000 65536"/>
                <a:gd name="T6" fmla="*/ 0 w 7"/>
                <a:gd name="T7" fmla="*/ 0 h 2"/>
                <a:gd name="T8" fmla="*/ 7 w 7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" h="2">
                  <a:moveTo>
                    <a:pt x="0" y="0"/>
                  </a:moveTo>
                  <a:lnTo>
                    <a:pt x="7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08" name="Freeform 503"/>
            <p:cNvSpPr>
              <a:spLocks noChangeArrowheads="1"/>
            </p:cNvSpPr>
            <p:nvPr/>
          </p:nvSpPr>
          <p:spPr bwMode="auto">
            <a:xfrm>
              <a:off x="2263" y="1165"/>
              <a:ext cx="3" cy="2"/>
            </a:xfrm>
            <a:custGeom>
              <a:avLst/>
              <a:gdLst>
                <a:gd name="T0" fmla="*/ 2 w 4"/>
                <a:gd name="T1" fmla="*/ 0 h 2"/>
                <a:gd name="T2" fmla="*/ 0 w 4"/>
                <a:gd name="T3" fmla="*/ 2 h 2"/>
                <a:gd name="T4" fmla="*/ 0 60000 65536"/>
                <a:gd name="T5" fmla="*/ 0 60000 65536"/>
                <a:gd name="T6" fmla="*/ 0 w 4"/>
                <a:gd name="T7" fmla="*/ 0 h 2"/>
                <a:gd name="T8" fmla="*/ 4 w 4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2">
                  <a:moveTo>
                    <a:pt x="4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09" name="Freeform 504"/>
            <p:cNvSpPr>
              <a:spLocks noChangeArrowheads="1"/>
            </p:cNvSpPr>
            <p:nvPr/>
          </p:nvSpPr>
          <p:spPr bwMode="auto">
            <a:xfrm>
              <a:off x="2263" y="1167"/>
              <a:ext cx="2" cy="1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1 h 2"/>
                <a:gd name="T4" fmla="*/ 0 60000 65536"/>
                <a:gd name="T5" fmla="*/ 0 60000 65536"/>
                <a:gd name="T6" fmla="*/ 0 w 2"/>
                <a:gd name="T7" fmla="*/ 0 h 2"/>
                <a:gd name="T8" fmla="*/ 2 w 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2">
                  <a:moveTo>
                    <a:pt x="0" y="0"/>
                  </a:moveTo>
                  <a:lnTo>
                    <a:pt x="2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10" name="Freeform 505"/>
            <p:cNvSpPr>
              <a:spLocks noChangeArrowheads="1"/>
            </p:cNvSpPr>
            <p:nvPr/>
          </p:nvSpPr>
          <p:spPr bwMode="auto">
            <a:xfrm>
              <a:off x="2265" y="1168"/>
              <a:ext cx="0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60000 65536"/>
                <a:gd name="T5" fmla="*/ 0 60000 65536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0" y="0"/>
                  </a:moveTo>
                  <a:lnTo>
                    <a:pt x="1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11" name="Freeform 506"/>
            <p:cNvSpPr>
              <a:spLocks noChangeArrowheads="1"/>
            </p:cNvSpPr>
            <p:nvPr/>
          </p:nvSpPr>
          <p:spPr bwMode="auto">
            <a:xfrm>
              <a:off x="2265" y="1170"/>
              <a:ext cx="0" cy="1"/>
            </a:xfrm>
            <a:custGeom>
              <a:avLst/>
              <a:gdLst>
                <a:gd name="T0" fmla="*/ 0 h 2"/>
                <a:gd name="T1" fmla="*/ 1 h 2"/>
                <a:gd name="T2" fmla="*/ 0 60000 65536"/>
                <a:gd name="T3" fmla="*/ 0 60000 65536"/>
                <a:gd name="T4" fmla="*/ 0 h 2"/>
                <a:gd name="T5" fmla="*/ 2 h 2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2">
                  <a:moveTo>
                    <a:pt x="0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12" name="Freeform 507"/>
            <p:cNvSpPr>
              <a:spLocks noChangeArrowheads="1"/>
            </p:cNvSpPr>
            <p:nvPr/>
          </p:nvSpPr>
          <p:spPr bwMode="auto">
            <a:xfrm>
              <a:off x="2258" y="1171"/>
              <a:ext cx="7" cy="2"/>
            </a:xfrm>
            <a:custGeom>
              <a:avLst/>
              <a:gdLst>
                <a:gd name="T0" fmla="*/ 3 w 11"/>
                <a:gd name="T1" fmla="*/ 0 h 2"/>
                <a:gd name="T2" fmla="*/ 0 w 11"/>
                <a:gd name="T3" fmla="*/ 2 h 2"/>
                <a:gd name="T4" fmla="*/ 0 60000 65536"/>
                <a:gd name="T5" fmla="*/ 0 60000 65536"/>
                <a:gd name="T6" fmla="*/ 0 w 11"/>
                <a:gd name="T7" fmla="*/ 0 h 2"/>
                <a:gd name="T8" fmla="*/ 11 w 1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2">
                  <a:moveTo>
                    <a:pt x="11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13" name="Freeform 508"/>
            <p:cNvSpPr>
              <a:spLocks noChangeArrowheads="1"/>
            </p:cNvSpPr>
            <p:nvPr/>
          </p:nvSpPr>
          <p:spPr bwMode="auto">
            <a:xfrm>
              <a:off x="2258" y="1173"/>
              <a:ext cx="3" cy="2"/>
            </a:xfrm>
            <a:custGeom>
              <a:avLst/>
              <a:gdLst>
                <a:gd name="T0" fmla="*/ 0 w 5"/>
                <a:gd name="T1" fmla="*/ 0 h 2"/>
                <a:gd name="T2" fmla="*/ 1 w 5"/>
                <a:gd name="T3" fmla="*/ 2 h 2"/>
                <a:gd name="T4" fmla="*/ 0 60000 65536"/>
                <a:gd name="T5" fmla="*/ 0 60000 65536"/>
                <a:gd name="T6" fmla="*/ 0 w 5"/>
                <a:gd name="T7" fmla="*/ 0 h 2"/>
                <a:gd name="T8" fmla="*/ 5 w 5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2">
                  <a:moveTo>
                    <a:pt x="0" y="0"/>
                  </a:moveTo>
                  <a:lnTo>
                    <a:pt x="5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14" name="Freeform 509"/>
            <p:cNvSpPr>
              <a:spLocks noChangeArrowheads="1"/>
            </p:cNvSpPr>
            <p:nvPr/>
          </p:nvSpPr>
          <p:spPr bwMode="auto">
            <a:xfrm>
              <a:off x="2258" y="1175"/>
              <a:ext cx="3" cy="0"/>
            </a:xfrm>
            <a:custGeom>
              <a:avLst/>
              <a:gdLst>
                <a:gd name="T0" fmla="*/ 1 w 5"/>
                <a:gd name="T1" fmla="*/ 0 h 1"/>
                <a:gd name="T2" fmla="*/ 0 w 5"/>
                <a:gd name="T3" fmla="*/ 0 h 1"/>
                <a:gd name="T4" fmla="*/ 0 60000 65536"/>
                <a:gd name="T5" fmla="*/ 0 60000 65536"/>
                <a:gd name="T6" fmla="*/ 0 w 5"/>
                <a:gd name="T7" fmla="*/ 0 h 1"/>
                <a:gd name="T8" fmla="*/ 5 w 5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1">
                  <a:moveTo>
                    <a:pt x="5" y="0"/>
                  </a:moveTo>
                  <a:lnTo>
                    <a:pt x="0" y="1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15" name="Freeform 510"/>
            <p:cNvSpPr>
              <a:spLocks noChangeArrowheads="1"/>
            </p:cNvSpPr>
            <p:nvPr/>
          </p:nvSpPr>
          <p:spPr bwMode="auto">
            <a:xfrm>
              <a:off x="2258" y="1175"/>
              <a:ext cx="1" cy="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60000 65536"/>
                <a:gd name="T5" fmla="*/ 0 60000 65536"/>
                <a:gd name="T6" fmla="*/ 0 w 2"/>
                <a:gd name="T7" fmla="*/ 0 h 2"/>
                <a:gd name="T8" fmla="*/ 2 w 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2">
                  <a:moveTo>
                    <a:pt x="0" y="0"/>
                  </a:moveTo>
                  <a:lnTo>
                    <a:pt x="2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16" name="Freeform 511"/>
            <p:cNvSpPr>
              <a:spLocks noChangeArrowheads="1"/>
            </p:cNvSpPr>
            <p:nvPr/>
          </p:nvSpPr>
          <p:spPr bwMode="auto">
            <a:xfrm>
              <a:off x="2259" y="1177"/>
              <a:ext cx="10" cy="2"/>
            </a:xfrm>
            <a:custGeom>
              <a:avLst/>
              <a:gdLst>
                <a:gd name="T0" fmla="*/ 0 w 14"/>
                <a:gd name="T1" fmla="*/ 0 h 2"/>
                <a:gd name="T2" fmla="*/ 5 w 14"/>
                <a:gd name="T3" fmla="*/ 2 h 2"/>
                <a:gd name="T4" fmla="*/ 0 60000 65536"/>
                <a:gd name="T5" fmla="*/ 0 60000 65536"/>
                <a:gd name="T6" fmla="*/ 0 w 14"/>
                <a:gd name="T7" fmla="*/ 0 h 2"/>
                <a:gd name="T8" fmla="*/ 14 w 14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" h="2">
                  <a:moveTo>
                    <a:pt x="0" y="0"/>
                  </a:moveTo>
                  <a:lnTo>
                    <a:pt x="14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17" name="Freeform 512"/>
            <p:cNvSpPr>
              <a:spLocks noChangeArrowheads="1"/>
            </p:cNvSpPr>
            <p:nvPr/>
          </p:nvSpPr>
          <p:spPr bwMode="auto">
            <a:xfrm>
              <a:off x="2269" y="1179"/>
              <a:ext cx="2" cy="1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1 h 2"/>
                <a:gd name="T4" fmla="*/ 0 60000 65536"/>
                <a:gd name="T5" fmla="*/ 0 60000 65536"/>
                <a:gd name="T6" fmla="*/ 0 w 3"/>
                <a:gd name="T7" fmla="*/ 0 h 2"/>
                <a:gd name="T8" fmla="*/ 3 w 3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2">
                  <a:moveTo>
                    <a:pt x="0" y="0"/>
                  </a:moveTo>
                  <a:lnTo>
                    <a:pt x="3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18" name="Freeform 513"/>
            <p:cNvSpPr>
              <a:spLocks noChangeArrowheads="1"/>
            </p:cNvSpPr>
            <p:nvPr/>
          </p:nvSpPr>
          <p:spPr bwMode="auto">
            <a:xfrm>
              <a:off x="2270" y="1180"/>
              <a:ext cx="1" cy="2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2 h 2"/>
                <a:gd name="T4" fmla="*/ 0 60000 65536"/>
                <a:gd name="T5" fmla="*/ 0 60000 65536"/>
                <a:gd name="T6" fmla="*/ 0 w 2"/>
                <a:gd name="T7" fmla="*/ 0 h 2"/>
                <a:gd name="T8" fmla="*/ 2 w 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2">
                  <a:moveTo>
                    <a:pt x="2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19" name="Freeform 514"/>
            <p:cNvSpPr>
              <a:spLocks noChangeArrowheads="1"/>
            </p:cNvSpPr>
            <p:nvPr/>
          </p:nvSpPr>
          <p:spPr bwMode="auto">
            <a:xfrm>
              <a:off x="2268" y="1182"/>
              <a:ext cx="2" cy="1"/>
            </a:xfrm>
            <a:custGeom>
              <a:avLst/>
              <a:gdLst>
                <a:gd name="T0" fmla="*/ 1 w 3"/>
                <a:gd name="T1" fmla="*/ 0 h 2"/>
                <a:gd name="T2" fmla="*/ 0 w 3"/>
                <a:gd name="T3" fmla="*/ 1 h 2"/>
                <a:gd name="T4" fmla="*/ 0 60000 65536"/>
                <a:gd name="T5" fmla="*/ 0 60000 65536"/>
                <a:gd name="T6" fmla="*/ 0 w 3"/>
                <a:gd name="T7" fmla="*/ 0 h 2"/>
                <a:gd name="T8" fmla="*/ 3 w 3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2">
                  <a:moveTo>
                    <a:pt x="3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20" name="Freeform 515"/>
            <p:cNvSpPr>
              <a:spLocks noChangeArrowheads="1"/>
            </p:cNvSpPr>
            <p:nvPr/>
          </p:nvSpPr>
          <p:spPr bwMode="auto">
            <a:xfrm>
              <a:off x="2267" y="1183"/>
              <a:ext cx="1" cy="2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1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21" name="Freeform 516"/>
            <p:cNvSpPr>
              <a:spLocks noChangeArrowheads="1"/>
            </p:cNvSpPr>
            <p:nvPr/>
          </p:nvSpPr>
          <p:spPr bwMode="auto">
            <a:xfrm>
              <a:off x="2261" y="1185"/>
              <a:ext cx="6" cy="1"/>
            </a:xfrm>
            <a:custGeom>
              <a:avLst/>
              <a:gdLst>
                <a:gd name="T0" fmla="*/ 3 w 8"/>
                <a:gd name="T1" fmla="*/ 0 h 1"/>
                <a:gd name="T2" fmla="*/ 0 w 8"/>
                <a:gd name="T3" fmla="*/ 1 h 1"/>
                <a:gd name="T4" fmla="*/ 0 60000 65536"/>
                <a:gd name="T5" fmla="*/ 0 60000 65536"/>
                <a:gd name="T6" fmla="*/ 0 w 8"/>
                <a:gd name="T7" fmla="*/ 0 h 1"/>
                <a:gd name="T8" fmla="*/ 8 w 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1">
                  <a:moveTo>
                    <a:pt x="8" y="0"/>
                  </a:moveTo>
                  <a:lnTo>
                    <a:pt x="0" y="1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22" name="Freeform 517"/>
            <p:cNvSpPr>
              <a:spLocks noChangeArrowheads="1"/>
            </p:cNvSpPr>
            <p:nvPr/>
          </p:nvSpPr>
          <p:spPr bwMode="auto">
            <a:xfrm>
              <a:off x="2252" y="1186"/>
              <a:ext cx="9" cy="1"/>
            </a:xfrm>
            <a:custGeom>
              <a:avLst/>
              <a:gdLst>
                <a:gd name="T0" fmla="*/ 4 w 13"/>
                <a:gd name="T1" fmla="*/ 0 h 2"/>
                <a:gd name="T2" fmla="*/ 0 w 13"/>
                <a:gd name="T3" fmla="*/ 1 h 2"/>
                <a:gd name="T4" fmla="*/ 0 60000 65536"/>
                <a:gd name="T5" fmla="*/ 0 60000 65536"/>
                <a:gd name="T6" fmla="*/ 0 w 13"/>
                <a:gd name="T7" fmla="*/ 0 h 2"/>
                <a:gd name="T8" fmla="*/ 13 w 13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" h="2">
                  <a:moveTo>
                    <a:pt x="13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23" name="Freeform 518"/>
            <p:cNvSpPr>
              <a:spLocks noChangeArrowheads="1"/>
            </p:cNvSpPr>
            <p:nvPr/>
          </p:nvSpPr>
          <p:spPr bwMode="auto">
            <a:xfrm>
              <a:off x="2232" y="1187"/>
              <a:ext cx="20" cy="2"/>
            </a:xfrm>
            <a:custGeom>
              <a:avLst/>
              <a:gdLst>
                <a:gd name="T0" fmla="*/ 10 w 28"/>
                <a:gd name="T1" fmla="*/ 0 h 2"/>
                <a:gd name="T2" fmla="*/ 0 w 28"/>
                <a:gd name="T3" fmla="*/ 2 h 2"/>
                <a:gd name="T4" fmla="*/ 0 60000 65536"/>
                <a:gd name="T5" fmla="*/ 0 60000 65536"/>
                <a:gd name="T6" fmla="*/ 0 w 28"/>
                <a:gd name="T7" fmla="*/ 0 h 2"/>
                <a:gd name="T8" fmla="*/ 28 w 28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" h="2">
                  <a:moveTo>
                    <a:pt x="28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24" name="Freeform 519"/>
            <p:cNvSpPr>
              <a:spLocks noChangeArrowheads="1"/>
            </p:cNvSpPr>
            <p:nvPr/>
          </p:nvSpPr>
          <p:spPr bwMode="auto">
            <a:xfrm>
              <a:off x="2214" y="1189"/>
              <a:ext cx="18" cy="2"/>
            </a:xfrm>
            <a:custGeom>
              <a:avLst/>
              <a:gdLst>
                <a:gd name="T0" fmla="*/ 9 w 25"/>
                <a:gd name="T1" fmla="*/ 0 h 2"/>
                <a:gd name="T2" fmla="*/ 0 w 25"/>
                <a:gd name="T3" fmla="*/ 2 h 2"/>
                <a:gd name="T4" fmla="*/ 0 60000 65536"/>
                <a:gd name="T5" fmla="*/ 0 60000 65536"/>
                <a:gd name="T6" fmla="*/ 0 w 25"/>
                <a:gd name="T7" fmla="*/ 0 h 2"/>
                <a:gd name="T8" fmla="*/ 25 w 25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" h="2">
                  <a:moveTo>
                    <a:pt x="25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25" name="Freeform 520"/>
            <p:cNvSpPr>
              <a:spLocks noChangeArrowheads="1"/>
            </p:cNvSpPr>
            <p:nvPr/>
          </p:nvSpPr>
          <p:spPr bwMode="auto">
            <a:xfrm>
              <a:off x="2214" y="1191"/>
              <a:ext cx="0" cy="1"/>
            </a:xfrm>
            <a:custGeom>
              <a:avLst/>
              <a:gdLst>
                <a:gd name="T0" fmla="*/ 0 h 2"/>
                <a:gd name="T1" fmla="*/ 1 h 2"/>
                <a:gd name="T2" fmla="*/ 0 60000 65536"/>
                <a:gd name="T3" fmla="*/ 0 60000 65536"/>
                <a:gd name="T4" fmla="*/ 0 h 2"/>
                <a:gd name="T5" fmla="*/ 2 h 2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2">
                  <a:moveTo>
                    <a:pt x="0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26" name="Freeform 521"/>
            <p:cNvSpPr>
              <a:spLocks noChangeArrowheads="1"/>
            </p:cNvSpPr>
            <p:nvPr/>
          </p:nvSpPr>
          <p:spPr bwMode="auto">
            <a:xfrm>
              <a:off x="2214" y="1192"/>
              <a:ext cx="2" cy="2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2 h 2"/>
                <a:gd name="T4" fmla="*/ 0 60000 65536"/>
                <a:gd name="T5" fmla="*/ 0 60000 65536"/>
                <a:gd name="T6" fmla="*/ 0 w 3"/>
                <a:gd name="T7" fmla="*/ 0 h 2"/>
                <a:gd name="T8" fmla="*/ 3 w 3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2">
                  <a:moveTo>
                    <a:pt x="0" y="0"/>
                  </a:moveTo>
                  <a:lnTo>
                    <a:pt x="3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27" name="Freeform 522"/>
            <p:cNvSpPr>
              <a:spLocks noChangeArrowheads="1"/>
            </p:cNvSpPr>
            <p:nvPr/>
          </p:nvSpPr>
          <p:spPr bwMode="auto">
            <a:xfrm>
              <a:off x="2216" y="1194"/>
              <a:ext cx="6" cy="1"/>
            </a:xfrm>
            <a:custGeom>
              <a:avLst/>
              <a:gdLst>
                <a:gd name="T0" fmla="*/ 0 w 9"/>
                <a:gd name="T1" fmla="*/ 0 h 2"/>
                <a:gd name="T2" fmla="*/ 3 w 9"/>
                <a:gd name="T3" fmla="*/ 1 h 2"/>
                <a:gd name="T4" fmla="*/ 0 60000 65536"/>
                <a:gd name="T5" fmla="*/ 0 60000 65536"/>
                <a:gd name="T6" fmla="*/ 0 w 9"/>
                <a:gd name="T7" fmla="*/ 0 h 2"/>
                <a:gd name="T8" fmla="*/ 9 w 9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2">
                  <a:moveTo>
                    <a:pt x="0" y="0"/>
                  </a:moveTo>
                  <a:lnTo>
                    <a:pt x="9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28" name="Freeform 523"/>
            <p:cNvSpPr>
              <a:spLocks noChangeArrowheads="1"/>
            </p:cNvSpPr>
            <p:nvPr/>
          </p:nvSpPr>
          <p:spPr bwMode="auto">
            <a:xfrm>
              <a:off x="2222" y="1195"/>
              <a:ext cx="15" cy="1"/>
            </a:xfrm>
            <a:custGeom>
              <a:avLst/>
              <a:gdLst>
                <a:gd name="T0" fmla="*/ 0 w 20"/>
                <a:gd name="T1" fmla="*/ 0 h 1"/>
                <a:gd name="T2" fmla="*/ 8 w 20"/>
                <a:gd name="T3" fmla="*/ 1 h 1"/>
                <a:gd name="T4" fmla="*/ 0 60000 65536"/>
                <a:gd name="T5" fmla="*/ 0 60000 65536"/>
                <a:gd name="T6" fmla="*/ 0 w 20"/>
                <a:gd name="T7" fmla="*/ 0 h 1"/>
                <a:gd name="T8" fmla="*/ 20 w 2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1">
                  <a:moveTo>
                    <a:pt x="0" y="0"/>
                  </a:moveTo>
                  <a:lnTo>
                    <a:pt x="20" y="1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29" name="Freeform 524"/>
            <p:cNvSpPr>
              <a:spLocks noChangeArrowheads="1"/>
            </p:cNvSpPr>
            <p:nvPr/>
          </p:nvSpPr>
          <p:spPr bwMode="auto">
            <a:xfrm>
              <a:off x="2237" y="1196"/>
              <a:ext cx="14" cy="2"/>
            </a:xfrm>
            <a:custGeom>
              <a:avLst/>
              <a:gdLst>
                <a:gd name="T0" fmla="*/ 0 w 20"/>
                <a:gd name="T1" fmla="*/ 0 h 2"/>
                <a:gd name="T2" fmla="*/ 7 w 20"/>
                <a:gd name="T3" fmla="*/ 2 h 2"/>
                <a:gd name="T4" fmla="*/ 0 60000 65536"/>
                <a:gd name="T5" fmla="*/ 0 60000 65536"/>
                <a:gd name="T6" fmla="*/ 0 w 20"/>
                <a:gd name="T7" fmla="*/ 0 h 2"/>
                <a:gd name="T8" fmla="*/ 20 w 2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2">
                  <a:moveTo>
                    <a:pt x="0" y="0"/>
                  </a:moveTo>
                  <a:lnTo>
                    <a:pt x="2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30" name="Freeform 525"/>
            <p:cNvSpPr>
              <a:spLocks noChangeArrowheads="1"/>
            </p:cNvSpPr>
            <p:nvPr/>
          </p:nvSpPr>
          <p:spPr bwMode="auto">
            <a:xfrm>
              <a:off x="2251" y="1198"/>
              <a:ext cx="6" cy="1"/>
            </a:xfrm>
            <a:custGeom>
              <a:avLst/>
              <a:gdLst>
                <a:gd name="T0" fmla="*/ 0 w 8"/>
                <a:gd name="T1" fmla="*/ 0 h 2"/>
                <a:gd name="T2" fmla="*/ 3 w 8"/>
                <a:gd name="T3" fmla="*/ 1 h 2"/>
                <a:gd name="T4" fmla="*/ 0 60000 65536"/>
                <a:gd name="T5" fmla="*/ 0 60000 65536"/>
                <a:gd name="T6" fmla="*/ 0 w 8"/>
                <a:gd name="T7" fmla="*/ 0 h 2"/>
                <a:gd name="T8" fmla="*/ 8 w 8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2">
                  <a:moveTo>
                    <a:pt x="0" y="0"/>
                  </a:moveTo>
                  <a:lnTo>
                    <a:pt x="8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31" name="Freeform 526"/>
            <p:cNvSpPr>
              <a:spLocks noChangeArrowheads="1"/>
            </p:cNvSpPr>
            <p:nvPr/>
          </p:nvSpPr>
          <p:spPr bwMode="auto">
            <a:xfrm>
              <a:off x="2257" y="1199"/>
              <a:ext cx="3" cy="2"/>
            </a:xfrm>
            <a:custGeom>
              <a:avLst/>
              <a:gdLst>
                <a:gd name="T0" fmla="*/ 0 w 5"/>
                <a:gd name="T1" fmla="*/ 0 h 2"/>
                <a:gd name="T2" fmla="*/ 1 w 5"/>
                <a:gd name="T3" fmla="*/ 2 h 2"/>
                <a:gd name="T4" fmla="*/ 0 60000 65536"/>
                <a:gd name="T5" fmla="*/ 0 60000 65536"/>
                <a:gd name="T6" fmla="*/ 0 w 5"/>
                <a:gd name="T7" fmla="*/ 0 h 2"/>
                <a:gd name="T8" fmla="*/ 5 w 5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2">
                  <a:moveTo>
                    <a:pt x="0" y="0"/>
                  </a:moveTo>
                  <a:lnTo>
                    <a:pt x="5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32" name="Freeform 527"/>
            <p:cNvSpPr>
              <a:spLocks noChangeArrowheads="1"/>
            </p:cNvSpPr>
            <p:nvPr/>
          </p:nvSpPr>
          <p:spPr bwMode="auto">
            <a:xfrm>
              <a:off x="2260" y="1201"/>
              <a:ext cx="3" cy="1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1 h 2"/>
                <a:gd name="T4" fmla="*/ 0 60000 65536"/>
                <a:gd name="T5" fmla="*/ 0 60000 65536"/>
                <a:gd name="T6" fmla="*/ 0 w 3"/>
                <a:gd name="T7" fmla="*/ 0 h 2"/>
                <a:gd name="T8" fmla="*/ 3 w 3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2">
                  <a:moveTo>
                    <a:pt x="0" y="0"/>
                  </a:moveTo>
                  <a:lnTo>
                    <a:pt x="3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33" name="Freeform 528"/>
            <p:cNvSpPr>
              <a:spLocks noChangeArrowheads="1"/>
            </p:cNvSpPr>
            <p:nvPr/>
          </p:nvSpPr>
          <p:spPr bwMode="auto">
            <a:xfrm>
              <a:off x="2262" y="1202"/>
              <a:ext cx="1" cy="2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1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34" name="Freeform 529"/>
            <p:cNvSpPr>
              <a:spLocks noChangeArrowheads="1"/>
            </p:cNvSpPr>
            <p:nvPr/>
          </p:nvSpPr>
          <p:spPr bwMode="auto">
            <a:xfrm>
              <a:off x="2260" y="1204"/>
              <a:ext cx="2" cy="2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0 60000 65536"/>
                <a:gd name="T5" fmla="*/ 0 60000 65536"/>
                <a:gd name="T6" fmla="*/ 0 w 2"/>
                <a:gd name="T7" fmla="*/ 0 h 2"/>
                <a:gd name="T8" fmla="*/ 2 w 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2">
                  <a:moveTo>
                    <a:pt x="2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35" name="Freeform 530"/>
            <p:cNvSpPr>
              <a:spLocks noChangeArrowheads="1"/>
            </p:cNvSpPr>
            <p:nvPr/>
          </p:nvSpPr>
          <p:spPr bwMode="auto">
            <a:xfrm>
              <a:off x="2260" y="1206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0 60000 65536"/>
                <a:gd name="T5" fmla="*/ 0 60000 65536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1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36" name="Freeform 531"/>
            <p:cNvSpPr>
              <a:spLocks noChangeArrowheads="1"/>
            </p:cNvSpPr>
            <p:nvPr/>
          </p:nvSpPr>
          <p:spPr bwMode="auto">
            <a:xfrm>
              <a:off x="2258" y="1207"/>
              <a:ext cx="2" cy="2"/>
            </a:xfrm>
            <a:custGeom>
              <a:avLst/>
              <a:gdLst>
                <a:gd name="T0" fmla="*/ 1 w 3"/>
                <a:gd name="T1" fmla="*/ 0 h 2"/>
                <a:gd name="T2" fmla="*/ 0 w 3"/>
                <a:gd name="T3" fmla="*/ 2 h 2"/>
                <a:gd name="T4" fmla="*/ 0 60000 65536"/>
                <a:gd name="T5" fmla="*/ 0 60000 65536"/>
                <a:gd name="T6" fmla="*/ 0 w 3"/>
                <a:gd name="T7" fmla="*/ 0 h 2"/>
                <a:gd name="T8" fmla="*/ 3 w 3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2">
                  <a:moveTo>
                    <a:pt x="3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37" name="Freeform 532"/>
            <p:cNvSpPr>
              <a:spLocks noChangeArrowheads="1"/>
            </p:cNvSpPr>
            <p:nvPr/>
          </p:nvSpPr>
          <p:spPr bwMode="auto">
            <a:xfrm>
              <a:off x="2258" y="1209"/>
              <a:ext cx="5" cy="1"/>
            </a:xfrm>
            <a:custGeom>
              <a:avLst/>
              <a:gdLst>
                <a:gd name="T0" fmla="*/ 0 w 7"/>
                <a:gd name="T1" fmla="*/ 0 h 2"/>
                <a:gd name="T2" fmla="*/ 3 w 7"/>
                <a:gd name="T3" fmla="*/ 1 h 2"/>
                <a:gd name="T4" fmla="*/ 0 60000 65536"/>
                <a:gd name="T5" fmla="*/ 0 60000 65536"/>
                <a:gd name="T6" fmla="*/ 0 w 7"/>
                <a:gd name="T7" fmla="*/ 0 h 2"/>
                <a:gd name="T8" fmla="*/ 7 w 7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" h="2">
                  <a:moveTo>
                    <a:pt x="0" y="0"/>
                  </a:moveTo>
                  <a:lnTo>
                    <a:pt x="7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38" name="Freeform 533"/>
            <p:cNvSpPr>
              <a:spLocks noChangeArrowheads="1"/>
            </p:cNvSpPr>
            <p:nvPr/>
          </p:nvSpPr>
          <p:spPr bwMode="auto">
            <a:xfrm>
              <a:off x="2262" y="1210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0"/>
                  </a:moveTo>
                  <a:lnTo>
                    <a:pt x="0" y="1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39" name="Freeform 534"/>
            <p:cNvSpPr>
              <a:spLocks noChangeArrowheads="1"/>
            </p:cNvSpPr>
            <p:nvPr/>
          </p:nvSpPr>
          <p:spPr bwMode="auto">
            <a:xfrm>
              <a:off x="2262" y="1211"/>
              <a:ext cx="3" cy="2"/>
            </a:xfrm>
            <a:custGeom>
              <a:avLst/>
              <a:gdLst>
                <a:gd name="T0" fmla="*/ 0 w 4"/>
                <a:gd name="T1" fmla="*/ 0 h 2"/>
                <a:gd name="T2" fmla="*/ 2 w 4"/>
                <a:gd name="T3" fmla="*/ 2 h 2"/>
                <a:gd name="T4" fmla="*/ 0 60000 65536"/>
                <a:gd name="T5" fmla="*/ 0 60000 65536"/>
                <a:gd name="T6" fmla="*/ 0 w 4"/>
                <a:gd name="T7" fmla="*/ 0 h 2"/>
                <a:gd name="T8" fmla="*/ 4 w 4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2">
                  <a:moveTo>
                    <a:pt x="0" y="0"/>
                  </a:moveTo>
                  <a:lnTo>
                    <a:pt x="4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40" name="Freeform 535"/>
            <p:cNvSpPr>
              <a:spLocks noChangeArrowheads="1"/>
            </p:cNvSpPr>
            <p:nvPr/>
          </p:nvSpPr>
          <p:spPr bwMode="auto">
            <a:xfrm>
              <a:off x="2263" y="1213"/>
              <a:ext cx="2" cy="1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0 60000 65536"/>
                <a:gd name="T5" fmla="*/ 0 60000 65536"/>
                <a:gd name="T6" fmla="*/ 0 w 2"/>
                <a:gd name="T7" fmla="*/ 0 h 2"/>
                <a:gd name="T8" fmla="*/ 2 w 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2">
                  <a:moveTo>
                    <a:pt x="2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41" name="Freeform 536"/>
            <p:cNvSpPr>
              <a:spLocks noChangeArrowheads="1"/>
            </p:cNvSpPr>
            <p:nvPr/>
          </p:nvSpPr>
          <p:spPr bwMode="auto">
            <a:xfrm>
              <a:off x="2263" y="1214"/>
              <a:ext cx="0" cy="2"/>
            </a:xfrm>
            <a:custGeom>
              <a:avLst/>
              <a:gdLst>
                <a:gd name="T0" fmla="*/ 0 h 2"/>
                <a:gd name="T1" fmla="*/ 2 h 2"/>
                <a:gd name="T2" fmla="*/ 0 60000 65536"/>
                <a:gd name="T3" fmla="*/ 0 60000 65536"/>
                <a:gd name="T4" fmla="*/ 0 h 2"/>
                <a:gd name="T5" fmla="*/ 2 h 2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2">
                  <a:moveTo>
                    <a:pt x="0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42" name="Freeform 537"/>
            <p:cNvSpPr>
              <a:spLocks noChangeArrowheads="1"/>
            </p:cNvSpPr>
            <p:nvPr/>
          </p:nvSpPr>
          <p:spPr bwMode="auto">
            <a:xfrm>
              <a:off x="2263" y="1216"/>
              <a:ext cx="1" cy="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0" y="0"/>
                  </a:moveTo>
                  <a:lnTo>
                    <a:pt x="1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43" name="Freeform 538"/>
            <p:cNvSpPr>
              <a:spLocks noChangeArrowheads="1"/>
            </p:cNvSpPr>
            <p:nvPr/>
          </p:nvSpPr>
          <p:spPr bwMode="auto">
            <a:xfrm>
              <a:off x="2264" y="1218"/>
              <a:ext cx="2" cy="1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1 h 2"/>
                <a:gd name="T4" fmla="*/ 0 60000 65536"/>
                <a:gd name="T5" fmla="*/ 0 60000 65536"/>
                <a:gd name="T6" fmla="*/ 0 w 3"/>
                <a:gd name="T7" fmla="*/ 0 h 2"/>
                <a:gd name="T8" fmla="*/ 3 w 3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2">
                  <a:moveTo>
                    <a:pt x="0" y="0"/>
                  </a:moveTo>
                  <a:lnTo>
                    <a:pt x="3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44" name="Freeform 539"/>
            <p:cNvSpPr>
              <a:spLocks noChangeArrowheads="1"/>
            </p:cNvSpPr>
            <p:nvPr/>
          </p:nvSpPr>
          <p:spPr bwMode="auto">
            <a:xfrm>
              <a:off x="2266" y="1219"/>
              <a:ext cx="0" cy="2"/>
            </a:xfrm>
            <a:custGeom>
              <a:avLst/>
              <a:gdLst>
                <a:gd name="T0" fmla="*/ 0 h 2"/>
                <a:gd name="T1" fmla="*/ 2 h 2"/>
                <a:gd name="T2" fmla="*/ 0 60000 65536"/>
                <a:gd name="T3" fmla="*/ 0 60000 65536"/>
                <a:gd name="T4" fmla="*/ 0 h 2"/>
                <a:gd name="T5" fmla="*/ 2 h 2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2">
                  <a:moveTo>
                    <a:pt x="0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45" name="Freeform 540"/>
            <p:cNvSpPr>
              <a:spLocks noChangeArrowheads="1"/>
            </p:cNvSpPr>
            <p:nvPr/>
          </p:nvSpPr>
          <p:spPr bwMode="auto">
            <a:xfrm>
              <a:off x="2266" y="1221"/>
              <a:ext cx="0" cy="1"/>
            </a:xfrm>
            <a:custGeom>
              <a:avLst/>
              <a:gdLst>
                <a:gd name="T0" fmla="*/ 0 h 2"/>
                <a:gd name="T1" fmla="*/ 1 h 2"/>
                <a:gd name="T2" fmla="*/ 0 60000 65536"/>
                <a:gd name="T3" fmla="*/ 0 60000 65536"/>
                <a:gd name="T4" fmla="*/ 0 h 2"/>
                <a:gd name="T5" fmla="*/ 2 h 2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2">
                  <a:moveTo>
                    <a:pt x="0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46" name="Freeform 541"/>
            <p:cNvSpPr>
              <a:spLocks noChangeArrowheads="1"/>
            </p:cNvSpPr>
            <p:nvPr/>
          </p:nvSpPr>
          <p:spPr bwMode="auto">
            <a:xfrm>
              <a:off x="2266" y="1222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lnTo>
                    <a:pt x="1" y="1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47" name="Freeform 542"/>
            <p:cNvSpPr>
              <a:spLocks noChangeArrowheads="1"/>
            </p:cNvSpPr>
            <p:nvPr/>
          </p:nvSpPr>
          <p:spPr bwMode="auto">
            <a:xfrm>
              <a:off x="2265" y="1223"/>
              <a:ext cx="2" cy="2"/>
            </a:xfrm>
            <a:custGeom>
              <a:avLst/>
              <a:gdLst>
                <a:gd name="T0" fmla="*/ 1 w 3"/>
                <a:gd name="T1" fmla="*/ 0 h 2"/>
                <a:gd name="T2" fmla="*/ 0 w 3"/>
                <a:gd name="T3" fmla="*/ 2 h 2"/>
                <a:gd name="T4" fmla="*/ 0 60000 65536"/>
                <a:gd name="T5" fmla="*/ 0 60000 65536"/>
                <a:gd name="T6" fmla="*/ 0 w 3"/>
                <a:gd name="T7" fmla="*/ 0 h 2"/>
                <a:gd name="T8" fmla="*/ 3 w 3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2">
                  <a:moveTo>
                    <a:pt x="3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48" name="Freeform 543"/>
            <p:cNvSpPr>
              <a:spLocks noChangeArrowheads="1"/>
            </p:cNvSpPr>
            <p:nvPr/>
          </p:nvSpPr>
          <p:spPr bwMode="auto">
            <a:xfrm>
              <a:off x="2255" y="1225"/>
              <a:ext cx="10" cy="1"/>
            </a:xfrm>
            <a:custGeom>
              <a:avLst/>
              <a:gdLst>
                <a:gd name="T0" fmla="*/ 6 w 13"/>
                <a:gd name="T1" fmla="*/ 0 h 2"/>
                <a:gd name="T2" fmla="*/ 0 w 13"/>
                <a:gd name="T3" fmla="*/ 1 h 2"/>
                <a:gd name="T4" fmla="*/ 0 60000 65536"/>
                <a:gd name="T5" fmla="*/ 0 60000 65536"/>
                <a:gd name="T6" fmla="*/ 0 w 13"/>
                <a:gd name="T7" fmla="*/ 0 h 2"/>
                <a:gd name="T8" fmla="*/ 13 w 13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" h="2">
                  <a:moveTo>
                    <a:pt x="13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49" name="Freeform 544"/>
            <p:cNvSpPr>
              <a:spLocks noChangeArrowheads="1"/>
            </p:cNvSpPr>
            <p:nvPr/>
          </p:nvSpPr>
          <p:spPr bwMode="auto">
            <a:xfrm>
              <a:off x="2232" y="1226"/>
              <a:ext cx="23" cy="2"/>
            </a:xfrm>
            <a:custGeom>
              <a:avLst/>
              <a:gdLst>
                <a:gd name="T0" fmla="*/ 12 w 32"/>
                <a:gd name="T1" fmla="*/ 0 h 2"/>
                <a:gd name="T2" fmla="*/ 0 w 32"/>
                <a:gd name="T3" fmla="*/ 2 h 2"/>
                <a:gd name="T4" fmla="*/ 0 60000 65536"/>
                <a:gd name="T5" fmla="*/ 0 60000 65536"/>
                <a:gd name="T6" fmla="*/ 0 w 32"/>
                <a:gd name="T7" fmla="*/ 0 h 2"/>
                <a:gd name="T8" fmla="*/ 32 w 3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" h="2">
                  <a:moveTo>
                    <a:pt x="32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50" name="Freeform 545"/>
            <p:cNvSpPr>
              <a:spLocks noChangeArrowheads="1"/>
            </p:cNvSpPr>
            <p:nvPr/>
          </p:nvSpPr>
          <p:spPr bwMode="auto">
            <a:xfrm>
              <a:off x="2224" y="1228"/>
              <a:ext cx="8" cy="1"/>
            </a:xfrm>
            <a:custGeom>
              <a:avLst/>
              <a:gdLst>
                <a:gd name="T0" fmla="*/ 4 w 11"/>
                <a:gd name="T1" fmla="*/ 0 h 2"/>
                <a:gd name="T2" fmla="*/ 0 w 11"/>
                <a:gd name="T3" fmla="*/ 1 h 2"/>
                <a:gd name="T4" fmla="*/ 0 60000 65536"/>
                <a:gd name="T5" fmla="*/ 0 60000 65536"/>
                <a:gd name="T6" fmla="*/ 0 w 11"/>
                <a:gd name="T7" fmla="*/ 0 h 2"/>
                <a:gd name="T8" fmla="*/ 11 w 1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2">
                  <a:moveTo>
                    <a:pt x="11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51" name="Freeform 546"/>
            <p:cNvSpPr>
              <a:spLocks noChangeArrowheads="1"/>
            </p:cNvSpPr>
            <p:nvPr/>
          </p:nvSpPr>
          <p:spPr bwMode="auto">
            <a:xfrm>
              <a:off x="2199" y="1229"/>
              <a:ext cx="25" cy="2"/>
            </a:xfrm>
            <a:custGeom>
              <a:avLst/>
              <a:gdLst>
                <a:gd name="T0" fmla="*/ 13 w 35"/>
                <a:gd name="T1" fmla="*/ 0 h 2"/>
                <a:gd name="T2" fmla="*/ 0 w 35"/>
                <a:gd name="T3" fmla="*/ 2 h 2"/>
                <a:gd name="T4" fmla="*/ 0 60000 65536"/>
                <a:gd name="T5" fmla="*/ 0 60000 65536"/>
                <a:gd name="T6" fmla="*/ 0 w 35"/>
                <a:gd name="T7" fmla="*/ 0 h 2"/>
                <a:gd name="T8" fmla="*/ 35 w 35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5" h="2">
                  <a:moveTo>
                    <a:pt x="35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52" name="Freeform 547"/>
            <p:cNvSpPr>
              <a:spLocks noChangeArrowheads="1"/>
            </p:cNvSpPr>
            <p:nvPr/>
          </p:nvSpPr>
          <p:spPr bwMode="auto">
            <a:xfrm>
              <a:off x="2183" y="1231"/>
              <a:ext cx="16" cy="2"/>
            </a:xfrm>
            <a:custGeom>
              <a:avLst/>
              <a:gdLst>
                <a:gd name="T0" fmla="*/ 8 w 23"/>
                <a:gd name="T1" fmla="*/ 0 h 2"/>
                <a:gd name="T2" fmla="*/ 0 w 23"/>
                <a:gd name="T3" fmla="*/ 2 h 2"/>
                <a:gd name="T4" fmla="*/ 0 60000 65536"/>
                <a:gd name="T5" fmla="*/ 0 60000 65536"/>
                <a:gd name="T6" fmla="*/ 0 w 23"/>
                <a:gd name="T7" fmla="*/ 0 h 2"/>
                <a:gd name="T8" fmla="*/ 23 w 23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2">
                  <a:moveTo>
                    <a:pt x="23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53" name="Freeform 548"/>
            <p:cNvSpPr>
              <a:spLocks noChangeArrowheads="1"/>
            </p:cNvSpPr>
            <p:nvPr/>
          </p:nvSpPr>
          <p:spPr bwMode="auto">
            <a:xfrm>
              <a:off x="2183" y="1233"/>
              <a:ext cx="2" cy="0"/>
            </a:xfrm>
            <a:custGeom>
              <a:avLst/>
              <a:gdLst>
                <a:gd name="T0" fmla="*/ 0 w 3"/>
                <a:gd name="T1" fmla="*/ 0 h 1"/>
                <a:gd name="T2" fmla="*/ 1 w 3"/>
                <a:gd name="T3" fmla="*/ 0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0" y="0"/>
                  </a:moveTo>
                  <a:lnTo>
                    <a:pt x="3" y="1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54" name="Freeform 549"/>
            <p:cNvSpPr>
              <a:spLocks noChangeArrowheads="1"/>
            </p:cNvSpPr>
            <p:nvPr/>
          </p:nvSpPr>
          <p:spPr bwMode="auto">
            <a:xfrm>
              <a:off x="2185" y="1233"/>
              <a:ext cx="3" cy="2"/>
            </a:xfrm>
            <a:custGeom>
              <a:avLst/>
              <a:gdLst>
                <a:gd name="T0" fmla="*/ 0 w 5"/>
                <a:gd name="T1" fmla="*/ 0 h 2"/>
                <a:gd name="T2" fmla="*/ 1 w 5"/>
                <a:gd name="T3" fmla="*/ 2 h 2"/>
                <a:gd name="T4" fmla="*/ 0 60000 65536"/>
                <a:gd name="T5" fmla="*/ 0 60000 65536"/>
                <a:gd name="T6" fmla="*/ 0 w 5"/>
                <a:gd name="T7" fmla="*/ 0 h 2"/>
                <a:gd name="T8" fmla="*/ 5 w 5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2">
                  <a:moveTo>
                    <a:pt x="0" y="0"/>
                  </a:moveTo>
                  <a:lnTo>
                    <a:pt x="5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55" name="Freeform 550"/>
            <p:cNvSpPr>
              <a:spLocks noChangeArrowheads="1"/>
            </p:cNvSpPr>
            <p:nvPr/>
          </p:nvSpPr>
          <p:spPr bwMode="auto">
            <a:xfrm>
              <a:off x="2188" y="1235"/>
              <a:ext cx="5" cy="2"/>
            </a:xfrm>
            <a:custGeom>
              <a:avLst/>
              <a:gdLst>
                <a:gd name="T0" fmla="*/ 0 w 6"/>
                <a:gd name="T1" fmla="*/ 0 h 2"/>
                <a:gd name="T2" fmla="*/ 3 w 6"/>
                <a:gd name="T3" fmla="*/ 2 h 2"/>
                <a:gd name="T4" fmla="*/ 0 60000 65536"/>
                <a:gd name="T5" fmla="*/ 0 60000 65536"/>
                <a:gd name="T6" fmla="*/ 0 w 6"/>
                <a:gd name="T7" fmla="*/ 0 h 2"/>
                <a:gd name="T8" fmla="*/ 6 w 6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2">
                  <a:moveTo>
                    <a:pt x="0" y="0"/>
                  </a:moveTo>
                  <a:lnTo>
                    <a:pt x="6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56" name="Freeform 551"/>
            <p:cNvSpPr>
              <a:spLocks noChangeArrowheads="1"/>
            </p:cNvSpPr>
            <p:nvPr/>
          </p:nvSpPr>
          <p:spPr bwMode="auto">
            <a:xfrm>
              <a:off x="2193" y="1237"/>
              <a:ext cx="30" cy="1"/>
            </a:xfrm>
            <a:custGeom>
              <a:avLst/>
              <a:gdLst>
                <a:gd name="T0" fmla="*/ 0 w 42"/>
                <a:gd name="T1" fmla="*/ 0 h 2"/>
                <a:gd name="T2" fmla="*/ 15 w 42"/>
                <a:gd name="T3" fmla="*/ 1 h 2"/>
                <a:gd name="T4" fmla="*/ 0 60000 65536"/>
                <a:gd name="T5" fmla="*/ 0 60000 65536"/>
                <a:gd name="T6" fmla="*/ 0 w 42"/>
                <a:gd name="T7" fmla="*/ 0 h 2"/>
                <a:gd name="T8" fmla="*/ 42 w 4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2" h="2">
                  <a:moveTo>
                    <a:pt x="0" y="0"/>
                  </a:moveTo>
                  <a:lnTo>
                    <a:pt x="42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57" name="Freeform 552"/>
            <p:cNvSpPr>
              <a:spLocks noChangeArrowheads="1"/>
            </p:cNvSpPr>
            <p:nvPr/>
          </p:nvSpPr>
          <p:spPr bwMode="auto">
            <a:xfrm>
              <a:off x="2223" y="1238"/>
              <a:ext cx="19" cy="2"/>
            </a:xfrm>
            <a:custGeom>
              <a:avLst/>
              <a:gdLst>
                <a:gd name="T0" fmla="*/ 0 w 27"/>
                <a:gd name="T1" fmla="*/ 0 h 2"/>
                <a:gd name="T2" fmla="*/ 9 w 27"/>
                <a:gd name="T3" fmla="*/ 2 h 2"/>
                <a:gd name="T4" fmla="*/ 0 60000 65536"/>
                <a:gd name="T5" fmla="*/ 0 60000 65536"/>
                <a:gd name="T6" fmla="*/ 0 w 27"/>
                <a:gd name="T7" fmla="*/ 0 h 2"/>
                <a:gd name="T8" fmla="*/ 27 w 27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" h="2">
                  <a:moveTo>
                    <a:pt x="0" y="0"/>
                  </a:moveTo>
                  <a:lnTo>
                    <a:pt x="27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58" name="Freeform 553"/>
            <p:cNvSpPr>
              <a:spLocks noChangeArrowheads="1"/>
            </p:cNvSpPr>
            <p:nvPr/>
          </p:nvSpPr>
          <p:spPr bwMode="auto">
            <a:xfrm>
              <a:off x="2242" y="1240"/>
              <a:ext cx="6" cy="1"/>
            </a:xfrm>
            <a:custGeom>
              <a:avLst/>
              <a:gdLst>
                <a:gd name="T0" fmla="*/ 0 w 8"/>
                <a:gd name="T1" fmla="*/ 0 h 2"/>
                <a:gd name="T2" fmla="*/ 3 w 8"/>
                <a:gd name="T3" fmla="*/ 1 h 2"/>
                <a:gd name="T4" fmla="*/ 0 60000 65536"/>
                <a:gd name="T5" fmla="*/ 0 60000 65536"/>
                <a:gd name="T6" fmla="*/ 0 w 8"/>
                <a:gd name="T7" fmla="*/ 0 h 2"/>
                <a:gd name="T8" fmla="*/ 8 w 8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2">
                  <a:moveTo>
                    <a:pt x="0" y="0"/>
                  </a:moveTo>
                  <a:lnTo>
                    <a:pt x="8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59" name="Freeform 554"/>
            <p:cNvSpPr>
              <a:spLocks noChangeArrowheads="1"/>
            </p:cNvSpPr>
            <p:nvPr/>
          </p:nvSpPr>
          <p:spPr bwMode="auto">
            <a:xfrm>
              <a:off x="2248" y="1241"/>
              <a:ext cx="1" cy="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0" y="0"/>
                  </a:moveTo>
                  <a:lnTo>
                    <a:pt x="1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60" name="Freeform 555"/>
            <p:cNvSpPr>
              <a:spLocks noChangeArrowheads="1"/>
            </p:cNvSpPr>
            <p:nvPr/>
          </p:nvSpPr>
          <p:spPr bwMode="auto">
            <a:xfrm>
              <a:off x="2249" y="1243"/>
              <a:ext cx="11" cy="2"/>
            </a:xfrm>
            <a:custGeom>
              <a:avLst/>
              <a:gdLst>
                <a:gd name="T0" fmla="*/ 0 w 15"/>
                <a:gd name="T1" fmla="*/ 0 h 2"/>
                <a:gd name="T2" fmla="*/ 6 w 15"/>
                <a:gd name="T3" fmla="*/ 2 h 2"/>
                <a:gd name="T4" fmla="*/ 0 60000 65536"/>
                <a:gd name="T5" fmla="*/ 0 60000 65536"/>
                <a:gd name="T6" fmla="*/ 0 w 15"/>
                <a:gd name="T7" fmla="*/ 0 h 2"/>
                <a:gd name="T8" fmla="*/ 15 w 15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" h="2">
                  <a:moveTo>
                    <a:pt x="0" y="0"/>
                  </a:moveTo>
                  <a:lnTo>
                    <a:pt x="15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61" name="Freeform 556"/>
            <p:cNvSpPr>
              <a:spLocks noChangeArrowheads="1"/>
            </p:cNvSpPr>
            <p:nvPr/>
          </p:nvSpPr>
          <p:spPr bwMode="auto">
            <a:xfrm>
              <a:off x="2259" y="1245"/>
              <a:ext cx="1" cy="0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0"/>
                  </a:moveTo>
                  <a:lnTo>
                    <a:pt x="0" y="1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62" name="Freeform 557"/>
            <p:cNvSpPr>
              <a:spLocks noChangeArrowheads="1"/>
            </p:cNvSpPr>
            <p:nvPr/>
          </p:nvSpPr>
          <p:spPr bwMode="auto">
            <a:xfrm>
              <a:off x="2253" y="1245"/>
              <a:ext cx="6" cy="2"/>
            </a:xfrm>
            <a:custGeom>
              <a:avLst/>
              <a:gdLst>
                <a:gd name="T0" fmla="*/ 3 w 8"/>
                <a:gd name="T1" fmla="*/ 0 h 2"/>
                <a:gd name="T2" fmla="*/ 0 w 8"/>
                <a:gd name="T3" fmla="*/ 2 h 2"/>
                <a:gd name="T4" fmla="*/ 0 60000 65536"/>
                <a:gd name="T5" fmla="*/ 0 60000 65536"/>
                <a:gd name="T6" fmla="*/ 0 w 8"/>
                <a:gd name="T7" fmla="*/ 0 h 2"/>
                <a:gd name="T8" fmla="*/ 8 w 8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2">
                  <a:moveTo>
                    <a:pt x="8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63" name="Freeform 558"/>
            <p:cNvSpPr>
              <a:spLocks noChangeArrowheads="1"/>
            </p:cNvSpPr>
            <p:nvPr/>
          </p:nvSpPr>
          <p:spPr bwMode="auto">
            <a:xfrm>
              <a:off x="2253" y="1247"/>
              <a:ext cx="0" cy="2"/>
            </a:xfrm>
            <a:custGeom>
              <a:avLst/>
              <a:gdLst>
                <a:gd name="T0" fmla="*/ 0 h 2"/>
                <a:gd name="T1" fmla="*/ 2 h 2"/>
                <a:gd name="T2" fmla="*/ 0 60000 65536"/>
                <a:gd name="T3" fmla="*/ 0 60000 65536"/>
                <a:gd name="T4" fmla="*/ 0 h 2"/>
                <a:gd name="T5" fmla="*/ 2 h 2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2">
                  <a:moveTo>
                    <a:pt x="0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64" name="Freeform 559"/>
            <p:cNvSpPr>
              <a:spLocks noChangeArrowheads="1"/>
            </p:cNvSpPr>
            <p:nvPr/>
          </p:nvSpPr>
          <p:spPr bwMode="auto">
            <a:xfrm>
              <a:off x="2253" y="1249"/>
              <a:ext cx="6" cy="1"/>
            </a:xfrm>
            <a:custGeom>
              <a:avLst/>
              <a:gdLst>
                <a:gd name="T0" fmla="*/ 0 w 8"/>
                <a:gd name="T1" fmla="*/ 0 h 2"/>
                <a:gd name="T2" fmla="*/ 3 w 8"/>
                <a:gd name="T3" fmla="*/ 1 h 2"/>
                <a:gd name="T4" fmla="*/ 0 60000 65536"/>
                <a:gd name="T5" fmla="*/ 0 60000 65536"/>
                <a:gd name="T6" fmla="*/ 0 w 8"/>
                <a:gd name="T7" fmla="*/ 0 h 2"/>
                <a:gd name="T8" fmla="*/ 8 w 8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2">
                  <a:moveTo>
                    <a:pt x="0" y="0"/>
                  </a:moveTo>
                  <a:lnTo>
                    <a:pt x="8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65" name="Freeform 560"/>
            <p:cNvSpPr>
              <a:spLocks noChangeArrowheads="1"/>
            </p:cNvSpPr>
            <p:nvPr/>
          </p:nvSpPr>
          <p:spPr bwMode="auto">
            <a:xfrm>
              <a:off x="2258" y="1250"/>
              <a:ext cx="1" cy="2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1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66" name="Freeform 561"/>
            <p:cNvSpPr>
              <a:spLocks noChangeArrowheads="1"/>
            </p:cNvSpPr>
            <p:nvPr/>
          </p:nvSpPr>
          <p:spPr bwMode="auto">
            <a:xfrm>
              <a:off x="2258" y="1252"/>
              <a:ext cx="10" cy="1"/>
            </a:xfrm>
            <a:custGeom>
              <a:avLst/>
              <a:gdLst>
                <a:gd name="T0" fmla="*/ 0 w 14"/>
                <a:gd name="T1" fmla="*/ 0 h 2"/>
                <a:gd name="T2" fmla="*/ 5 w 14"/>
                <a:gd name="T3" fmla="*/ 1 h 2"/>
                <a:gd name="T4" fmla="*/ 0 60000 65536"/>
                <a:gd name="T5" fmla="*/ 0 60000 65536"/>
                <a:gd name="T6" fmla="*/ 0 w 14"/>
                <a:gd name="T7" fmla="*/ 0 h 2"/>
                <a:gd name="T8" fmla="*/ 14 w 14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" h="2">
                  <a:moveTo>
                    <a:pt x="0" y="0"/>
                  </a:moveTo>
                  <a:lnTo>
                    <a:pt x="14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67" name="Freeform 562"/>
            <p:cNvSpPr>
              <a:spLocks noChangeArrowheads="1"/>
            </p:cNvSpPr>
            <p:nvPr/>
          </p:nvSpPr>
          <p:spPr bwMode="auto">
            <a:xfrm>
              <a:off x="2265" y="1253"/>
              <a:ext cx="3" cy="2"/>
            </a:xfrm>
            <a:custGeom>
              <a:avLst/>
              <a:gdLst>
                <a:gd name="T0" fmla="*/ 1 w 5"/>
                <a:gd name="T1" fmla="*/ 0 h 2"/>
                <a:gd name="T2" fmla="*/ 0 w 5"/>
                <a:gd name="T3" fmla="*/ 2 h 2"/>
                <a:gd name="T4" fmla="*/ 0 60000 65536"/>
                <a:gd name="T5" fmla="*/ 0 60000 65536"/>
                <a:gd name="T6" fmla="*/ 0 w 5"/>
                <a:gd name="T7" fmla="*/ 0 h 2"/>
                <a:gd name="T8" fmla="*/ 5 w 5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2">
                  <a:moveTo>
                    <a:pt x="5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68" name="Freeform 563"/>
            <p:cNvSpPr>
              <a:spLocks noChangeArrowheads="1"/>
            </p:cNvSpPr>
            <p:nvPr/>
          </p:nvSpPr>
          <p:spPr bwMode="auto">
            <a:xfrm>
              <a:off x="2263" y="1255"/>
              <a:ext cx="2" cy="1"/>
            </a:xfrm>
            <a:custGeom>
              <a:avLst/>
              <a:gdLst>
                <a:gd name="T0" fmla="*/ 1 w 3"/>
                <a:gd name="T1" fmla="*/ 0 h 2"/>
                <a:gd name="T2" fmla="*/ 0 w 3"/>
                <a:gd name="T3" fmla="*/ 1 h 2"/>
                <a:gd name="T4" fmla="*/ 0 60000 65536"/>
                <a:gd name="T5" fmla="*/ 0 60000 65536"/>
                <a:gd name="T6" fmla="*/ 0 w 3"/>
                <a:gd name="T7" fmla="*/ 0 h 2"/>
                <a:gd name="T8" fmla="*/ 3 w 3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2">
                  <a:moveTo>
                    <a:pt x="3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69" name="Freeform 564"/>
            <p:cNvSpPr>
              <a:spLocks noChangeArrowheads="1"/>
            </p:cNvSpPr>
            <p:nvPr/>
          </p:nvSpPr>
          <p:spPr bwMode="auto">
            <a:xfrm>
              <a:off x="2263" y="1256"/>
              <a:ext cx="2" cy="2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2 h 2"/>
                <a:gd name="T4" fmla="*/ 0 60000 65536"/>
                <a:gd name="T5" fmla="*/ 0 60000 65536"/>
                <a:gd name="T6" fmla="*/ 0 w 3"/>
                <a:gd name="T7" fmla="*/ 0 h 2"/>
                <a:gd name="T8" fmla="*/ 3 w 3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2">
                  <a:moveTo>
                    <a:pt x="0" y="0"/>
                  </a:moveTo>
                  <a:lnTo>
                    <a:pt x="3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70" name="Freeform 565"/>
            <p:cNvSpPr>
              <a:spLocks noChangeArrowheads="1"/>
            </p:cNvSpPr>
            <p:nvPr/>
          </p:nvSpPr>
          <p:spPr bwMode="auto">
            <a:xfrm>
              <a:off x="2265" y="1258"/>
              <a:ext cx="0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60000 65536"/>
                <a:gd name="T5" fmla="*/ 0 60000 65536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0" y="0"/>
                  </a:moveTo>
                  <a:lnTo>
                    <a:pt x="1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71" name="Freeform 566"/>
            <p:cNvSpPr>
              <a:spLocks noChangeArrowheads="1"/>
            </p:cNvSpPr>
            <p:nvPr/>
          </p:nvSpPr>
          <p:spPr bwMode="auto">
            <a:xfrm>
              <a:off x="2265" y="1260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0 60000 65536"/>
                <a:gd name="T5" fmla="*/ 0 60000 65536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1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72" name="Freeform 567"/>
            <p:cNvSpPr>
              <a:spLocks noChangeArrowheads="1"/>
            </p:cNvSpPr>
            <p:nvPr/>
          </p:nvSpPr>
          <p:spPr bwMode="auto">
            <a:xfrm>
              <a:off x="2265" y="1261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60000 65536"/>
                <a:gd name="T5" fmla="*/ 0 60000 65536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lnTo>
                    <a:pt x="1" y="1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73" name="Freeform 568"/>
            <p:cNvSpPr>
              <a:spLocks noChangeArrowheads="1"/>
            </p:cNvSpPr>
            <p:nvPr/>
          </p:nvSpPr>
          <p:spPr bwMode="auto">
            <a:xfrm>
              <a:off x="2263" y="1264"/>
              <a:ext cx="5" cy="1"/>
            </a:xfrm>
            <a:custGeom>
              <a:avLst/>
              <a:gdLst>
                <a:gd name="T0" fmla="*/ 2 w 8"/>
                <a:gd name="T1" fmla="*/ 0 h 2"/>
                <a:gd name="T2" fmla="*/ 0 w 8"/>
                <a:gd name="T3" fmla="*/ 1 h 2"/>
                <a:gd name="T4" fmla="*/ 0 60000 65536"/>
                <a:gd name="T5" fmla="*/ 0 60000 65536"/>
                <a:gd name="T6" fmla="*/ 0 w 8"/>
                <a:gd name="T7" fmla="*/ 0 h 2"/>
                <a:gd name="T8" fmla="*/ 8 w 8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2">
                  <a:moveTo>
                    <a:pt x="8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74" name="Freeform 569"/>
            <p:cNvSpPr>
              <a:spLocks noChangeArrowheads="1"/>
            </p:cNvSpPr>
            <p:nvPr/>
          </p:nvSpPr>
          <p:spPr bwMode="auto">
            <a:xfrm>
              <a:off x="2263" y="1265"/>
              <a:ext cx="0" cy="2"/>
            </a:xfrm>
            <a:custGeom>
              <a:avLst/>
              <a:gdLst>
                <a:gd name="T0" fmla="*/ 0 h 2"/>
                <a:gd name="T1" fmla="*/ 2 h 2"/>
                <a:gd name="T2" fmla="*/ 0 60000 65536"/>
                <a:gd name="T3" fmla="*/ 0 60000 65536"/>
                <a:gd name="T4" fmla="*/ 0 h 2"/>
                <a:gd name="T5" fmla="*/ 2 h 2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2">
                  <a:moveTo>
                    <a:pt x="0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75" name="Freeform 570"/>
            <p:cNvSpPr>
              <a:spLocks noChangeArrowheads="1"/>
            </p:cNvSpPr>
            <p:nvPr/>
          </p:nvSpPr>
          <p:spPr bwMode="auto">
            <a:xfrm>
              <a:off x="2260" y="1267"/>
              <a:ext cx="3" cy="1"/>
            </a:xfrm>
            <a:custGeom>
              <a:avLst/>
              <a:gdLst>
                <a:gd name="T0" fmla="*/ 2 w 4"/>
                <a:gd name="T1" fmla="*/ 0 h 2"/>
                <a:gd name="T2" fmla="*/ 0 w 4"/>
                <a:gd name="T3" fmla="*/ 1 h 2"/>
                <a:gd name="T4" fmla="*/ 0 60000 65536"/>
                <a:gd name="T5" fmla="*/ 0 60000 65536"/>
                <a:gd name="T6" fmla="*/ 0 w 4"/>
                <a:gd name="T7" fmla="*/ 0 h 2"/>
                <a:gd name="T8" fmla="*/ 4 w 4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2">
                  <a:moveTo>
                    <a:pt x="4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76" name="Freeform 571"/>
            <p:cNvSpPr>
              <a:spLocks noChangeArrowheads="1"/>
            </p:cNvSpPr>
            <p:nvPr/>
          </p:nvSpPr>
          <p:spPr bwMode="auto">
            <a:xfrm>
              <a:off x="2249" y="1268"/>
              <a:ext cx="11" cy="2"/>
            </a:xfrm>
            <a:custGeom>
              <a:avLst/>
              <a:gdLst>
                <a:gd name="T0" fmla="*/ 6 w 15"/>
                <a:gd name="T1" fmla="*/ 0 h 2"/>
                <a:gd name="T2" fmla="*/ 0 w 15"/>
                <a:gd name="T3" fmla="*/ 2 h 2"/>
                <a:gd name="T4" fmla="*/ 0 60000 65536"/>
                <a:gd name="T5" fmla="*/ 0 60000 65536"/>
                <a:gd name="T6" fmla="*/ 0 w 15"/>
                <a:gd name="T7" fmla="*/ 0 h 2"/>
                <a:gd name="T8" fmla="*/ 15 w 15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" h="2">
                  <a:moveTo>
                    <a:pt x="15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77" name="Freeform 572"/>
            <p:cNvSpPr>
              <a:spLocks noChangeArrowheads="1"/>
            </p:cNvSpPr>
            <p:nvPr/>
          </p:nvSpPr>
          <p:spPr bwMode="auto">
            <a:xfrm>
              <a:off x="2237" y="1270"/>
              <a:ext cx="12" cy="1"/>
            </a:xfrm>
            <a:custGeom>
              <a:avLst/>
              <a:gdLst>
                <a:gd name="T0" fmla="*/ 7 w 16"/>
                <a:gd name="T1" fmla="*/ 0 h 1"/>
                <a:gd name="T2" fmla="*/ 0 w 16"/>
                <a:gd name="T3" fmla="*/ 1 h 1"/>
                <a:gd name="T4" fmla="*/ 0 60000 65536"/>
                <a:gd name="T5" fmla="*/ 0 60000 65536"/>
                <a:gd name="T6" fmla="*/ 0 w 16"/>
                <a:gd name="T7" fmla="*/ 0 h 1"/>
                <a:gd name="T8" fmla="*/ 16 w 1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1">
                  <a:moveTo>
                    <a:pt x="16" y="0"/>
                  </a:moveTo>
                  <a:lnTo>
                    <a:pt x="0" y="1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78" name="Freeform 573"/>
            <p:cNvSpPr>
              <a:spLocks noChangeArrowheads="1"/>
            </p:cNvSpPr>
            <p:nvPr/>
          </p:nvSpPr>
          <p:spPr bwMode="auto">
            <a:xfrm>
              <a:off x="2216" y="1271"/>
              <a:ext cx="21" cy="1"/>
            </a:xfrm>
            <a:custGeom>
              <a:avLst/>
              <a:gdLst>
                <a:gd name="T0" fmla="*/ 11 w 29"/>
                <a:gd name="T1" fmla="*/ 0 h 2"/>
                <a:gd name="T2" fmla="*/ 0 w 29"/>
                <a:gd name="T3" fmla="*/ 1 h 2"/>
                <a:gd name="T4" fmla="*/ 0 60000 65536"/>
                <a:gd name="T5" fmla="*/ 0 60000 65536"/>
                <a:gd name="T6" fmla="*/ 0 w 29"/>
                <a:gd name="T7" fmla="*/ 0 h 2"/>
                <a:gd name="T8" fmla="*/ 29 w 29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9" h="2">
                  <a:moveTo>
                    <a:pt x="29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79" name="Freeform 574"/>
            <p:cNvSpPr>
              <a:spLocks noChangeArrowheads="1"/>
            </p:cNvSpPr>
            <p:nvPr/>
          </p:nvSpPr>
          <p:spPr bwMode="auto">
            <a:xfrm>
              <a:off x="2191" y="1272"/>
              <a:ext cx="25" cy="2"/>
            </a:xfrm>
            <a:custGeom>
              <a:avLst/>
              <a:gdLst>
                <a:gd name="T0" fmla="*/ 13 w 35"/>
                <a:gd name="T1" fmla="*/ 0 h 2"/>
                <a:gd name="T2" fmla="*/ 0 w 35"/>
                <a:gd name="T3" fmla="*/ 2 h 2"/>
                <a:gd name="T4" fmla="*/ 0 60000 65536"/>
                <a:gd name="T5" fmla="*/ 0 60000 65536"/>
                <a:gd name="T6" fmla="*/ 0 w 35"/>
                <a:gd name="T7" fmla="*/ 0 h 2"/>
                <a:gd name="T8" fmla="*/ 35 w 35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5" h="2">
                  <a:moveTo>
                    <a:pt x="35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80" name="Freeform 575"/>
            <p:cNvSpPr>
              <a:spLocks noChangeArrowheads="1"/>
            </p:cNvSpPr>
            <p:nvPr/>
          </p:nvSpPr>
          <p:spPr bwMode="auto">
            <a:xfrm>
              <a:off x="2157" y="1274"/>
              <a:ext cx="34" cy="2"/>
            </a:xfrm>
            <a:custGeom>
              <a:avLst/>
              <a:gdLst>
                <a:gd name="T0" fmla="*/ 17 w 48"/>
                <a:gd name="T1" fmla="*/ 0 h 2"/>
                <a:gd name="T2" fmla="*/ 0 w 48"/>
                <a:gd name="T3" fmla="*/ 2 h 2"/>
                <a:gd name="T4" fmla="*/ 0 60000 65536"/>
                <a:gd name="T5" fmla="*/ 0 60000 65536"/>
                <a:gd name="T6" fmla="*/ 0 w 48"/>
                <a:gd name="T7" fmla="*/ 0 h 2"/>
                <a:gd name="T8" fmla="*/ 48 w 48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" h="2">
                  <a:moveTo>
                    <a:pt x="48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81" name="Freeform 576"/>
            <p:cNvSpPr>
              <a:spLocks noChangeArrowheads="1"/>
            </p:cNvSpPr>
            <p:nvPr/>
          </p:nvSpPr>
          <p:spPr bwMode="auto">
            <a:xfrm>
              <a:off x="2142" y="1276"/>
              <a:ext cx="15" cy="1"/>
            </a:xfrm>
            <a:custGeom>
              <a:avLst/>
              <a:gdLst>
                <a:gd name="T0" fmla="*/ 8 w 20"/>
                <a:gd name="T1" fmla="*/ 0 h 2"/>
                <a:gd name="T2" fmla="*/ 0 w 20"/>
                <a:gd name="T3" fmla="*/ 1 h 2"/>
                <a:gd name="T4" fmla="*/ 0 60000 65536"/>
                <a:gd name="T5" fmla="*/ 0 60000 65536"/>
                <a:gd name="T6" fmla="*/ 0 w 20"/>
                <a:gd name="T7" fmla="*/ 0 h 2"/>
                <a:gd name="T8" fmla="*/ 20 w 2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2">
                  <a:moveTo>
                    <a:pt x="20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82" name="Freeform 577"/>
            <p:cNvSpPr>
              <a:spLocks noChangeArrowheads="1"/>
            </p:cNvSpPr>
            <p:nvPr/>
          </p:nvSpPr>
          <p:spPr bwMode="auto">
            <a:xfrm>
              <a:off x="2141" y="1277"/>
              <a:ext cx="1" cy="2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1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83" name="Freeform 578"/>
            <p:cNvSpPr>
              <a:spLocks noChangeArrowheads="1"/>
            </p:cNvSpPr>
            <p:nvPr/>
          </p:nvSpPr>
          <p:spPr bwMode="auto">
            <a:xfrm>
              <a:off x="2141" y="1279"/>
              <a:ext cx="20" cy="1"/>
            </a:xfrm>
            <a:custGeom>
              <a:avLst/>
              <a:gdLst>
                <a:gd name="T0" fmla="*/ 0 w 27"/>
                <a:gd name="T1" fmla="*/ 0 h 2"/>
                <a:gd name="T2" fmla="*/ 11 w 27"/>
                <a:gd name="T3" fmla="*/ 1 h 2"/>
                <a:gd name="T4" fmla="*/ 0 60000 65536"/>
                <a:gd name="T5" fmla="*/ 0 60000 65536"/>
                <a:gd name="T6" fmla="*/ 0 w 27"/>
                <a:gd name="T7" fmla="*/ 0 h 2"/>
                <a:gd name="T8" fmla="*/ 27 w 27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" h="2">
                  <a:moveTo>
                    <a:pt x="0" y="0"/>
                  </a:moveTo>
                  <a:lnTo>
                    <a:pt x="27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84" name="Freeform 579"/>
            <p:cNvSpPr>
              <a:spLocks noChangeArrowheads="1"/>
            </p:cNvSpPr>
            <p:nvPr/>
          </p:nvSpPr>
          <p:spPr bwMode="auto">
            <a:xfrm>
              <a:off x="2161" y="1280"/>
              <a:ext cx="43" cy="2"/>
            </a:xfrm>
            <a:custGeom>
              <a:avLst/>
              <a:gdLst>
                <a:gd name="T0" fmla="*/ 0 w 60"/>
                <a:gd name="T1" fmla="*/ 0 h 2"/>
                <a:gd name="T2" fmla="*/ 22 w 60"/>
                <a:gd name="T3" fmla="*/ 2 h 2"/>
                <a:gd name="T4" fmla="*/ 0 60000 65536"/>
                <a:gd name="T5" fmla="*/ 0 60000 65536"/>
                <a:gd name="T6" fmla="*/ 0 w 60"/>
                <a:gd name="T7" fmla="*/ 0 h 2"/>
                <a:gd name="T8" fmla="*/ 60 w 6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0" h="2">
                  <a:moveTo>
                    <a:pt x="0" y="0"/>
                  </a:moveTo>
                  <a:lnTo>
                    <a:pt x="6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85" name="Freeform 580"/>
            <p:cNvSpPr>
              <a:spLocks noChangeArrowheads="1"/>
            </p:cNvSpPr>
            <p:nvPr/>
          </p:nvSpPr>
          <p:spPr bwMode="auto">
            <a:xfrm>
              <a:off x="2204" y="1282"/>
              <a:ext cx="24" cy="1"/>
            </a:xfrm>
            <a:custGeom>
              <a:avLst/>
              <a:gdLst>
                <a:gd name="T0" fmla="*/ 0 w 33"/>
                <a:gd name="T1" fmla="*/ 0 h 1"/>
                <a:gd name="T2" fmla="*/ 12 w 33"/>
                <a:gd name="T3" fmla="*/ 1 h 1"/>
                <a:gd name="T4" fmla="*/ 0 60000 65536"/>
                <a:gd name="T5" fmla="*/ 0 60000 65536"/>
                <a:gd name="T6" fmla="*/ 0 w 33"/>
                <a:gd name="T7" fmla="*/ 0 h 1"/>
                <a:gd name="T8" fmla="*/ 33 w 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3" h="1">
                  <a:moveTo>
                    <a:pt x="0" y="0"/>
                  </a:moveTo>
                  <a:lnTo>
                    <a:pt x="33" y="1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86" name="Freeform 581"/>
            <p:cNvSpPr>
              <a:spLocks noChangeArrowheads="1"/>
            </p:cNvSpPr>
            <p:nvPr/>
          </p:nvSpPr>
          <p:spPr bwMode="auto">
            <a:xfrm>
              <a:off x="2228" y="1283"/>
              <a:ext cx="6" cy="1"/>
            </a:xfrm>
            <a:custGeom>
              <a:avLst/>
              <a:gdLst>
                <a:gd name="T0" fmla="*/ 0 w 9"/>
                <a:gd name="T1" fmla="*/ 0 h 2"/>
                <a:gd name="T2" fmla="*/ 3 w 9"/>
                <a:gd name="T3" fmla="*/ 1 h 2"/>
                <a:gd name="T4" fmla="*/ 0 60000 65536"/>
                <a:gd name="T5" fmla="*/ 0 60000 65536"/>
                <a:gd name="T6" fmla="*/ 0 w 9"/>
                <a:gd name="T7" fmla="*/ 0 h 2"/>
                <a:gd name="T8" fmla="*/ 9 w 9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2">
                  <a:moveTo>
                    <a:pt x="0" y="0"/>
                  </a:moveTo>
                  <a:lnTo>
                    <a:pt x="9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87" name="Freeform 582"/>
            <p:cNvSpPr>
              <a:spLocks noChangeArrowheads="1"/>
            </p:cNvSpPr>
            <p:nvPr/>
          </p:nvSpPr>
          <p:spPr bwMode="auto">
            <a:xfrm>
              <a:off x="2234" y="1284"/>
              <a:ext cx="8" cy="2"/>
            </a:xfrm>
            <a:custGeom>
              <a:avLst/>
              <a:gdLst>
                <a:gd name="T0" fmla="*/ 0 w 10"/>
                <a:gd name="T1" fmla="*/ 0 h 2"/>
                <a:gd name="T2" fmla="*/ 5 w 10"/>
                <a:gd name="T3" fmla="*/ 2 h 2"/>
                <a:gd name="T4" fmla="*/ 0 60000 65536"/>
                <a:gd name="T5" fmla="*/ 0 60000 65536"/>
                <a:gd name="T6" fmla="*/ 0 w 10"/>
                <a:gd name="T7" fmla="*/ 0 h 2"/>
                <a:gd name="T8" fmla="*/ 10 w 1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" h="2">
                  <a:moveTo>
                    <a:pt x="0" y="0"/>
                  </a:moveTo>
                  <a:lnTo>
                    <a:pt x="1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88" name="Freeform 583"/>
            <p:cNvSpPr>
              <a:spLocks noChangeArrowheads="1"/>
            </p:cNvSpPr>
            <p:nvPr/>
          </p:nvSpPr>
          <p:spPr bwMode="auto">
            <a:xfrm>
              <a:off x="2242" y="1286"/>
              <a:ext cx="13" cy="1"/>
            </a:xfrm>
            <a:custGeom>
              <a:avLst/>
              <a:gdLst>
                <a:gd name="T0" fmla="*/ 0 w 18"/>
                <a:gd name="T1" fmla="*/ 0 h 2"/>
                <a:gd name="T2" fmla="*/ 7 w 18"/>
                <a:gd name="T3" fmla="*/ 1 h 2"/>
                <a:gd name="T4" fmla="*/ 0 60000 65536"/>
                <a:gd name="T5" fmla="*/ 0 60000 65536"/>
                <a:gd name="T6" fmla="*/ 0 w 18"/>
                <a:gd name="T7" fmla="*/ 0 h 2"/>
                <a:gd name="T8" fmla="*/ 18 w 18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" h="2">
                  <a:moveTo>
                    <a:pt x="0" y="0"/>
                  </a:moveTo>
                  <a:lnTo>
                    <a:pt x="18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89" name="Freeform 584"/>
            <p:cNvSpPr>
              <a:spLocks noChangeArrowheads="1"/>
            </p:cNvSpPr>
            <p:nvPr/>
          </p:nvSpPr>
          <p:spPr bwMode="auto">
            <a:xfrm>
              <a:off x="2255" y="1287"/>
              <a:ext cx="0" cy="2"/>
            </a:xfrm>
            <a:custGeom>
              <a:avLst/>
              <a:gdLst>
                <a:gd name="T0" fmla="*/ 0 h 2"/>
                <a:gd name="T1" fmla="*/ 2 h 2"/>
                <a:gd name="T2" fmla="*/ 0 60000 65536"/>
                <a:gd name="T3" fmla="*/ 0 60000 65536"/>
                <a:gd name="T4" fmla="*/ 0 h 2"/>
                <a:gd name="T5" fmla="*/ 2 h 2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2">
                  <a:moveTo>
                    <a:pt x="0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90" name="Freeform 585"/>
            <p:cNvSpPr>
              <a:spLocks noChangeArrowheads="1"/>
            </p:cNvSpPr>
            <p:nvPr/>
          </p:nvSpPr>
          <p:spPr bwMode="auto">
            <a:xfrm>
              <a:off x="2255" y="1289"/>
              <a:ext cx="1" cy="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60000 65536"/>
                <a:gd name="T5" fmla="*/ 0 60000 65536"/>
                <a:gd name="T6" fmla="*/ 0 w 2"/>
                <a:gd name="T7" fmla="*/ 0 h 2"/>
                <a:gd name="T8" fmla="*/ 2 w 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2">
                  <a:moveTo>
                    <a:pt x="0" y="0"/>
                  </a:moveTo>
                  <a:lnTo>
                    <a:pt x="2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91" name="Freeform 586"/>
            <p:cNvSpPr>
              <a:spLocks noChangeArrowheads="1"/>
            </p:cNvSpPr>
            <p:nvPr/>
          </p:nvSpPr>
          <p:spPr bwMode="auto">
            <a:xfrm>
              <a:off x="2256" y="1291"/>
              <a:ext cx="2" cy="1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1 h 2"/>
                <a:gd name="T4" fmla="*/ 0 60000 65536"/>
                <a:gd name="T5" fmla="*/ 0 60000 65536"/>
                <a:gd name="T6" fmla="*/ 0 w 3"/>
                <a:gd name="T7" fmla="*/ 0 h 2"/>
                <a:gd name="T8" fmla="*/ 3 w 3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2">
                  <a:moveTo>
                    <a:pt x="0" y="0"/>
                  </a:moveTo>
                  <a:lnTo>
                    <a:pt x="3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92" name="Freeform 587"/>
            <p:cNvSpPr>
              <a:spLocks noChangeArrowheads="1"/>
            </p:cNvSpPr>
            <p:nvPr/>
          </p:nvSpPr>
          <p:spPr bwMode="auto">
            <a:xfrm>
              <a:off x="2258" y="1292"/>
              <a:ext cx="1" cy="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0" y="0"/>
                  </a:moveTo>
                  <a:lnTo>
                    <a:pt x="1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93" name="Freeform 588"/>
            <p:cNvSpPr>
              <a:spLocks noChangeArrowheads="1"/>
            </p:cNvSpPr>
            <p:nvPr/>
          </p:nvSpPr>
          <p:spPr bwMode="auto">
            <a:xfrm>
              <a:off x="2259" y="1294"/>
              <a:ext cx="9" cy="1"/>
            </a:xfrm>
            <a:custGeom>
              <a:avLst/>
              <a:gdLst>
                <a:gd name="T0" fmla="*/ 0 w 12"/>
                <a:gd name="T1" fmla="*/ 0 h 2"/>
                <a:gd name="T2" fmla="*/ 5 w 12"/>
                <a:gd name="T3" fmla="*/ 1 h 2"/>
                <a:gd name="T4" fmla="*/ 0 60000 65536"/>
                <a:gd name="T5" fmla="*/ 0 60000 65536"/>
                <a:gd name="T6" fmla="*/ 0 w 12"/>
                <a:gd name="T7" fmla="*/ 0 h 2"/>
                <a:gd name="T8" fmla="*/ 12 w 1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" h="2">
                  <a:moveTo>
                    <a:pt x="0" y="0"/>
                  </a:moveTo>
                  <a:lnTo>
                    <a:pt x="12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94" name="Freeform 589"/>
            <p:cNvSpPr>
              <a:spLocks noChangeArrowheads="1"/>
            </p:cNvSpPr>
            <p:nvPr/>
          </p:nvSpPr>
          <p:spPr bwMode="auto">
            <a:xfrm>
              <a:off x="2268" y="1295"/>
              <a:ext cx="0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60000 65536"/>
                <a:gd name="T5" fmla="*/ 0 60000 65536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0" y="0"/>
                  </a:moveTo>
                  <a:lnTo>
                    <a:pt x="1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95" name="Freeform 590"/>
            <p:cNvSpPr>
              <a:spLocks noChangeArrowheads="1"/>
            </p:cNvSpPr>
            <p:nvPr/>
          </p:nvSpPr>
          <p:spPr bwMode="auto">
            <a:xfrm>
              <a:off x="2267" y="1297"/>
              <a:ext cx="1" cy="2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2 h 2"/>
                <a:gd name="T4" fmla="*/ 0 60000 65536"/>
                <a:gd name="T5" fmla="*/ 0 60000 65536"/>
                <a:gd name="T6" fmla="*/ 0 w 2"/>
                <a:gd name="T7" fmla="*/ 0 h 2"/>
                <a:gd name="T8" fmla="*/ 2 w 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2">
                  <a:moveTo>
                    <a:pt x="2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96" name="Freeform 591"/>
            <p:cNvSpPr>
              <a:spLocks noChangeArrowheads="1"/>
            </p:cNvSpPr>
            <p:nvPr/>
          </p:nvSpPr>
          <p:spPr bwMode="auto">
            <a:xfrm>
              <a:off x="2265" y="1299"/>
              <a:ext cx="2" cy="0"/>
            </a:xfrm>
            <a:custGeom>
              <a:avLst/>
              <a:gdLst>
                <a:gd name="T0" fmla="*/ 1 w 3"/>
                <a:gd name="T1" fmla="*/ 0 h 1"/>
                <a:gd name="T2" fmla="*/ 0 w 3"/>
                <a:gd name="T3" fmla="*/ 0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3" y="0"/>
                  </a:moveTo>
                  <a:lnTo>
                    <a:pt x="0" y="1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97" name="Freeform 592"/>
            <p:cNvSpPr>
              <a:spLocks noChangeArrowheads="1"/>
            </p:cNvSpPr>
            <p:nvPr/>
          </p:nvSpPr>
          <p:spPr bwMode="auto">
            <a:xfrm>
              <a:off x="2263" y="1299"/>
              <a:ext cx="2" cy="2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0 60000 65536"/>
                <a:gd name="T5" fmla="*/ 0 60000 65536"/>
                <a:gd name="T6" fmla="*/ 0 w 2"/>
                <a:gd name="T7" fmla="*/ 0 h 2"/>
                <a:gd name="T8" fmla="*/ 2 w 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2">
                  <a:moveTo>
                    <a:pt x="2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98" name="Freeform 593"/>
            <p:cNvSpPr>
              <a:spLocks noChangeArrowheads="1"/>
            </p:cNvSpPr>
            <p:nvPr/>
          </p:nvSpPr>
          <p:spPr bwMode="auto">
            <a:xfrm>
              <a:off x="2263" y="1301"/>
              <a:ext cx="2" cy="2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60000 65536"/>
                <a:gd name="T5" fmla="*/ 0 60000 65536"/>
                <a:gd name="T6" fmla="*/ 0 w 2"/>
                <a:gd name="T7" fmla="*/ 0 h 2"/>
                <a:gd name="T8" fmla="*/ 2 w 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2">
                  <a:moveTo>
                    <a:pt x="0" y="0"/>
                  </a:moveTo>
                  <a:lnTo>
                    <a:pt x="2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99" name="Freeform 594"/>
            <p:cNvSpPr>
              <a:spLocks noChangeArrowheads="1"/>
            </p:cNvSpPr>
            <p:nvPr/>
          </p:nvSpPr>
          <p:spPr bwMode="auto">
            <a:xfrm>
              <a:off x="2263" y="1303"/>
              <a:ext cx="2" cy="1"/>
            </a:xfrm>
            <a:custGeom>
              <a:avLst/>
              <a:gdLst>
                <a:gd name="T0" fmla="*/ 1 w 3"/>
                <a:gd name="T1" fmla="*/ 0 h 2"/>
                <a:gd name="T2" fmla="*/ 0 w 3"/>
                <a:gd name="T3" fmla="*/ 1 h 2"/>
                <a:gd name="T4" fmla="*/ 0 60000 65536"/>
                <a:gd name="T5" fmla="*/ 0 60000 65536"/>
                <a:gd name="T6" fmla="*/ 0 w 3"/>
                <a:gd name="T7" fmla="*/ 0 h 2"/>
                <a:gd name="T8" fmla="*/ 3 w 3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2">
                  <a:moveTo>
                    <a:pt x="3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00" name="Freeform 595"/>
            <p:cNvSpPr>
              <a:spLocks noChangeArrowheads="1"/>
            </p:cNvSpPr>
            <p:nvPr/>
          </p:nvSpPr>
          <p:spPr bwMode="auto">
            <a:xfrm>
              <a:off x="2259" y="1304"/>
              <a:ext cx="4" cy="2"/>
            </a:xfrm>
            <a:custGeom>
              <a:avLst/>
              <a:gdLst>
                <a:gd name="T0" fmla="*/ 2 w 5"/>
                <a:gd name="T1" fmla="*/ 0 h 2"/>
                <a:gd name="T2" fmla="*/ 0 w 5"/>
                <a:gd name="T3" fmla="*/ 2 h 2"/>
                <a:gd name="T4" fmla="*/ 0 60000 65536"/>
                <a:gd name="T5" fmla="*/ 0 60000 65536"/>
                <a:gd name="T6" fmla="*/ 0 w 5"/>
                <a:gd name="T7" fmla="*/ 0 h 2"/>
                <a:gd name="T8" fmla="*/ 5 w 5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2">
                  <a:moveTo>
                    <a:pt x="5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01" name="Freeform 596"/>
            <p:cNvSpPr>
              <a:spLocks noChangeArrowheads="1"/>
            </p:cNvSpPr>
            <p:nvPr/>
          </p:nvSpPr>
          <p:spPr bwMode="auto">
            <a:xfrm>
              <a:off x="2258" y="1306"/>
              <a:ext cx="1" cy="1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1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1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02" name="Freeform 597"/>
            <p:cNvSpPr>
              <a:spLocks noChangeArrowheads="1"/>
            </p:cNvSpPr>
            <p:nvPr/>
          </p:nvSpPr>
          <p:spPr bwMode="auto">
            <a:xfrm>
              <a:off x="2258" y="1307"/>
              <a:ext cx="2" cy="2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2 h 2"/>
                <a:gd name="T4" fmla="*/ 0 60000 65536"/>
                <a:gd name="T5" fmla="*/ 0 60000 65536"/>
                <a:gd name="T6" fmla="*/ 0 w 3"/>
                <a:gd name="T7" fmla="*/ 0 h 2"/>
                <a:gd name="T8" fmla="*/ 3 w 3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2">
                  <a:moveTo>
                    <a:pt x="0" y="0"/>
                  </a:moveTo>
                  <a:lnTo>
                    <a:pt x="3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03" name="Freeform 598"/>
            <p:cNvSpPr>
              <a:spLocks noChangeArrowheads="1"/>
            </p:cNvSpPr>
            <p:nvPr/>
          </p:nvSpPr>
          <p:spPr bwMode="auto">
            <a:xfrm>
              <a:off x="2258" y="1309"/>
              <a:ext cx="2" cy="1"/>
            </a:xfrm>
            <a:custGeom>
              <a:avLst/>
              <a:gdLst>
                <a:gd name="T0" fmla="*/ 1 w 4"/>
                <a:gd name="T1" fmla="*/ 0 h 1"/>
                <a:gd name="T2" fmla="*/ 0 w 4"/>
                <a:gd name="T3" fmla="*/ 1 h 1"/>
                <a:gd name="T4" fmla="*/ 0 60000 65536"/>
                <a:gd name="T5" fmla="*/ 0 60000 65536"/>
                <a:gd name="T6" fmla="*/ 0 w 4"/>
                <a:gd name="T7" fmla="*/ 0 h 1"/>
                <a:gd name="T8" fmla="*/ 4 w 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1">
                  <a:moveTo>
                    <a:pt x="4" y="0"/>
                  </a:moveTo>
                  <a:lnTo>
                    <a:pt x="0" y="1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04" name="Freeform 599"/>
            <p:cNvSpPr>
              <a:spLocks noChangeArrowheads="1"/>
            </p:cNvSpPr>
            <p:nvPr/>
          </p:nvSpPr>
          <p:spPr bwMode="auto">
            <a:xfrm>
              <a:off x="2258" y="1310"/>
              <a:ext cx="4" cy="1"/>
            </a:xfrm>
            <a:custGeom>
              <a:avLst/>
              <a:gdLst>
                <a:gd name="T0" fmla="*/ 0 w 6"/>
                <a:gd name="T1" fmla="*/ 0 h 2"/>
                <a:gd name="T2" fmla="*/ 2 w 6"/>
                <a:gd name="T3" fmla="*/ 1 h 2"/>
                <a:gd name="T4" fmla="*/ 0 60000 65536"/>
                <a:gd name="T5" fmla="*/ 0 60000 65536"/>
                <a:gd name="T6" fmla="*/ 0 w 6"/>
                <a:gd name="T7" fmla="*/ 0 h 2"/>
                <a:gd name="T8" fmla="*/ 6 w 6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2">
                  <a:moveTo>
                    <a:pt x="0" y="0"/>
                  </a:moveTo>
                  <a:lnTo>
                    <a:pt x="6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05" name="Freeform 600"/>
            <p:cNvSpPr>
              <a:spLocks noChangeArrowheads="1"/>
            </p:cNvSpPr>
            <p:nvPr/>
          </p:nvSpPr>
          <p:spPr bwMode="auto">
            <a:xfrm>
              <a:off x="2259" y="1311"/>
              <a:ext cx="3" cy="2"/>
            </a:xfrm>
            <a:custGeom>
              <a:avLst/>
              <a:gdLst>
                <a:gd name="T0" fmla="*/ 2 w 4"/>
                <a:gd name="T1" fmla="*/ 0 h 2"/>
                <a:gd name="T2" fmla="*/ 0 w 4"/>
                <a:gd name="T3" fmla="*/ 2 h 2"/>
                <a:gd name="T4" fmla="*/ 0 60000 65536"/>
                <a:gd name="T5" fmla="*/ 0 60000 65536"/>
                <a:gd name="T6" fmla="*/ 0 w 4"/>
                <a:gd name="T7" fmla="*/ 0 h 2"/>
                <a:gd name="T8" fmla="*/ 4 w 4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2">
                  <a:moveTo>
                    <a:pt x="4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06" name="Freeform 601"/>
            <p:cNvSpPr>
              <a:spLocks noChangeArrowheads="1"/>
            </p:cNvSpPr>
            <p:nvPr/>
          </p:nvSpPr>
          <p:spPr bwMode="auto">
            <a:xfrm>
              <a:off x="2252" y="1313"/>
              <a:ext cx="7" cy="1"/>
            </a:xfrm>
            <a:custGeom>
              <a:avLst/>
              <a:gdLst>
                <a:gd name="T0" fmla="*/ 4 w 10"/>
                <a:gd name="T1" fmla="*/ 0 h 2"/>
                <a:gd name="T2" fmla="*/ 0 w 10"/>
                <a:gd name="T3" fmla="*/ 1 h 2"/>
                <a:gd name="T4" fmla="*/ 0 60000 65536"/>
                <a:gd name="T5" fmla="*/ 0 60000 65536"/>
                <a:gd name="T6" fmla="*/ 0 w 10"/>
                <a:gd name="T7" fmla="*/ 0 h 2"/>
                <a:gd name="T8" fmla="*/ 10 w 1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" h="2">
                  <a:moveTo>
                    <a:pt x="10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07" name="Freeform 602"/>
            <p:cNvSpPr>
              <a:spLocks noChangeArrowheads="1"/>
            </p:cNvSpPr>
            <p:nvPr/>
          </p:nvSpPr>
          <p:spPr bwMode="auto">
            <a:xfrm>
              <a:off x="2237" y="1314"/>
              <a:ext cx="15" cy="2"/>
            </a:xfrm>
            <a:custGeom>
              <a:avLst/>
              <a:gdLst>
                <a:gd name="T0" fmla="*/ 8 w 20"/>
                <a:gd name="T1" fmla="*/ 0 h 2"/>
                <a:gd name="T2" fmla="*/ 0 w 20"/>
                <a:gd name="T3" fmla="*/ 2 h 2"/>
                <a:gd name="T4" fmla="*/ 0 60000 65536"/>
                <a:gd name="T5" fmla="*/ 0 60000 65536"/>
                <a:gd name="T6" fmla="*/ 0 w 20"/>
                <a:gd name="T7" fmla="*/ 0 h 2"/>
                <a:gd name="T8" fmla="*/ 20 w 2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2">
                  <a:moveTo>
                    <a:pt x="20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08" name="Freeform 603"/>
            <p:cNvSpPr>
              <a:spLocks noChangeArrowheads="1"/>
            </p:cNvSpPr>
            <p:nvPr/>
          </p:nvSpPr>
          <p:spPr bwMode="auto">
            <a:xfrm>
              <a:off x="2219" y="1316"/>
              <a:ext cx="18" cy="2"/>
            </a:xfrm>
            <a:custGeom>
              <a:avLst/>
              <a:gdLst>
                <a:gd name="T0" fmla="*/ 8 w 26"/>
                <a:gd name="T1" fmla="*/ 0 h 2"/>
                <a:gd name="T2" fmla="*/ 0 w 26"/>
                <a:gd name="T3" fmla="*/ 2 h 2"/>
                <a:gd name="T4" fmla="*/ 0 60000 65536"/>
                <a:gd name="T5" fmla="*/ 0 60000 65536"/>
                <a:gd name="T6" fmla="*/ 0 w 26"/>
                <a:gd name="T7" fmla="*/ 0 h 2"/>
                <a:gd name="T8" fmla="*/ 26 w 26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2">
                  <a:moveTo>
                    <a:pt x="26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09" name="Freeform 604"/>
            <p:cNvSpPr>
              <a:spLocks noChangeArrowheads="1"/>
            </p:cNvSpPr>
            <p:nvPr/>
          </p:nvSpPr>
          <p:spPr bwMode="auto">
            <a:xfrm>
              <a:off x="2189" y="1318"/>
              <a:ext cx="30" cy="0"/>
            </a:xfrm>
            <a:custGeom>
              <a:avLst/>
              <a:gdLst>
                <a:gd name="T0" fmla="*/ 16 w 41"/>
                <a:gd name="T1" fmla="*/ 0 h 1"/>
                <a:gd name="T2" fmla="*/ 0 w 41"/>
                <a:gd name="T3" fmla="*/ 0 h 1"/>
                <a:gd name="T4" fmla="*/ 0 60000 65536"/>
                <a:gd name="T5" fmla="*/ 0 60000 65536"/>
                <a:gd name="T6" fmla="*/ 0 w 41"/>
                <a:gd name="T7" fmla="*/ 0 h 1"/>
                <a:gd name="T8" fmla="*/ 41 w 41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1" h="1">
                  <a:moveTo>
                    <a:pt x="41" y="0"/>
                  </a:moveTo>
                  <a:lnTo>
                    <a:pt x="0" y="1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10" name="Freeform 605"/>
            <p:cNvSpPr>
              <a:spLocks noChangeArrowheads="1"/>
            </p:cNvSpPr>
            <p:nvPr/>
          </p:nvSpPr>
          <p:spPr bwMode="auto">
            <a:xfrm>
              <a:off x="2146" y="1318"/>
              <a:ext cx="43" cy="3"/>
            </a:xfrm>
            <a:custGeom>
              <a:avLst/>
              <a:gdLst>
                <a:gd name="T0" fmla="*/ 23 w 59"/>
                <a:gd name="T1" fmla="*/ 0 h 3"/>
                <a:gd name="T2" fmla="*/ 0 w 59"/>
                <a:gd name="T3" fmla="*/ 3 h 3"/>
                <a:gd name="T4" fmla="*/ 0 60000 65536"/>
                <a:gd name="T5" fmla="*/ 0 60000 65536"/>
                <a:gd name="T6" fmla="*/ 0 w 59"/>
                <a:gd name="T7" fmla="*/ 0 h 3"/>
                <a:gd name="T8" fmla="*/ 59 w 59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9" h="3">
                  <a:moveTo>
                    <a:pt x="59" y="0"/>
                  </a:moveTo>
                  <a:lnTo>
                    <a:pt x="0" y="3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11" name="Freeform 606"/>
            <p:cNvSpPr>
              <a:spLocks noChangeArrowheads="1"/>
            </p:cNvSpPr>
            <p:nvPr/>
          </p:nvSpPr>
          <p:spPr bwMode="auto">
            <a:xfrm>
              <a:off x="2108" y="1321"/>
              <a:ext cx="38" cy="1"/>
            </a:xfrm>
            <a:custGeom>
              <a:avLst/>
              <a:gdLst>
                <a:gd name="T0" fmla="*/ 19 w 54"/>
                <a:gd name="T1" fmla="*/ 0 h 2"/>
                <a:gd name="T2" fmla="*/ 0 w 54"/>
                <a:gd name="T3" fmla="*/ 1 h 2"/>
                <a:gd name="T4" fmla="*/ 0 60000 65536"/>
                <a:gd name="T5" fmla="*/ 0 60000 65536"/>
                <a:gd name="T6" fmla="*/ 0 w 54"/>
                <a:gd name="T7" fmla="*/ 0 h 2"/>
                <a:gd name="T8" fmla="*/ 54 w 54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" h="2">
                  <a:moveTo>
                    <a:pt x="54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12" name="Freeform 607"/>
            <p:cNvSpPr>
              <a:spLocks noChangeArrowheads="1"/>
            </p:cNvSpPr>
            <p:nvPr/>
          </p:nvSpPr>
          <p:spPr bwMode="auto">
            <a:xfrm>
              <a:off x="2105" y="1321"/>
              <a:ext cx="4" cy="2"/>
            </a:xfrm>
            <a:custGeom>
              <a:avLst/>
              <a:gdLst>
                <a:gd name="T0" fmla="*/ 2 w 6"/>
                <a:gd name="T1" fmla="*/ 0 h 3"/>
                <a:gd name="T2" fmla="*/ 0 w 6"/>
                <a:gd name="T3" fmla="*/ 1 h 3"/>
                <a:gd name="T4" fmla="*/ 0 60000 65536"/>
                <a:gd name="T5" fmla="*/ 0 60000 65536"/>
                <a:gd name="T6" fmla="*/ 0 w 6"/>
                <a:gd name="T7" fmla="*/ 0 h 3"/>
                <a:gd name="T8" fmla="*/ 6 w 6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">
                  <a:moveTo>
                    <a:pt x="6" y="0"/>
                  </a:moveTo>
                  <a:lnTo>
                    <a:pt x="0" y="3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13" name="Freeform 608"/>
            <p:cNvSpPr>
              <a:spLocks noChangeArrowheads="1"/>
            </p:cNvSpPr>
            <p:nvPr/>
          </p:nvSpPr>
          <p:spPr bwMode="auto">
            <a:xfrm>
              <a:off x="2105" y="1322"/>
              <a:ext cx="3" cy="2"/>
            </a:xfrm>
            <a:custGeom>
              <a:avLst/>
              <a:gdLst>
                <a:gd name="T0" fmla="*/ 0 w 5"/>
                <a:gd name="T1" fmla="*/ 1 h 3"/>
                <a:gd name="T2" fmla="*/ 1 w 5"/>
                <a:gd name="T3" fmla="*/ 0 h 3"/>
                <a:gd name="T4" fmla="*/ 0 60000 65536"/>
                <a:gd name="T5" fmla="*/ 0 60000 65536"/>
                <a:gd name="T6" fmla="*/ 0 w 5"/>
                <a:gd name="T7" fmla="*/ 0 h 3"/>
                <a:gd name="T8" fmla="*/ 5 w 5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3">
                  <a:moveTo>
                    <a:pt x="0" y="3"/>
                  </a:moveTo>
                  <a:lnTo>
                    <a:pt x="5" y="0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14" name="Freeform 609"/>
            <p:cNvSpPr>
              <a:spLocks noChangeArrowheads="1"/>
            </p:cNvSpPr>
            <p:nvPr/>
          </p:nvSpPr>
          <p:spPr bwMode="auto">
            <a:xfrm>
              <a:off x="2097" y="1324"/>
              <a:ext cx="8" cy="2"/>
            </a:xfrm>
            <a:custGeom>
              <a:avLst/>
              <a:gdLst>
                <a:gd name="T0" fmla="*/ 5 w 10"/>
                <a:gd name="T1" fmla="*/ 0 h 2"/>
                <a:gd name="T2" fmla="*/ 0 w 10"/>
                <a:gd name="T3" fmla="*/ 2 h 2"/>
                <a:gd name="T4" fmla="*/ 0 60000 65536"/>
                <a:gd name="T5" fmla="*/ 0 60000 65536"/>
                <a:gd name="T6" fmla="*/ 0 w 10"/>
                <a:gd name="T7" fmla="*/ 0 h 2"/>
                <a:gd name="T8" fmla="*/ 10 w 1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" h="2">
                  <a:moveTo>
                    <a:pt x="10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15" name="Freeform 610"/>
            <p:cNvSpPr>
              <a:spLocks noChangeArrowheads="1"/>
            </p:cNvSpPr>
            <p:nvPr/>
          </p:nvSpPr>
          <p:spPr bwMode="auto">
            <a:xfrm>
              <a:off x="2087" y="1326"/>
              <a:ext cx="11" cy="4"/>
            </a:xfrm>
            <a:custGeom>
              <a:avLst/>
              <a:gdLst>
                <a:gd name="T0" fmla="*/ 6 w 16"/>
                <a:gd name="T1" fmla="*/ 0 h 5"/>
                <a:gd name="T2" fmla="*/ 0 w 16"/>
                <a:gd name="T3" fmla="*/ 2 h 5"/>
                <a:gd name="T4" fmla="*/ 0 60000 65536"/>
                <a:gd name="T5" fmla="*/ 0 60000 65536"/>
                <a:gd name="T6" fmla="*/ 0 w 16"/>
                <a:gd name="T7" fmla="*/ 0 h 5"/>
                <a:gd name="T8" fmla="*/ 16 w 16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5">
                  <a:moveTo>
                    <a:pt x="16" y="0"/>
                  </a:moveTo>
                  <a:lnTo>
                    <a:pt x="0" y="5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16" name="Freeform 611"/>
            <p:cNvSpPr>
              <a:spLocks noChangeArrowheads="1"/>
            </p:cNvSpPr>
            <p:nvPr/>
          </p:nvSpPr>
          <p:spPr bwMode="auto">
            <a:xfrm>
              <a:off x="2076" y="1330"/>
              <a:ext cx="11" cy="1"/>
            </a:xfrm>
            <a:custGeom>
              <a:avLst/>
              <a:gdLst>
                <a:gd name="T0" fmla="*/ 6 w 15"/>
                <a:gd name="T1" fmla="*/ 0 h 2"/>
                <a:gd name="T2" fmla="*/ 0 w 15"/>
                <a:gd name="T3" fmla="*/ 1 h 2"/>
                <a:gd name="T4" fmla="*/ 0 60000 65536"/>
                <a:gd name="T5" fmla="*/ 0 60000 65536"/>
                <a:gd name="T6" fmla="*/ 0 w 15"/>
                <a:gd name="T7" fmla="*/ 0 h 2"/>
                <a:gd name="T8" fmla="*/ 15 w 15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" h="2">
                  <a:moveTo>
                    <a:pt x="15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17" name="Freeform 612"/>
            <p:cNvSpPr>
              <a:spLocks noChangeArrowheads="1"/>
            </p:cNvSpPr>
            <p:nvPr/>
          </p:nvSpPr>
          <p:spPr bwMode="auto">
            <a:xfrm>
              <a:off x="2076" y="1331"/>
              <a:ext cx="3" cy="2"/>
            </a:xfrm>
            <a:custGeom>
              <a:avLst/>
              <a:gdLst>
                <a:gd name="T0" fmla="*/ 0 w 4"/>
                <a:gd name="T1" fmla="*/ 0 h 2"/>
                <a:gd name="T2" fmla="*/ 2 w 4"/>
                <a:gd name="T3" fmla="*/ 2 h 2"/>
                <a:gd name="T4" fmla="*/ 0 60000 65536"/>
                <a:gd name="T5" fmla="*/ 0 60000 65536"/>
                <a:gd name="T6" fmla="*/ 0 w 4"/>
                <a:gd name="T7" fmla="*/ 0 h 2"/>
                <a:gd name="T8" fmla="*/ 4 w 4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2">
                  <a:moveTo>
                    <a:pt x="0" y="0"/>
                  </a:moveTo>
                  <a:lnTo>
                    <a:pt x="4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18" name="Freeform 613"/>
            <p:cNvSpPr>
              <a:spLocks noChangeArrowheads="1"/>
            </p:cNvSpPr>
            <p:nvPr/>
          </p:nvSpPr>
          <p:spPr bwMode="auto">
            <a:xfrm>
              <a:off x="2079" y="1333"/>
              <a:ext cx="158" cy="1"/>
            </a:xfrm>
            <a:custGeom>
              <a:avLst/>
              <a:gdLst>
                <a:gd name="T0" fmla="*/ 0 w 219"/>
                <a:gd name="T1" fmla="*/ 0 h 2"/>
                <a:gd name="T2" fmla="*/ 82 w 219"/>
                <a:gd name="T3" fmla="*/ 1 h 2"/>
                <a:gd name="T4" fmla="*/ 0 60000 65536"/>
                <a:gd name="T5" fmla="*/ 0 60000 65536"/>
                <a:gd name="T6" fmla="*/ 0 w 219"/>
                <a:gd name="T7" fmla="*/ 0 h 2"/>
                <a:gd name="T8" fmla="*/ 219 w 219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9" h="2">
                  <a:moveTo>
                    <a:pt x="0" y="0"/>
                  </a:moveTo>
                  <a:lnTo>
                    <a:pt x="219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19" name="Freeform 614"/>
            <p:cNvSpPr>
              <a:spLocks noChangeArrowheads="1"/>
            </p:cNvSpPr>
            <p:nvPr/>
          </p:nvSpPr>
          <p:spPr bwMode="auto">
            <a:xfrm>
              <a:off x="2237" y="1334"/>
              <a:ext cx="5" cy="2"/>
            </a:xfrm>
            <a:custGeom>
              <a:avLst/>
              <a:gdLst>
                <a:gd name="T0" fmla="*/ 0 w 7"/>
                <a:gd name="T1" fmla="*/ 0 h 2"/>
                <a:gd name="T2" fmla="*/ 3 w 7"/>
                <a:gd name="T3" fmla="*/ 2 h 2"/>
                <a:gd name="T4" fmla="*/ 0 60000 65536"/>
                <a:gd name="T5" fmla="*/ 0 60000 65536"/>
                <a:gd name="T6" fmla="*/ 0 w 7"/>
                <a:gd name="T7" fmla="*/ 0 h 2"/>
                <a:gd name="T8" fmla="*/ 7 w 7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" h="2">
                  <a:moveTo>
                    <a:pt x="0" y="0"/>
                  </a:moveTo>
                  <a:lnTo>
                    <a:pt x="7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20" name="Freeform 615"/>
            <p:cNvSpPr>
              <a:spLocks noChangeArrowheads="1"/>
            </p:cNvSpPr>
            <p:nvPr/>
          </p:nvSpPr>
          <p:spPr bwMode="auto">
            <a:xfrm>
              <a:off x="2235" y="1336"/>
              <a:ext cx="7" cy="1"/>
            </a:xfrm>
            <a:custGeom>
              <a:avLst/>
              <a:gdLst>
                <a:gd name="T0" fmla="*/ 4 w 9"/>
                <a:gd name="T1" fmla="*/ 0 h 1"/>
                <a:gd name="T2" fmla="*/ 0 w 9"/>
                <a:gd name="T3" fmla="*/ 1 h 1"/>
                <a:gd name="T4" fmla="*/ 0 60000 65536"/>
                <a:gd name="T5" fmla="*/ 0 60000 65536"/>
                <a:gd name="T6" fmla="*/ 0 w 9"/>
                <a:gd name="T7" fmla="*/ 0 h 1"/>
                <a:gd name="T8" fmla="*/ 9 w 9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1">
                  <a:moveTo>
                    <a:pt x="9" y="0"/>
                  </a:moveTo>
                  <a:lnTo>
                    <a:pt x="0" y="1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21" name="Freeform 616"/>
            <p:cNvSpPr>
              <a:spLocks noChangeArrowheads="1"/>
            </p:cNvSpPr>
            <p:nvPr/>
          </p:nvSpPr>
          <p:spPr bwMode="auto">
            <a:xfrm>
              <a:off x="2235" y="1337"/>
              <a:ext cx="1" cy="1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1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0" y="0"/>
                  </a:moveTo>
                  <a:lnTo>
                    <a:pt x="1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22" name="Freeform 617"/>
            <p:cNvSpPr>
              <a:spLocks noChangeArrowheads="1"/>
            </p:cNvSpPr>
            <p:nvPr/>
          </p:nvSpPr>
          <p:spPr bwMode="auto">
            <a:xfrm>
              <a:off x="2236" y="1338"/>
              <a:ext cx="2" cy="2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2 h 2"/>
                <a:gd name="T4" fmla="*/ 0 60000 65536"/>
                <a:gd name="T5" fmla="*/ 0 60000 65536"/>
                <a:gd name="T6" fmla="*/ 0 w 3"/>
                <a:gd name="T7" fmla="*/ 0 h 2"/>
                <a:gd name="T8" fmla="*/ 3 w 3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2">
                  <a:moveTo>
                    <a:pt x="0" y="0"/>
                  </a:moveTo>
                  <a:lnTo>
                    <a:pt x="3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23" name="Freeform 618"/>
            <p:cNvSpPr>
              <a:spLocks noChangeArrowheads="1"/>
            </p:cNvSpPr>
            <p:nvPr/>
          </p:nvSpPr>
          <p:spPr bwMode="auto">
            <a:xfrm>
              <a:off x="2238" y="1340"/>
              <a:ext cx="1" cy="1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1 h 2"/>
                <a:gd name="T4" fmla="*/ 0 60000 65536"/>
                <a:gd name="T5" fmla="*/ 0 60000 65536"/>
                <a:gd name="T6" fmla="*/ 0 w 2"/>
                <a:gd name="T7" fmla="*/ 0 h 2"/>
                <a:gd name="T8" fmla="*/ 2 w 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2">
                  <a:moveTo>
                    <a:pt x="0" y="0"/>
                  </a:moveTo>
                  <a:lnTo>
                    <a:pt x="2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24" name="Freeform 619"/>
            <p:cNvSpPr>
              <a:spLocks noChangeArrowheads="1"/>
            </p:cNvSpPr>
            <p:nvPr/>
          </p:nvSpPr>
          <p:spPr bwMode="auto">
            <a:xfrm>
              <a:off x="2239" y="1341"/>
              <a:ext cx="8" cy="2"/>
            </a:xfrm>
            <a:custGeom>
              <a:avLst/>
              <a:gdLst>
                <a:gd name="T0" fmla="*/ 0 w 11"/>
                <a:gd name="T1" fmla="*/ 0 h 2"/>
                <a:gd name="T2" fmla="*/ 4 w 11"/>
                <a:gd name="T3" fmla="*/ 2 h 2"/>
                <a:gd name="T4" fmla="*/ 0 60000 65536"/>
                <a:gd name="T5" fmla="*/ 0 60000 65536"/>
                <a:gd name="T6" fmla="*/ 0 w 11"/>
                <a:gd name="T7" fmla="*/ 0 h 2"/>
                <a:gd name="T8" fmla="*/ 11 w 1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2">
                  <a:moveTo>
                    <a:pt x="0" y="0"/>
                  </a:moveTo>
                  <a:lnTo>
                    <a:pt x="11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25" name="Freeform 620"/>
            <p:cNvSpPr>
              <a:spLocks noChangeArrowheads="1"/>
            </p:cNvSpPr>
            <p:nvPr/>
          </p:nvSpPr>
          <p:spPr bwMode="auto">
            <a:xfrm>
              <a:off x="2247" y="1343"/>
              <a:ext cx="4" cy="2"/>
            </a:xfrm>
            <a:custGeom>
              <a:avLst/>
              <a:gdLst>
                <a:gd name="T0" fmla="*/ 0 w 5"/>
                <a:gd name="T1" fmla="*/ 0 h 2"/>
                <a:gd name="T2" fmla="*/ 2 w 5"/>
                <a:gd name="T3" fmla="*/ 2 h 2"/>
                <a:gd name="T4" fmla="*/ 0 60000 65536"/>
                <a:gd name="T5" fmla="*/ 0 60000 65536"/>
                <a:gd name="T6" fmla="*/ 0 w 5"/>
                <a:gd name="T7" fmla="*/ 0 h 2"/>
                <a:gd name="T8" fmla="*/ 5 w 5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2">
                  <a:moveTo>
                    <a:pt x="0" y="0"/>
                  </a:moveTo>
                  <a:lnTo>
                    <a:pt x="5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26" name="Freeform 621"/>
            <p:cNvSpPr>
              <a:spLocks noChangeArrowheads="1"/>
            </p:cNvSpPr>
            <p:nvPr/>
          </p:nvSpPr>
          <p:spPr bwMode="auto">
            <a:xfrm>
              <a:off x="2251" y="1345"/>
              <a:ext cx="1" cy="1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1 h 2"/>
                <a:gd name="T4" fmla="*/ 0 60000 65536"/>
                <a:gd name="T5" fmla="*/ 0 60000 65536"/>
                <a:gd name="T6" fmla="*/ 0 w 2"/>
                <a:gd name="T7" fmla="*/ 0 h 2"/>
                <a:gd name="T8" fmla="*/ 2 w 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2">
                  <a:moveTo>
                    <a:pt x="0" y="0"/>
                  </a:moveTo>
                  <a:lnTo>
                    <a:pt x="2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27" name="Freeform 622"/>
            <p:cNvSpPr>
              <a:spLocks noChangeArrowheads="1"/>
            </p:cNvSpPr>
            <p:nvPr/>
          </p:nvSpPr>
          <p:spPr bwMode="auto">
            <a:xfrm>
              <a:off x="2252" y="1346"/>
              <a:ext cx="3" cy="1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0" y="0"/>
                  </a:moveTo>
                  <a:lnTo>
                    <a:pt x="3" y="1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28" name="Freeform 623"/>
            <p:cNvSpPr>
              <a:spLocks noChangeArrowheads="1"/>
            </p:cNvSpPr>
            <p:nvPr/>
          </p:nvSpPr>
          <p:spPr bwMode="auto">
            <a:xfrm>
              <a:off x="2255" y="1347"/>
              <a:ext cx="3" cy="2"/>
            </a:xfrm>
            <a:custGeom>
              <a:avLst/>
              <a:gdLst>
                <a:gd name="T0" fmla="*/ 0 w 4"/>
                <a:gd name="T1" fmla="*/ 0 h 2"/>
                <a:gd name="T2" fmla="*/ 2 w 4"/>
                <a:gd name="T3" fmla="*/ 2 h 2"/>
                <a:gd name="T4" fmla="*/ 0 60000 65536"/>
                <a:gd name="T5" fmla="*/ 0 60000 65536"/>
                <a:gd name="T6" fmla="*/ 0 w 4"/>
                <a:gd name="T7" fmla="*/ 0 h 2"/>
                <a:gd name="T8" fmla="*/ 4 w 4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2">
                  <a:moveTo>
                    <a:pt x="0" y="0"/>
                  </a:moveTo>
                  <a:lnTo>
                    <a:pt x="4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29" name="Freeform 624"/>
            <p:cNvSpPr>
              <a:spLocks noChangeArrowheads="1"/>
            </p:cNvSpPr>
            <p:nvPr/>
          </p:nvSpPr>
          <p:spPr bwMode="auto">
            <a:xfrm>
              <a:off x="2258" y="1349"/>
              <a:ext cx="4" cy="1"/>
            </a:xfrm>
            <a:custGeom>
              <a:avLst/>
              <a:gdLst>
                <a:gd name="T0" fmla="*/ 0 w 6"/>
                <a:gd name="T1" fmla="*/ 0 h 2"/>
                <a:gd name="T2" fmla="*/ 2 w 6"/>
                <a:gd name="T3" fmla="*/ 1 h 2"/>
                <a:gd name="T4" fmla="*/ 0 60000 65536"/>
                <a:gd name="T5" fmla="*/ 0 60000 65536"/>
                <a:gd name="T6" fmla="*/ 0 w 6"/>
                <a:gd name="T7" fmla="*/ 0 h 2"/>
                <a:gd name="T8" fmla="*/ 6 w 6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2">
                  <a:moveTo>
                    <a:pt x="0" y="0"/>
                  </a:moveTo>
                  <a:lnTo>
                    <a:pt x="6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30" name="Freeform 625"/>
            <p:cNvSpPr>
              <a:spLocks noChangeArrowheads="1"/>
            </p:cNvSpPr>
            <p:nvPr/>
          </p:nvSpPr>
          <p:spPr bwMode="auto">
            <a:xfrm>
              <a:off x="2262" y="1350"/>
              <a:ext cx="2" cy="2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2 h 2"/>
                <a:gd name="T4" fmla="*/ 0 60000 65536"/>
                <a:gd name="T5" fmla="*/ 0 60000 65536"/>
                <a:gd name="T6" fmla="*/ 0 w 3"/>
                <a:gd name="T7" fmla="*/ 0 h 2"/>
                <a:gd name="T8" fmla="*/ 3 w 3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2">
                  <a:moveTo>
                    <a:pt x="0" y="0"/>
                  </a:moveTo>
                  <a:lnTo>
                    <a:pt x="3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31" name="Freeform 626"/>
            <p:cNvSpPr>
              <a:spLocks noChangeArrowheads="1"/>
            </p:cNvSpPr>
            <p:nvPr/>
          </p:nvSpPr>
          <p:spPr bwMode="auto">
            <a:xfrm>
              <a:off x="2264" y="1352"/>
              <a:ext cx="0" cy="1"/>
            </a:xfrm>
            <a:custGeom>
              <a:avLst/>
              <a:gdLst>
                <a:gd name="T0" fmla="*/ 0 h 2"/>
                <a:gd name="T1" fmla="*/ 1 h 2"/>
                <a:gd name="T2" fmla="*/ 0 60000 65536"/>
                <a:gd name="T3" fmla="*/ 0 60000 65536"/>
                <a:gd name="T4" fmla="*/ 0 h 2"/>
                <a:gd name="T5" fmla="*/ 2 h 2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2">
                  <a:moveTo>
                    <a:pt x="0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32" name="Freeform 627"/>
            <p:cNvSpPr>
              <a:spLocks noChangeArrowheads="1"/>
            </p:cNvSpPr>
            <p:nvPr/>
          </p:nvSpPr>
          <p:spPr bwMode="auto">
            <a:xfrm>
              <a:off x="2260" y="1353"/>
              <a:ext cx="4" cy="2"/>
            </a:xfrm>
            <a:custGeom>
              <a:avLst/>
              <a:gdLst>
                <a:gd name="T0" fmla="*/ 2 w 5"/>
                <a:gd name="T1" fmla="*/ 0 h 2"/>
                <a:gd name="T2" fmla="*/ 0 w 5"/>
                <a:gd name="T3" fmla="*/ 2 h 2"/>
                <a:gd name="T4" fmla="*/ 0 60000 65536"/>
                <a:gd name="T5" fmla="*/ 0 60000 65536"/>
                <a:gd name="T6" fmla="*/ 0 w 5"/>
                <a:gd name="T7" fmla="*/ 0 h 2"/>
                <a:gd name="T8" fmla="*/ 5 w 5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2">
                  <a:moveTo>
                    <a:pt x="5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33" name="Freeform 628"/>
            <p:cNvSpPr>
              <a:spLocks noChangeArrowheads="1"/>
            </p:cNvSpPr>
            <p:nvPr/>
          </p:nvSpPr>
          <p:spPr bwMode="auto">
            <a:xfrm>
              <a:off x="2260" y="1355"/>
              <a:ext cx="0" cy="2"/>
            </a:xfrm>
            <a:custGeom>
              <a:avLst/>
              <a:gdLst>
                <a:gd name="T0" fmla="*/ 0 h 2"/>
                <a:gd name="T1" fmla="*/ 2 h 2"/>
                <a:gd name="T2" fmla="*/ 0 60000 65536"/>
                <a:gd name="T3" fmla="*/ 0 60000 65536"/>
                <a:gd name="T4" fmla="*/ 0 h 2"/>
                <a:gd name="T5" fmla="*/ 2 h 2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2">
                  <a:moveTo>
                    <a:pt x="0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34" name="Freeform 629"/>
            <p:cNvSpPr>
              <a:spLocks noChangeArrowheads="1"/>
            </p:cNvSpPr>
            <p:nvPr/>
          </p:nvSpPr>
          <p:spPr bwMode="auto">
            <a:xfrm>
              <a:off x="2252" y="1357"/>
              <a:ext cx="8" cy="0"/>
            </a:xfrm>
            <a:custGeom>
              <a:avLst/>
              <a:gdLst>
                <a:gd name="T0" fmla="*/ 4 w 11"/>
                <a:gd name="T1" fmla="*/ 0 h 1"/>
                <a:gd name="T2" fmla="*/ 0 w 11"/>
                <a:gd name="T3" fmla="*/ 0 h 1"/>
                <a:gd name="T4" fmla="*/ 0 60000 65536"/>
                <a:gd name="T5" fmla="*/ 0 60000 65536"/>
                <a:gd name="T6" fmla="*/ 0 w 11"/>
                <a:gd name="T7" fmla="*/ 0 h 1"/>
                <a:gd name="T8" fmla="*/ 11 w 11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1">
                  <a:moveTo>
                    <a:pt x="11" y="0"/>
                  </a:moveTo>
                  <a:lnTo>
                    <a:pt x="0" y="1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35" name="Freeform 630"/>
            <p:cNvSpPr>
              <a:spLocks noChangeArrowheads="1"/>
            </p:cNvSpPr>
            <p:nvPr/>
          </p:nvSpPr>
          <p:spPr bwMode="auto">
            <a:xfrm>
              <a:off x="2251" y="1357"/>
              <a:ext cx="1" cy="2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2 h 2"/>
                <a:gd name="T4" fmla="*/ 0 60000 65536"/>
                <a:gd name="T5" fmla="*/ 0 60000 65536"/>
                <a:gd name="T6" fmla="*/ 0 w 2"/>
                <a:gd name="T7" fmla="*/ 0 h 2"/>
                <a:gd name="T8" fmla="*/ 2 w 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2">
                  <a:moveTo>
                    <a:pt x="2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36" name="Freeform 631"/>
            <p:cNvSpPr>
              <a:spLocks noChangeArrowheads="1"/>
            </p:cNvSpPr>
            <p:nvPr/>
          </p:nvSpPr>
          <p:spPr bwMode="auto">
            <a:xfrm>
              <a:off x="2247" y="1359"/>
              <a:ext cx="4" cy="2"/>
            </a:xfrm>
            <a:custGeom>
              <a:avLst/>
              <a:gdLst>
                <a:gd name="T0" fmla="*/ 2 w 6"/>
                <a:gd name="T1" fmla="*/ 0 h 2"/>
                <a:gd name="T2" fmla="*/ 0 w 6"/>
                <a:gd name="T3" fmla="*/ 2 h 2"/>
                <a:gd name="T4" fmla="*/ 0 60000 65536"/>
                <a:gd name="T5" fmla="*/ 0 60000 65536"/>
                <a:gd name="T6" fmla="*/ 0 w 6"/>
                <a:gd name="T7" fmla="*/ 0 h 2"/>
                <a:gd name="T8" fmla="*/ 6 w 6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2">
                  <a:moveTo>
                    <a:pt x="6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37" name="Freeform 632"/>
            <p:cNvSpPr>
              <a:spLocks noChangeArrowheads="1"/>
            </p:cNvSpPr>
            <p:nvPr/>
          </p:nvSpPr>
          <p:spPr bwMode="auto">
            <a:xfrm>
              <a:off x="2247" y="1361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0 60000 65536"/>
                <a:gd name="T5" fmla="*/ 0 60000 65536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0" y="0"/>
                  </a:moveTo>
                  <a:lnTo>
                    <a:pt x="1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38" name="Freeform 633"/>
            <p:cNvSpPr>
              <a:spLocks noChangeArrowheads="1"/>
            </p:cNvSpPr>
            <p:nvPr/>
          </p:nvSpPr>
          <p:spPr bwMode="auto">
            <a:xfrm>
              <a:off x="2247" y="1362"/>
              <a:ext cx="0" cy="2"/>
            </a:xfrm>
            <a:custGeom>
              <a:avLst/>
              <a:gdLst>
                <a:gd name="T0" fmla="*/ 0 h 2"/>
                <a:gd name="T1" fmla="*/ 2 h 2"/>
                <a:gd name="T2" fmla="*/ 0 60000 65536"/>
                <a:gd name="T3" fmla="*/ 0 60000 65536"/>
                <a:gd name="T4" fmla="*/ 0 h 2"/>
                <a:gd name="T5" fmla="*/ 2 h 2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2">
                  <a:moveTo>
                    <a:pt x="0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39" name="Freeform 634"/>
            <p:cNvSpPr>
              <a:spLocks noChangeArrowheads="1"/>
            </p:cNvSpPr>
            <p:nvPr/>
          </p:nvSpPr>
          <p:spPr bwMode="auto">
            <a:xfrm>
              <a:off x="2239" y="1364"/>
              <a:ext cx="8" cy="1"/>
            </a:xfrm>
            <a:custGeom>
              <a:avLst/>
              <a:gdLst>
                <a:gd name="T0" fmla="*/ 3 w 12"/>
                <a:gd name="T1" fmla="*/ 0 h 2"/>
                <a:gd name="T2" fmla="*/ 0 w 12"/>
                <a:gd name="T3" fmla="*/ 1 h 2"/>
                <a:gd name="T4" fmla="*/ 0 60000 65536"/>
                <a:gd name="T5" fmla="*/ 0 60000 65536"/>
                <a:gd name="T6" fmla="*/ 0 w 12"/>
                <a:gd name="T7" fmla="*/ 0 h 2"/>
                <a:gd name="T8" fmla="*/ 12 w 1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" h="2">
                  <a:moveTo>
                    <a:pt x="12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40" name="Freeform 635"/>
            <p:cNvSpPr>
              <a:spLocks noChangeArrowheads="1"/>
            </p:cNvSpPr>
            <p:nvPr/>
          </p:nvSpPr>
          <p:spPr bwMode="auto">
            <a:xfrm>
              <a:off x="2222" y="1365"/>
              <a:ext cx="17" cy="2"/>
            </a:xfrm>
            <a:custGeom>
              <a:avLst/>
              <a:gdLst>
                <a:gd name="T0" fmla="*/ 10 w 23"/>
                <a:gd name="T1" fmla="*/ 0 h 2"/>
                <a:gd name="T2" fmla="*/ 0 w 23"/>
                <a:gd name="T3" fmla="*/ 2 h 2"/>
                <a:gd name="T4" fmla="*/ 0 60000 65536"/>
                <a:gd name="T5" fmla="*/ 0 60000 65536"/>
                <a:gd name="T6" fmla="*/ 0 w 23"/>
                <a:gd name="T7" fmla="*/ 0 h 2"/>
                <a:gd name="T8" fmla="*/ 23 w 23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2">
                  <a:moveTo>
                    <a:pt x="23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41" name="Freeform 636"/>
            <p:cNvSpPr>
              <a:spLocks noChangeArrowheads="1"/>
            </p:cNvSpPr>
            <p:nvPr/>
          </p:nvSpPr>
          <p:spPr bwMode="auto">
            <a:xfrm>
              <a:off x="2188" y="1367"/>
              <a:ext cx="34" cy="1"/>
            </a:xfrm>
            <a:custGeom>
              <a:avLst/>
              <a:gdLst>
                <a:gd name="T0" fmla="*/ 18 w 47"/>
                <a:gd name="T1" fmla="*/ 0 h 2"/>
                <a:gd name="T2" fmla="*/ 0 w 47"/>
                <a:gd name="T3" fmla="*/ 1 h 2"/>
                <a:gd name="T4" fmla="*/ 0 60000 65536"/>
                <a:gd name="T5" fmla="*/ 0 60000 65536"/>
                <a:gd name="T6" fmla="*/ 0 w 47"/>
                <a:gd name="T7" fmla="*/ 0 h 2"/>
                <a:gd name="T8" fmla="*/ 47 w 47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7" h="2">
                  <a:moveTo>
                    <a:pt x="47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42" name="Freeform 637"/>
            <p:cNvSpPr>
              <a:spLocks noChangeArrowheads="1"/>
            </p:cNvSpPr>
            <p:nvPr/>
          </p:nvSpPr>
          <p:spPr bwMode="auto">
            <a:xfrm>
              <a:off x="2143" y="1368"/>
              <a:ext cx="45" cy="2"/>
            </a:xfrm>
            <a:custGeom>
              <a:avLst/>
              <a:gdLst>
                <a:gd name="T0" fmla="*/ 23 w 63"/>
                <a:gd name="T1" fmla="*/ 0 h 2"/>
                <a:gd name="T2" fmla="*/ 0 w 63"/>
                <a:gd name="T3" fmla="*/ 2 h 2"/>
                <a:gd name="T4" fmla="*/ 0 60000 65536"/>
                <a:gd name="T5" fmla="*/ 0 60000 65536"/>
                <a:gd name="T6" fmla="*/ 0 w 63"/>
                <a:gd name="T7" fmla="*/ 0 h 2"/>
                <a:gd name="T8" fmla="*/ 63 w 63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3" h="2">
                  <a:moveTo>
                    <a:pt x="63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43" name="Freeform 638"/>
            <p:cNvSpPr>
              <a:spLocks noChangeArrowheads="1"/>
            </p:cNvSpPr>
            <p:nvPr/>
          </p:nvSpPr>
          <p:spPr bwMode="auto">
            <a:xfrm>
              <a:off x="2093" y="1370"/>
              <a:ext cx="50" cy="2"/>
            </a:xfrm>
            <a:custGeom>
              <a:avLst/>
              <a:gdLst>
                <a:gd name="T0" fmla="*/ 26 w 69"/>
                <a:gd name="T1" fmla="*/ 0 h 2"/>
                <a:gd name="T2" fmla="*/ 0 w 69"/>
                <a:gd name="T3" fmla="*/ 2 h 2"/>
                <a:gd name="T4" fmla="*/ 0 60000 65536"/>
                <a:gd name="T5" fmla="*/ 0 60000 65536"/>
                <a:gd name="T6" fmla="*/ 0 w 69"/>
                <a:gd name="T7" fmla="*/ 0 h 2"/>
                <a:gd name="T8" fmla="*/ 69 w 69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9" h="2">
                  <a:moveTo>
                    <a:pt x="69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44" name="Freeform 639"/>
            <p:cNvSpPr>
              <a:spLocks noChangeArrowheads="1"/>
            </p:cNvSpPr>
            <p:nvPr/>
          </p:nvSpPr>
          <p:spPr bwMode="auto">
            <a:xfrm>
              <a:off x="2072" y="1372"/>
              <a:ext cx="21" cy="1"/>
            </a:xfrm>
            <a:custGeom>
              <a:avLst/>
              <a:gdLst>
                <a:gd name="T0" fmla="*/ 11 w 29"/>
                <a:gd name="T1" fmla="*/ 0 h 2"/>
                <a:gd name="T2" fmla="*/ 0 w 29"/>
                <a:gd name="T3" fmla="*/ 1 h 2"/>
                <a:gd name="T4" fmla="*/ 0 60000 65536"/>
                <a:gd name="T5" fmla="*/ 0 60000 65536"/>
                <a:gd name="T6" fmla="*/ 0 w 29"/>
                <a:gd name="T7" fmla="*/ 0 h 2"/>
                <a:gd name="T8" fmla="*/ 29 w 29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9" h="2">
                  <a:moveTo>
                    <a:pt x="29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45" name="Freeform 640"/>
            <p:cNvSpPr>
              <a:spLocks noChangeArrowheads="1"/>
            </p:cNvSpPr>
            <p:nvPr/>
          </p:nvSpPr>
          <p:spPr bwMode="auto">
            <a:xfrm>
              <a:off x="2040" y="1373"/>
              <a:ext cx="32" cy="2"/>
            </a:xfrm>
            <a:custGeom>
              <a:avLst/>
              <a:gdLst>
                <a:gd name="T0" fmla="*/ 17 w 44"/>
                <a:gd name="T1" fmla="*/ 0 h 2"/>
                <a:gd name="T2" fmla="*/ 0 w 44"/>
                <a:gd name="T3" fmla="*/ 2 h 2"/>
                <a:gd name="T4" fmla="*/ 0 60000 65536"/>
                <a:gd name="T5" fmla="*/ 0 60000 65536"/>
                <a:gd name="T6" fmla="*/ 0 w 44"/>
                <a:gd name="T7" fmla="*/ 0 h 2"/>
                <a:gd name="T8" fmla="*/ 44 w 44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" h="2">
                  <a:moveTo>
                    <a:pt x="44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46" name="Freeform 641"/>
            <p:cNvSpPr>
              <a:spLocks noChangeArrowheads="1"/>
            </p:cNvSpPr>
            <p:nvPr/>
          </p:nvSpPr>
          <p:spPr bwMode="auto">
            <a:xfrm>
              <a:off x="2040" y="1375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60000 65536"/>
                <a:gd name="T3" fmla="*/ 0 60000 65536"/>
                <a:gd name="T4" fmla="*/ 0 h 1"/>
                <a:gd name="T5" fmla="*/ 1 h 1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1">
                  <a:moveTo>
                    <a:pt x="0" y="0"/>
                  </a:moveTo>
                  <a:lnTo>
                    <a:pt x="0" y="1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47" name="Freeform 642"/>
            <p:cNvSpPr>
              <a:spLocks noChangeArrowheads="1"/>
            </p:cNvSpPr>
            <p:nvPr/>
          </p:nvSpPr>
          <p:spPr bwMode="auto">
            <a:xfrm>
              <a:off x="2028" y="1376"/>
              <a:ext cx="12" cy="1"/>
            </a:xfrm>
            <a:custGeom>
              <a:avLst/>
              <a:gdLst>
                <a:gd name="T0" fmla="*/ 5 w 18"/>
                <a:gd name="T1" fmla="*/ 0 h 2"/>
                <a:gd name="T2" fmla="*/ 0 w 18"/>
                <a:gd name="T3" fmla="*/ 1 h 2"/>
                <a:gd name="T4" fmla="*/ 0 60000 65536"/>
                <a:gd name="T5" fmla="*/ 0 60000 65536"/>
                <a:gd name="T6" fmla="*/ 0 w 18"/>
                <a:gd name="T7" fmla="*/ 0 h 2"/>
                <a:gd name="T8" fmla="*/ 18 w 18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" h="2">
                  <a:moveTo>
                    <a:pt x="18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48" name="Freeform 643"/>
            <p:cNvSpPr>
              <a:spLocks noChangeArrowheads="1"/>
            </p:cNvSpPr>
            <p:nvPr/>
          </p:nvSpPr>
          <p:spPr bwMode="auto">
            <a:xfrm>
              <a:off x="2028" y="1377"/>
              <a:ext cx="82" cy="2"/>
            </a:xfrm>
            <a:custGeom>
              <a:avLst/>
              <a:gdLst>
                <a:gd name="T0" fmla="*/ 0 w 115"/>
                <a:gd name="T1" fmla="*/ 0 h 2"/>
                <a:gd name="T2" fmla="*/ 41 w 115"/>
                <a:gd name="T3" fmla="*/ 2 h 2"/>
                <a:gd name="T4" fmla="*/ 0 60000 65536"/>
                <a:gd name="T5" fmla="*/ 0 60000 65536"/>
                <a:gd name="T6" fmla="*/ 0 w 115"/>
                <a:gd name="T7" fmla="*/ 0 h 2"/>
                <a:gd name="T8" fmla="*/ 115 w 115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5" h="2">
                  <a:moveTo>
                    <a:pt x="0" y="0"/>
                  </a:moveTo>
                  <a:lnTo>
                    <a:pt x="115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49" name="Freeform 644"/>
            <p:cNvSpPr>
              <a:spLocks noChangeArrowheads="1"/>
            </p:cNvSpPr>
            <p:nvPr/>
          </p:nvSpPr>
          <p:spPr bwMode="auto">
            <a:xfrm>
              <a:off x="2110" y="1379"/>
              <a:ext cx="62" cy="1"/>
            </a:xfrm>
            <a:custGeom>
              <a:avLst/>
              <a:gdLst>
                <a:gd name="T0" fmla="*/ 0 w 85"/>
                <a:gd name="T1" fmla="*/ 0 h 2"/>
                <a:gd name="T2" fmla="*/ 33 w 85"/>
                <a:gd name="T3" fmla="*/ 1 h 2"/>
                <a:gd name="T4" fmla="*/ 0 60000 65536"/>
                <a:gd name="T5" fmla="*/ 0 60000 65536"/>
                <a:gd name="T6" fmla="*/ 0 w 85"/>
                <a:gd name="T7" fmla="*/ 0 h 2"/>
                <a:gd name="T8" fmla="*/ 85 w 85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5" h="2">
                  <a:moveTo>
                    <a:pt x="0" y="0"/>
                  </a:moveTo>
                  <a:lnTo>
                    <a:pt x="85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50" name="Freeform 645"/>
            <p:cNvSpPr>
              <a:spLocks noChangeArrowheads="1"/>
            </p:cNvSpPr>
            <p:nvPr/>
          </p:nvSpPr>
          <p:spPr bwMode="auto">
            <a:xfrm>
              <a:off x="2172" y="1380"/>
              <a:ext cx="21" cy="2"/>
            </a:xfrm>
            <a:custGeom>
              <a:avLst/>
              <a:gdLst>
                <a:gd name="T0" fmla="*/ 0 w 30"/>
                <a:gd name="T1" fmla="*/ 0 h 2"/>
                <a:gd name="T2" fmla="*/ 11 w 30"/>
                <a:gd name="T3" fmla="*/ 2 h 2"/>
                <a:gd name="T4" fmla="*/ 0 60000 65536"/>
                <a:gd name="T5" fmla="*/ 0 60000 65536"/>
                <a:gd name="T6" fmla="*/ 0 w 30"/>
                <a:gd name="T7" fmla="*/ 0 h 2"/>
                <a:gd name="T8" fmla="*/ 30 w 3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" h="2">
                  <a:moveTo>
                    <a:pt x="0" y="0"/>
                  </a:moveTo>
                  <a:lnTo>
                    <a:pt x="3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51" name="Freeform 646"/>
            <p:cNvSpPr>
              <a:spLocks noChangeArrowheads="1"/>
            </p:cNvSpPr>
            <p:nvPr/>
          </p:nvSpPr>
          <p:spPr bwMode="auto">
            <a:xfrm>
              <a:off x="2193" y="1382"/>
              <a:ext cx="21" cy="2"/>
            </a:xfrm>
            <a:custGeom>
              <a:avLst/>
              <a:gdLst>
                <a:gd name="T0" fmla="*/ 0 w 29"/>
                <a:gd name="T1" fmla="*/ 0 h 2"/>
                <a:gd name="T2" fmla="*/ 11 w 29"/>
                <a:gd name="T3" fmla="*/ 2 h 2"/>
                <a:gd name="T4" fmla="*/ 0 60000 65536"/>
                <a:gd name="T5" fmla="*/ 0 60000 65536"/>
                <a:gd name="T6" fmla="*/ 0 w 29"/>
                <a:gd name="T7" fmla="*/ 0 h 2"/>
                <a:gd name="T8" fmla="*/ 29 w 29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9" h="2">
                  <a:moveTo>
                    <a:pt x="0" y="0"/>
                  </a:moveTo>
                  <a:lnTo>
                    <a:pt x="29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52" name="Freeform 647"/>
            <p:cNvSpPr>
              <a:spLocks noChangeArrowheads="1"/>
            </p:cNvSpPr>
            <p:nvPr/>
          </p:nvSpPr>
          <p:spPr bwMode="auto">
            <a:xfrm>
              <a:off x="2214" y="1384"/>
              <a:ext cx="10" cy="1"/>
            </a:xfrm>
            <a:custGeom>
              <a:avLst/>
              <a:gdLst>
                <a:gd name="T0" fmla="*/ 0 w 13"/>
                <a:gd name="T1" fmla="*/ 0 h 2"/>
                <a:gd name="T2" fmla="*/ 6 w 13"/>
                <a:gd name="T3" fmla="*/ 1 h 2"/>
                <a:gd name="T4" fmla="*/ 0 60000 65536"/>
                <a:gd name="T5" fmla="*/ 0 60000 65536"/>
                <a:gd name="T6" fmla="*/ 0 w 13"/>
                <a:gd name="T7" fmla="*/ 0 h 2"/>
                <a:gd name="T8" fmla="*/ 13 w 13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" h="2">
                  <a:moveTo>
                    <a:pt x="0" y="0"/>
                  </a:moveTo>
                  <a:lnTo>
                    <a:pt x="13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53" name="Freeform 648"/>
            <p:cNvSpPr>
              <a:spLocks noChangeArrowheads="1"/>
            </p:cNvSpPr>
            <p:nvPr/>
          </p:nvSpPr>
          <p:spPr bwMode="auto">
            <a:xfrm>
              <a:off x="2223" y="1385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0"/>
                  </a:moveTo>
                  <a:lnTo>
                    <a:pt x="0" y="1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54" name="Freeform 649"/>
            <p:cNvSpPr>
              <a:spLocks noChangeArrowheads="1"/>
            </p:cNvSpPr>
            <p:nvPr/>
          </p:nvSpPr>
          <p:spPr bwMode="auto">
            <a:xfrm>
              <a:off x="2221" y="1386"/>
              <a:ext cx="2" cy="2"/>
            </a:xfrm>
            <a:custGeom>
              <a:avLst/>
              <a:gdLst>
                <a:gd name="T0" fmla="*/ 1 w 3"/>
                <a:gd name="T1" fmla="*/ 0 h 2"/>
                <a:gd name="T2" fmla="*/ 0 w 3"/>
                <a:gd name="T3" fmla="*/ 2 h 2"/>
                <a:gd name="T4" fmla="*/ 0 60000 65536"/>
                <a:gd name="T5" fmla="*/ 0 60000 65536"/>
                <a:gd name="T6" fmla="*/ 0 w 3"/>
                <a:gd name="T7" fmla="*/ 0 h 2"/>
                <a:gd name="T8" fmla="*/ 3 w 3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2">
                  <a:moveTo>
                    <a:pt x="3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55" name="Freeform 650"/>
            <p:cNvSpPr>
              <a:spLocks noChangeArrowheads="1"/>
            </p:cNvSpPr>
            <p:nvPr/>
          </p:nvSpPr>
          <p:spPr bwMode="auto">
            <a:xfrm>
              <a:off x="2221" y="1388"/>
              <a:ext cx="12" cy="1"/>
            </a:xfrm>
            <a:custGeom>
              <a:avLst/>
              <a:gdLst>
                <a:gd name="T0" fmla="*/ 0 w 17"/>
                <a:gd name="T1" fmla="*/ 0 h 2"/>
                <a:gd name="T2" fmla="*/ 6 w 17"/>
                <a:gd name="T3" fmla="*/ 1 h 2"/>
                <a:gd name="T4" fmla="*/ 0 60000 65536"/>
                <a:gd name="T5" fmla="*/ 0 60000 65536"/>
                <a:gd name="T6" fmla="*/ 0 w 17"/>
                <a:gd name="T7" fmla="*/ 0 h 2"/>
                <a:gd name="T8" fmla="*/ 17 w 17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" h="2">
                  <a:moveTo>
                    <a:pt x="0" y="0"/>
                  </a:moveTo>
                  <a:lnTo>
                    <a:pt x="17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56" name="Freeform 651"/>
            <p:cNvSpPr>
              <a:spLocks noChangeArrowheads="1"/>
            </p:cNvSpPr>
            <p:nvPr/>
          </p:nvSpPr>
          <p:spPr bwMode="auto">
            <a:xfrm>
              <a:off x="2233" y="1389"/>
              <a:ext cx="6" cy="2"/>
            </a:xfrm>
            <a:custGeom>
              <a:avLst/>
              <a:gdLst>
                <a:gd name="T0" fmla="*/ 0 w 8"/>
                <a:gd name="T1" fmla="*/ 0 h 2"/>
                <a:gd name="T2" fmla="*/ 3 w 8"/>
                <a:gd name="T3" fmla="*/ 2 h 2"/>
                <a:gd name="T4" fmla="*/ 0 60000 65536"/>
                <a:gd name="T5" fmla="*/ 0 60000 65536"/>
                <a:gd name="T6" fmla="*/ 0 w 8"/>
                <a:gd name="T7" fmla="*/ 0 h 2"/>
                <a:gd name="T8" fmla="*/ 8 w 8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2">
                  <a:moveTo>
                    <a:pt x="0" y="0"/>
                  </a:moveTo>
                  <a:lnTo>
                    <a:pt x="8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57" name="Freeform 652"/>
            <p:cNvSpPr>
              <a:spLocks noChangeArrowheads="1"/>
            </p:cNvSpPr>
            <p:nvPr/>
          </p:nvSpPr>
          <p:spPr bwMode="auto">
            <a:xfrm>
              <a:off x="2239" y="1391"/>
              <a:ext cx="6" cy="1"/>
            </a:xfrm>
            <a:custGeom>
              <a:avLst/>
              <a:gdLst>
                <a:gd name="T0" fmla="*/ 0 w 8"/>
                <a:gd name="T1" fmla="*/ 0 h 2"/>
                <a:gd name="T2" fmla="*/ 3 w 8"/>
                <a:gd name="T3" fmla="*/ 1 h 2"/>
                <a:gd name="T4" fmla="*/ 0 60000 65536"/>
                <a:gd name="T5" fmla="*/ 0 60000 65536"/>
                <a:gd name="T6" fmla="*/ 0 w 8"/>
                <a:gd name="T7" fmla="*/ 0 h 2"/>
                <a:gd name="T8" fmla="*/ 8 w 8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2">
                  <a:moveTo>
                    <a:pt x="0" y="0"/>
                  </a:moveTo>
                  <a:lnTo>
                    <a:pt x="8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58" name="Freeform 653"/>
            <p:cNvSpPr>
              <a:spLocks noChangeArrowheads="1"/>
            </p:cNvSpPr>
            <p:nvPr/>
          </p:nvSpPr>
          <p:spPr bwMode="auto">
            <a:xfrm>
              <a:off x="2245" y="1392"/>
              <a:ext cx="2" cy="2"/>
            </a:xfrm>
            <a:custGeom>
              <a:avLst/>
              <a:gdLst>
                <a:gd name="T0" fmla="*/ 0 w 4"/>
                <a:gd name="T1" fmla="*/ 0 h 2"/>
                <a:gd name="T2" fmla="*/ 1 w 4"/>
                <a:gd name="T3" fmla="*/ 2 h 2"/>
                <a:gd name="T4" fmla="*/ 0 60000 65536"/>
                <a:gd name="T5" fmla="*/ 0 60000 65536"/>
                <a:gd name="T6" fmla="*/ 0 w 4"/>
                <a:gd name="T7" fmla="*/ 0 h 2"/>
                <a:gd name="T8" fmla="*/ 4 w 4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2">
                  <a:moveTo>
                    <a:pt x="0" y="0"/>
                  </a:moveTo>
                  <a:lnTo>
                    <a:pt x="4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59" name="Freeform 654"/>
            <p:cNvSpPr>
              <a:spLocks noChangeArrowheads="1"/>
            </p:cNvSpPr>
            <p:nvPr/>
          </p:nvSpPr>
          <p:spPr bwMode="auto">
            <a:xfrm>
              <a:off x="2247" y="1394"/>
              <a:ext cx="5" cy="1"/>
            </a:xfrm>
            <a:custGeom>
              <a:avLst/>
              <a:gdLst>
                <a:gd name="T0" fmla="*/ 0 w 7"/>
                <a:gd name="T1" fmla="*/ 0 h 1"/>
                <a:gd name="T2" fmla="*/ 3 w 7"/>
                <a:gd name="T3" fmla="*/ 1 h 1"/>
                <a:gd name="T4" fmla="*/ 0 60000 65536"/>
                <a:gd name="T5" fmla="*/ 0 60000 65536"/>
                <a:gd name="T6" fmla="*/ 0 w 7"/>
                <a:gd name="T7" fmla="*/ 0 h 1"/>
                <a:gd name="T8" fmla="*/ 7 w 7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" h="1">
                  <a:moveTo>
                    <a:pt x="0" y="0"/>
                  </a:moveTo>
                  <a:lnTo>
                    <a:pt x="7" y="1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60" name="Freeform 655"/>
            <p:cNvSpPr>
              <a:spLocks noChangeArrowheads="1"/>
            </p:cNvSpPr>
            <p:nvPr/>
          </p:nvSpPr>
          <p:spPr bwMode="auto">
            <a:xfrm>
              <a:off x="2252" y="1395"/>
              <a:ext cx="5" cy="1"/>
            </a:xfrm>
            <a:custGeom>
              <a:avLst/>
              <a:gdLst>
                <a:gd name="T0" fmla="*/ 0 w 6"/>
                <a:gd name="T1" fmla="*/ 0 h 2"/>
                <a:gd name="T2" fmla="*/ 3 w 6"/>
                <a:gd name="T3" fmla="*/ 1 h 2"/>
                <a:gd name="T4" fmla="*/ 0 60000 65536"/>
                <a:gd name="T5" fmla="*/ 0 60000 65536"/>
                <a:gd name="T6" fmla="*/ 0 w 6"/>
                <a:gd name="T7" fmla="*/ 0 h 2"/>
                <a:gd name="T8" fmla="*/ 6 w 6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2">
                  <a:moveTo>
                    <a:pt x="0" y="0"/>
                  </a:moveTo>
                  <a:lnTo>
                    <a:pt x="6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61" name="Freeform 656"/>
            <p:cNvSpPr>
              <a:spLocks noChangeArrowheads="1"/>
            </p:cNvSpPr>
            <p:nvPr/>
          </p:nvSpPr>
          <p:spPr bwMode="auto">
            <a:xfrm>
              <a:off x="2257" y="1396"/>
              <a:ext cx="1" cy="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60000 65536"/>
                <a:gd name="T5" fmla="*/ 0 60000 65536"/>
                <a:gd name="T6" fmla="*/ 0 w 2"/>
                <a:gd name="T7" fmla="*/ 0 h 2"/>
                <a:gd name="T8" fmla="*/ 2 w 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2">
                  <a:moveTo>
                    <a:pt x="0" y="0"/>
                  </a:moveTo>
                  <a:lnTo>
                    <a:pt x="2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62" name="Freeform 657"/>
            <p:cNvSpPr>
              <a:spLocks noChangeArrowheads="1"/>
            </p:cNvSpPr>
            <p:nvPr/>
          </p:nvSpPr>
          <p:spPr bwMode="auto">
            <a:xfrm>
              <a:off x="2258" y="1398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0 60000 65536"/>
                <a:gd name="T5" fmla="*/ 0 60000 65536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1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63" name="Freeform 658"/>
            <p:cNvSpPr>
              <a:spLocks noChangeArrowheads="1"/>
            </p:cNvSpPr>
            <p:nvPr/>
          </p:nvSpPr>
          <p:spPr bwMode="auto">
            <a:xfrm>
              <a:off x="2255" y="1399"/>
              <a:ext cx="3" cy="2"/>
            </a:xfrm>
            <a:custGeom>
              <a:avLst/>
              <a:gdLst>
                <a:gd name="T0" fmla="*/ 2 w 4"/>
                <a:gd name="T1" fmla="*/ 0 h 2"/>
                <a:gd name="T2" fmla="*/ 0 w 4"/>
                <a:gd name="T3" fmla="*/ 2 h 2"/>
                <a:gd name="T4" fmla="*/ 0 60000 65536"/>
                <a:gd name="T5" fmla="*/ 0 60000 65536"/>
                <a:gd name="T6" fmla="*/ 0 w 4"/>
                <a:gd name="T7" fmla="*/ 0 h 2"/>
                <a:gd name="T8" fmla="*/ 4 w 4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2">
                  <a:moveTo>
                    <a:pt x="4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64" name="Freeform 659"/>
            <p:cNvSpPr>
              <a:spLocks noChangeArrowheads="1"/>
            </p:cNvSpPr>
            <p:nvPr/>
          </p:nvSpPr>
          <p:spPr bwMode="auto">
            <a:xfrm>
              <a:off x="2255" y="1401"/>
              <a:ext cx="5" cy="2"/>
            </a:xfrm>
            <a:custGeom>
              <a:avLst/>
              <a:gdLst>
                <a:gd name="T0" fmla="*/ 0 w 7"/>
                <a:gd name="T1" fmla="*/ 0 h 2"/>
                <a:gd name="T2" fmla="*/ 3 w 7"/>
                <a:gd name="T3" fmla="*/ 2 h 2"/>
                <a:gd name="T4" fmla="*/ 0 60000 65536"/>
                <a:gd name="T5" fmla="*/ 0 60000 65536"/>
                <a:gd name="T6" fmla="*/ 0 w 7"/>
                <a:gd name="T7" fmla="*/ 0 h 2"/>
                <a:gd name="T8" fmla="*/ 7 w 7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" h="2">
                  <a:moveTo>
                    <a:pt x="0" y="0"/>
                  </a:moveTo>
                  <a:lnTo>
                    <a:pt x="7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65" name="Freeform 660"/>
            <p:cNvSpPr>
              <a:spLocks noChangeArrowheads="1"/>
            </p:cNvSpPr>
            <p:nvPr/>
          </p:nvSpPr>
          <p:spPr bwMode="auto">
            <a:xfrm>
              <a:off x="2256" y="1403"/>
              <a:ext cx="4" cy="1"/>
            </a:xfrm>
            <a:custGeom>
              <a:avLst/>
              <a:gdLst>
                <a:gd name="T0" fmla="*/ 2 w 5"/>
                <a:gd name="T1" fmla="*/ 0 h 2"/>
                <a:gd name="T2" fmla="*/ 0 w 5"/>
                <a:gd name="T3" fmla="*/ 1 h 2"/>
                <a:gd name="T4" fmla="*/ 0 60000 65536"/>
                <a:gd name="T5" fmla="*/ 0 60000 65536"/>
                <a:gd name="T6" fmla="*/ 0 w 5"/>
                <a:gd name="T7" fmla="*/ 0 h 2"/>
                <a:gd name="T8" fmla="*/ 5 w 5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2">
                  <a:moveTo>
                    <a:pt x="5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66" name="Freeform 661"/>
            <p:cNvSpPr>
              <a:spLocks noChangeArrowheads="1"/>
            </p:cNvSpPr>
            <p:nvPr/>
          </p:nvSpPr>
          <p:spPr bwMode="auto">
            <a:xfrm>
              <a:off x="2256" y="1404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lnTo>
                    <a:pt x="1" y="1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67" name="Freeform 662"/>
            <p:cNvSpPr>
              <a:spLocks noChangeArrowheads="1"/>
            </p:cNvSpPr>
            <p:nvPr/>
          </p:nvSpPr>
          <p:spPr bwMode="auto">
            <a:xfrm>
              <a:off x="2252" y="1405"/>
              <a:ext cx="5" cy="2"/>
            </a:xfrm>
            <a:custGeom>
              <a:avLst/>
              <a:gdLst>
                <a:gd name="T0" fmla="*/ 3 w 6"/>
                <a:gd name="T1" fmla="*/ 0 h 2"/>
                <a:gd name="T2" fmla="*/ 0 w 6"/>
                <a:gd name="T3" fmla="*/ 2 h 2"/>
                <a:gd name="T4" fmla="*/ 0 60000 65536"/>
                <a:gd name="T5" fmla="*/ 0 60000 65536"/>
                <a:gd name="T6" fmla="*/ 0 w 6"/>
                <a:gd name="T7" fmla="*/ 0 h 2"/>
                <a:gd name="T8" fmla="*/ 6 w 6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2">
                  <a:moveTo>
                    <a:pt x="6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68" name="Freeform 663"/>
            <p:cNvSpPr>
              <a:spLocks noChangeArrowheads="1"/>
            </p:cNvSpPr>
            <p:nvPr/>
          </p:nvSpPr>
          <p:spPr bwMode="auto">
            <a:xfrm>
              <a:off x="2252" y="1407"/>
              <a:ext cx="0" cy="1"/>
            </a:xfrm>
            <a:custGeom>
              <a:avLst/>
              <a:gdLst>
                <a:gd name="T0" fmla="*/ 0 h 2"/>
                <a:gd name="T1" fmla="*/ 1 h 2"/>
                <a:gd name="T2" fmla="*/ 0 60000 65536"/>
                <a:gd name="T3" fmla="*/ 0 60000 65536"/>
                <a:gd name="T4" fmla="*/ 0 h 2"/>
                <a:gd name="T5" fmla="*/ 2 h 2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2">
                  <a:moveTo>
                    <a:pt x="0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69" name="Freeform 664"/>
            <p:cNvSpPr>
              <a:spLocks noChangeArrowheads="1"/>
            </p:cNvSpPr>
            <p:nvPr/>
          </p:nvSpPr>
          <p:spPr bwMode="auto">
            <a:xfrm>
              <a:off x="2252" y="1408"/>
              <a:ext cx="3" cy="2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0 60000 65536"/>
                <a:gd name="T5" fmla="*/ 0 60000 65536"/>
                <a:gd name="T6" fmla="*/ 0 w 3"/>
                <a:gd name="T7" fmla="*/ 0 h 2"/>
                <a:gd name="T8" fmla="*/ 3 w 3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2">
                  <a:moveTo>
                    <a:pt x="0" y="0"/>
                  </a:moveTo>
                  <a:lnTo>
                    <a:pt x="3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70" name="Freeform 665"/>
            <p:cNvSpPr>
              <a:spLocks noChangeArrowheads="1"/>
            </p:cNvSpPr>
            <p:nvPr/>
          </p:nvSpPr>
          <p:spPr bwMode="auto">
            <a:xfrm>
              <a:off x="2255" y="1410"/>
              <a:ext cx="1" cy="1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1 h 2"/>
                <a:gd name="T4" fmla="*/ 0 60000 65536"/>
                <a:gd name="T5" fmla="*/ 0 60000 65536"/>
                <a:gd name="T6" fmla="*/ 0 w 2"/>
                <a:gd name="T7" fmla="*/ 0 h 2"/>
                <a:gd name="T8" fmla="*/ 2 w 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2">
                  <a:moveTo>
                    <a:pt x="0" y="0"/>
                  </a:moveTo>
                  <a:lnTo>
                    <a:pt x="2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71" name="Freeform 666"/>
            <p:cNvSpPr>
              <a:spLocks noChangeArrowheads="1"/>
            </p:cNvSpPr>
            <p:nvPr/>
          </p:nvSpPr>
          <p:spPr bwMode="auto">
            <a:xfrm>
              <a:off x="2248" y="1411"/>
              <a:ext cx="8" cy="2"/>
            </a:xfrm>
            <a:custGeom>
              <a:avLst/>
              <a:gdLst>
                <a:gd name="T0" fmla="*/ 4 w 11"/>
                <a:gd name="T1" fmla="*/ 0 h 2"/>
                <a:gd name="T2" fmla="*/ 0 w 11"/>
                <a:gd name="T3" fmla="*/ 2 h 2"/>
                <a:gd name="T4" fmla="*/ 0 60000 65536"/>
                <a:gd name="T5" fmla="*/ 0 60000 65536"/>
                <a:gd name="T6" fmla="*/ 0 w 11"/>
                <a:gd name="T7" fmla="*/ 0 h 2"/>
                <a:gd name="T8" fmla="*/ 11 w 1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2">
                  <a:moveTo>
                    <a:pt x="11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72" name="Freeform 667"/>
            <p:cNvSpPr>
              <a:spLocks noChangeArrowheads="1"/>
            </p:cNvSpPr>
            <p:nvPr/>
          </p:nvSpPr>
          <p:spPr bwMode="auto">
            <a:xfrm>
              <a:off x="2248" y="1413"/>
              <a:ext cx="0" cy="2"/>
            </a:xfrm>
            <a:custGeom>
              <a:avLst/>
              <a:gdLst>
                <a:gd name="T0" fmla="*/ 0 h 2"/>
                <a:gd name="T1" fmla="*/ 2 h 2"/>
                <a:gd name="T2" fmla="*/ 0 60000 65536"/>
                <a:gd name="T3" fmla="*/ 0 60000 65536"/>
                <a:gd name="T4" fmla="*/ 0 h 2"/>
                <a:gd name="T5" fmla="*/ 2 h 2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2">
                  <a:moveTo>
                    <a:pt x="0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73" name="Freeform 668"/>
            <p:cNvSpPr>
              <a:spLocks noChangeArrowheads="1"/>
            </p:cNvSpPr>
            <p:nvPr/>
          </p:nvSpPr>
          <p:spPr bwMode="auto">
            <a:xfrm>
              <a:off x="2246" y="1415"/>
              <a:ext cx="2" cy="1"/>
            </a:xfrm>
            <a:custGeom>
              <a:avLst/>
              <a:gdLst>
                <a:gd name="T0" fmla="*/ 1 w 3"/>
                <a:gd name="T1" fmla="*/ 0 h 2"/>
                <a:gd name="T2" fmla="*/ 0 w 3"/>
                <a:gd name="T3" fmla="*/ 1 h 2"/>
                <a:gd name="T4" fmla="*/ 0 60000 65536"/>
                <a:gd name="T5" fmla="*/ 0 60000 65536"/>
                <a:gd name="T6" fmla="*/ 0 w 3"/>
                <a:gd name="T7" fmla="*/ 0 h 2"/>
                <a:gd name="T8" fmla="*/ 3 w 3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2">
                  <a:moveTo>
                    <a:pt x="3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74" name="Freeform 669"/>
            <p:cNvSpPr>
              <a:spLocks noChangeArrowheads="1"/>
            </p:cNvSpPr>
            <p:nvPr/>
          </p:nvSpPr>
          <p:spPr bwMode="auto">
            <a:xfrm>
              <a:off x="2237" y="1416"/>
              <a:ext cx="9" cy="2"/>
            </a:xfrm>
            <a:custGeom>
              <a:avLst/>
              <a:gdLst>
                <a:gd name="T0" fmla="*/ 4 w 13"/>
                <a:gd name="T1" fmla="*/ 0 h 2"/>
                <a:gd name="T2" fmla="*/ 0 w 13"/>
                <a:gd name="T3" fmla="*/ 2 h 2"/>
                <a:gd name="T4" fmla="*/ 0 60000 65536"/>
                <a:gd name="T5" fmla="*/ 0 60000 65536"/>
                <a:gd name="T6" fmla="*/ 0 w 13"/>
                <a:gd name="T7" fmla="*/ 0 h 2"/>
                <a:gd name="T8" fmla="*/ 13 w 13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" h="2">
                  <a:moveTo>
                    <a:pt x="13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75" name="Freeform 670"/>
            <p:cNvSpPr>
              <a:spLocks noChangeArrowheads="1"/>
            </p:cNvSpPr>
            <p:nvPr/>
          </p:nvSpPr>
          <p:spPr bwMode="auto">
            <a:xfrm>
              <a:off x="2231" y="1418"/>
              <a:ext cx="6" cy="1"/>
            </a:xfrm>
            <a:custGeom>
              <a:avLst/>
              <a:gdLst>
                <a:gd name="T0" fmla="*/ 3 w 8"/>
                <a:gd name="T1" fmla="*/ 0 h 2"/>
                <a:gd name="T2" fmla="*/ 0 w 8"/>
                <a:gd name="T3" fmla="*/ 1 h 2"/>
                <a:gd name="T4" fmla="*/ 0 60000 65536"/>
                <a:gd name="T5" fmla="*/ 0 60000 65536"/>
                <a:gd name="T6" fmla="*/ 0 w 8"/>
                <a:gd name="T7" fmla="*/ 0 h 2"/>
                <a:gd name="T8" fmla="*/ 8 w 8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2">
                  <a:moveTo>
                    <a:pt x="8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76" name="Freeform 671"/>
            <p:cNvSpPr>
              <a:spLocks noChangeArrowheads="1"/>
            </p:cNvSpPr>
            <p:nvPr/>
          </p:nvSpPr>
          <p:spPr bwMode="auto">
            <a:xfrm>
              <a:off x="2219" y="1419"/>
              <a:ext cx="12" cy="2"/>
            </a:xfrm>
            <a:custGeom>
              <a:avLst/>
              <a:gdLst>
                <a:gd name="T0" fmla="*/ 6 w 17"/>
                <a:gd name="T1" fmla="*/ 0 h 2"/>
                <a:gd name="T2" fmla="*/ 0 w 17"/>
                <a:gd name="T3" fmla="*/ 2 h 2"/>
                <a:gd name="T4" fmla="*/ 0 60000 65536"/>
                <a:gd name="T5" fmla="*/ 0 60000 65536"/>
                <a:gd name="T6" fmla="*/ 0 w 17"/>
                <a:gd name="T7" fmla="*/ 0 h 2"/>
                <a:gd name="T8" fmla="*/ 17 w 17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" h="2">
                  <a:moveTo>
                    <a:pt x="17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77" name="Freeform 672"/>
            <p:cNvSpPr>
              <a:spLocks noChangeArrowheads="1"/>
            </p:cNvSpPr>
            <p:nvPr/>
          </p:nvSpPr>
          <p:spPr bwMode="auto">
            <a:xfrm>
              <a:off x="2193" y="1421"/>
              <a:ext cx="26" cy="2"/>
            </a:xfrm>
            <a:custGeom>
              <a:avLst/>
              <a:gdLst>
                <a:gd name="T0" fmla="*/ 14 w 36"/>
                <a:gd name="T1" fmla="*/ 0 h 2"/>
                <a:gd name="T2" fmla="*/ 0 w 36"/>
                <a:gd name="T3" fmla="*/ 2 h 2"/>
                <a:gd name="T4" fmla="*/ 0 60000 65536"/>
                <a:gd name="T5" fmla="*/ 0 60000 65536"/>
                <a:gd name="T6" fmla="*/ 0 w 36"/>
                <a:gd name="T7" fmla="*/ 0 h 2"/>
                <a:gd name="T8" fmla="*/ 36 w 36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" h="2">
                  <a:moveTo>
                    <a:pt x="36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78" name="Freeform 673"/>
            <p:cNvSpPr>
              <a:spLocks noChangeArrowheads="1"/>
            </p:cNvSpPr>
            <p:nvPr/>
          </p:nvSpPr>
          <p:spPr bwMode="auto">
            <a:xfrm>
              <a:off x="2105" y="1423"/>
              <a:ext cx="88" cy="0"/>
            </a:xfrm>
            <a:custGeom>
              <a:avLst/>
              <a:gdLst>
                <a:gd name="T0" fmla="*/ 47 w 121"/>
                <a:gd name="T1" fmla="*/ 0 h 1"/>
                <a:gd name="T2" fmla="*/ 0 w 121"/>
                <a:gd name="T3" fmla="*/ 0 h 1"/>
                <a:gd name="T4" fmla="*/ 0 60000 65536"/>
                <a:gd name="T5" fmla="*/ 0 60000 65536"/>
                <a:gd name="T6" fmla="*/ 0 w 121"/>
                <a:gd name="T7" fmla="*/ 0 h 1"/>
                <a:gd name="T8" fmla="*/ 121 w 121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1" h="1">
                  <a:moveTo>
                    <a:pt x="121" y="0"/>
                  </a:moveTo>
                  <a:lnTo>
                    <a:pt x="0" y="1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79" name="Freeform 674"/>
            <p:cNvSpPr>
              <a:spLocks noChangeArrowheads="1"/>
            </p:cNvSpPr>
            <p:nvPr/>
          </p:nvSpPr>
          <p:spPr bwMode="auto">
            <a:xfrm>
              <a:off x="2033" y="1423"/>
              <a:ext cx="72" cy="2"/>
            </a:xfrm>
            <a:custGeom>
              <a:avLst/>
              <a:gdLst>
                <a:gd name="T0" fmla="*/ 37 w 100"/>
                <a:gd name="T1" fmla="*/ 0 h 2"/>
                <a:gd name="T2" fmla="*/ 0 w 100"/>
                <a:gd name="T3" fmla="*/ 2 h 2"/>
                <a:gd name="T4" fmla="*/ 0 60000 65536"/>
                <a:gd name="T5" fmla="*/ 0 60000 65536"/>
                <a:gd name="T6" fmla="*/ 0 w 100"/>
                <a:gd name="T7" fmla="*/ 0 h 2"/>
                <a:gd name="T8" fmla="*/ 100 w 10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0" h="2">
                  <a:moveTo>
                    <a:pt x="100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80" name="Freeform 675"/>
            <p:cNvSpPr>
              <a:spLocks noChangeArrowheads="1"/>
            </p:cNvSpPr>
            <p:nvPr/>
          </p:nvSpPr>
          <p:spPr bwMode="auto">
            <a:xfrm>
              <a:off x="1966" y="1425"/>
              <a:ext cx="67" cy="1"/>
            </a:xfrm>
            <a:custGeom>
              <a:avLst/>
              <a:gdLst>
                <a:gd name="T0" fmla="*/ 34 w 94"/>
                <a:gd name="T1" fmla="*/ 0 h 2"/>
                <a:gd name="T2" fmla="*/ 0 w 94"/>
                <a:gd name="T3" fmla="*/ 1 h 2"/>
                <a:gd name="T4" fmla="*/ 0 60000 65536"/>
                <a:gd name="T5" fmla="*/ 0 60000 65536"/>
                <a:gd name="T6" fmla="*/ 0 w 94"/>
                <a:gd name="T7" fmla="*/ 0 h 2"/>
                <a:gd name="T8" fmla="*/ 94 w 94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4" h="2">
                  <a:moveTo>
                    <a:pt x="94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81" name="Freeform 676"/>
            <p:cNvSpPr>
              <a:spLocks noChangeArrowheads="1"/>
            </p:cNvSpPr>
            <p:nvPr/>
          </p:nvSpPr>
          <p:spPr bwMode="auto">
            <a:xfrm>
              <a:off x="1937" y="1426"/>
              <a:ext cx="29" cy="2"/>
            </a:xfrm>
            <a:custGeom>
              <a:avLst/>
              <a:gdLst>
                <a:gd name="T0" fmla="*/ 15 w 40"/>
                <a:gd name="T1" fmla="*/ 0 h 2"/>
                <a:gd name="T2" fmla="*/ 0 w 40"/>
                <a:gd name="T3" fmla="*/ 2 h 2"/>
                <a:gd name="T4" fmla="*/ 0 60000 65536"/>
                <a:gd name="T5" fmla="*/ 0 60000 65536"/>
                <a:gd name="T6" fmla="*/ 0 w 40"/>
                <a:gd name="T7" fmla="*/ 0 h 2"/>
                <a:gd name="T8" fmla="*/ 40 w 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0" h="2">
                  <a:moveTo>
                    <a:pt x="40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82" name="Freeform 677"/>
            <p:cNvSpPr>
              <a:spLocks noChangeArrowheads="1"/>
            </p:cNvSpPr>
            <p:nvPr/>
          </p:nvSpPr>
          <p:spPr bwMode="auto">
            <a:xfrm>
              <a:off x="1937" y="1428"/>
              <a:ext cx="0" cy="2"/>
            </a:xfrm>
            <a:custGeom>
              <a:avLst/>
              <a:gdLst>
                <a:gd name="T0" fmla="*/ 0 h 2"/>
                <a:gd name="T1" fmla="*/ 2 h 2"/>
                <a:gd name="T2" fmla="*/ 0 60000 65536"/>
                <a:gd name="T3" fmla="*/ 0 60000 65536"/>
                <a:gd name="T4" fmla="*/ 0 h 2"/>
                <a:gd name="T5" fmla="*/ 2 h 2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2">
                  <a:moveTo>
                    <a:pt x="0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83" name="Freeform 678"/>
            <p:cNvSpPr>
              <a:spLocks noChangeArrowheads="1"/>
            </p:cNvSpPr>
            <p:nvPr/>
          </p:nvSpPr>
          <p:spPr bwMode="auto">
            <a:xfrm>
              <a:off x="1937" y="1430"/>
              <a:ext cx="3" cy="1"/>
            </a:xfrm>
            <a:custGeom>
              <a:avLst/>
              <a:gdLst>
                <a:gd name="T0" fmla="*/ 0 w 4"/>
                <a:gd name="T1" fmla="*/ 0 h 2"/>
                <a:gd name="T2" fmla="*/ 2 w 4"/>
                <a:gd name="T3" fmla="*/ 1 h 2"/>
                <a:gd name="T4" fmla="*/ 0 60000 65536"/>
                <a:gd name="T5" fmla="*/ 0 60000 65536"/>
                <a:gd name="T6" fmla="*/ 0 w 4"/>
                <a:gd name="T7" fmla="*/ 0 h 2"/>
                <a:gd name="T8" fmla="*/ 4 w 4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2">
                  <a:moveTo>
                    <a:pt x="0" y="0"/>
                  </a:moveTo>
                  <a:lnTo>
                    <a:pt x="4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84" name="Freeform 679"/>
            <p:cNvSpPr>
              <a:spLocks noChangeArrowheads="1"/>
            </p:cNvSpPr>
            <p:nvPr/>
          </p:nvSpPr>
          <p:spPr bwMode="auto">
            <a:xfrm>
              <a:off x="1909" y="1431"/>
              <a:ext cx="31" cy="2"/>
            </a:xfrm>
            <a:custGeom>
              <a:avLst/>
              <a:gdLst>
                <a:gd name="T0" fmla="*/ 16 w 43"/>
                <a:gd name="T1" fmla="*/ 0 h 2"/>
                <a:gd name="T2" fmla="*/ 0 w 43"/>
                <a:gd name="T3" fmla="*/ 2 h 2"/>
                <a:gd name="T4" fmla="*/ 0 60000 65536"/>
                <a:gd name="T5" fmla="*/ 0 60000 65536"/>
                <a:gd name="T6" fmla="*/ 0 w 43"/>
                <a:gd name="T7" fmla="*/ 0 h 2"/>
                <a:gd name="T8" fmla="*/ 43 w 43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3" h="2">
                  <a:moveTo>
                    <a:pt x="43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85" name="Freeform 680"/>
            <p:cNvSpPr>
              <a:spLocks noChangeArrowheads="1"/>
            </p:cNvSpPr>
            <p:nvPr/>
          </p:nvSpPr>
          <p:spPr bwMode="auto">
            <a:xfrm>
              <a:off x="1904" y="1433"/>
              <a:ext cx="5" cy="1"/>
            </a:xfrm>
            <a:custGeom>
              <a:avLst/>
              <a:gdLst>
                <a:gd name="T0" fmla="*/ 3 w 6"/>
                <a:gd name="T1" fmla="*/ 0 h 2"/>
                <a:gd name="T2" fmla="*/ 0 w 6"/>
                <a:gd name="T3" fmla="*/ 1 h 2"/>
                <a:gd name="T4" fmla="*/ 0 60000 65536"/>
                <a:gd name="T5" fmla="*/ 0 60000 65536"/>
                <a:gd name="T6" fmla="*/ 0 w 6"/>
                <a:gd name="T7" fmla="*/ 0 h 2"/>
                <a:gd name="T8" fmla="*/ 6 w 6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2">
                  <a:moveTo>
                    <a:pt x="6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86" name="Freeform 681"/>
            <p:cNvSpPr>
              <a:spLocks noChangeArrowheads="1"/>
            </p:cNvSpPr>
            <p:nvPr/>
          </p:nvSpPr>
          <p:spPr bwMode="auto">
            <a:xfrm>
              <a:off x="1904" y="1434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60000 65536"/>
                <a:gd name="T3" fmla="*/ 0 60000 65536"/>
                <a:gd name="T4" fmla="*/ 0 h 1"/>
                <a:gd name="T5" fmla="*/ 1 h 1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1">
                  <a:moveTo>
                    <a:pt x="0" y="0"/>
                  </a:moveTo>
                  <a:lnTo>
                    <a:pt x="0" y="1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87" name="Freeform 682"/>
            <p:cNvSpPr>
              <a:spLocks noChangeArrowheads="1"/>
            </p:cNvSpPr>
            <p:nvPr/>
          </p:nvSpPr>
          <p:spPr bwMode="auto">
            <a:xfrm>
              <a:off x="1904" y="1435"/>
              <a:ext cx="1" cy="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0" y="0"/>
                  </a:moveTo>
                  <a:lnTo>
                    <a:pt x="1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88" name="Freeform 683"/>
            <p:cNvSpPr>
              <a:spLocks noChangeArrowheads="1"/>
            </p:cNvSpPr>
            <p:nvPr/>
          </p:nvSpPr>
          <p:spPr bwMode="auto">
            <a:xfrm>
              <a:off x="1905" y="1437"/>
              <a:ext cx="297" cy="1"/>
            </a:xfrm>
            <a:custGeom>
              <a:avLst/>
              <a:gdLst>
                <a:gd name="T0" fmla="*/ 0 w 412"/>
                <a:gd name="T1" fmla="*/ 0 h 2"/>
                <a:gd name="T2" fmla="*/ 154 w 412"/>
                <a:gd name="T3" fmla="*/ 1 h 2"/>
                <a:gd name="T4" fmla="*/ 0 60000 65536"/>
                <a:gd name="T5" fmla="*/ 0 60000 65536"/>
                <a:gd name="T6" fmla="*/ 0 w 412"/>
                <a:gd name="T7" fmla="*/ 0 h 2"/>
                <a:gd name="T8" fmla="*/ 412 w 41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12" h="2">
                  <a:moveTo>
                    <a:pt x="0" y="0"/>
                  </a:moveTo>
                  <a:lnTo>
                    <a:pt x="412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89" name="Freeform 684"/>
            <p:cNvSpPr>
              <a:spLocks noChangeArrowheads="1"/>
            </p:cNvSpPr>
            <p:nvPr/>
          </p:nvSpPr>
          <p:spPr bwMode="auto">
            <a:xfrm>
              <a:off x="2202" y="1438"/>
              <a:ext cx="4" cy="2"/>
            </a:xfrm>
            <a:custGeom>
              <a:avLst/>
              <a:gdLst>
                <a:gd name="T0" fmla="*/ 0 w 5"/>
                <a:gd name="T1" fmla="*/ 0 h 2"/>
                <a:gd name="T2" fmla="*/ 2 w 5"/>
                <a:gd name="T3" fmla="*/ 2 h 2"/>
                <a:gd name="T4" fmla="*/ 0 60000 65536"/>
                <a:gd name="T5" fmla="*/ 0 60000 65536"/>
                <a:gd name="T6" fmla="*/ 0 w 5"/>
                <a:gd name="T7" fmla="*/ 0 h 2"/>
                <a:gd name="T8" fmla="*/ 5 w 5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2">
                  <a:moveTo>
                    <a:pt x="0" y="0"/>
                  </a:moveTo>
                  <a:lnTo>
                    <a:pt x="5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90" name="Freeform 685"/>
            <p:cNvSpPr>
              <a:spLocks noChangeArrowheads="1"/>
            </p:cNvSpPr>
            <p:nvPr/>
          </p:nvSpPr>
          <p:spPr bwMode="auto">
            <a:xfrm>
              <a:off x="2206" y="1440"/>
              <a:ext cx="2" cy="2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2 h 2"/>
                <a:gd name="T4" fmla="*/ 0 60000 65536"/>
                <a:gd name="T5" fmla="*/ 0 60000 65536"/>
                <a:gd name="T6" fmla="*/ 0 w 3"/>
                <a:gd name="T7" fmla="*/ 0 h 2"/>
                <a:gd name="T8" fmla="*/ 3 w 3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2">
                  <a:moveTo>
                    <a:pt x="0" y="0"/>
                  </a:moveTo>
                  <a:lnTo>
                    <a:pt x="3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91" name="Freeform 686"/>
            <p:cNvSpPr>
              <a:spLocks noChangeArrowheads="1"/>
            </p:cNvSpPr>
            <p:nvPr/>
          </p:nvSpPr>
          <p:spPr bwMode="auto">
            <a:xfrm>
              <a:off x="2208" y="1442"/>
              <a:ext cx="6" cy="0"/>
            </a:xfrm>
            <a:custGeom>
              <a:avLst/>
              <a:gdLst>
                <a:gd name="T0" fmla="*/ 0 w 8"/>
                <a:gd name="T1" fmla="*/ 0 h 1"/>
                <a:gd name="T2" fmla="*/ 3 w 8"/>
                <a:gd name="T3" fmla="*/ 0 h 1"/>
                <a:gd name="T4" fmla="*/ 0 60000 65536"/>
                <a:gd name="T5" fmla="*/ 0 60000 65536"/>
                <a:gd name="T6" fmla="*/ 0 w 8"/>
                <a:gd name="T7" fmla="*/ 0 h 1"/>
                <a:gd name="T8" fmla="*/ 8 w 8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1">
                  <a:moveTo>
                    <a:pt x="0" y="0"/>
                  </a:moveTo>
                  <a:lnTo>
                    <a:pt x="8" y="1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92" name="Freeform 687"/>
            <p:cNvSpPr>
              <a:spLocks noChangeArrowheads="1"/>
            </p:cNvSpPr>
            <p:nvPr/>
          </p:nvSpPr>
          <p:spPr bwMode="auto">
            <a:xfrm>
              <a:off x="2213" y="1442"/>
              <a:ext cx="1" cy="2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1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93" name="Freeform 688"/>
            <p:cNvSpPr>
              <a:spLocks noChangeArrowheads="1"/>
            </p:cNvSpPr>
            <p:nvPr/>
          </p:nvSpPr>
          <p:spPr bwMode="auto">
            <a:xfrm>
              <a:off x="2213" y="1444"/>
              <a:ext cx="34" cy="2"/>
            </a:xfrm>
            <a:custGeom>
              <a:avLst/>
              <a:gdLst>
                <a:gd name="T0" fmla="*/ 0 w 47"/>
                <a:gd name="T1" fmla="*/ 0 h 2"/>
                <a:gd name="T2" fmla="*/ 18 w 47"/>
                <a:gd name="T3" fmla="*/ 2 h 2"/>
                <a:gd name="T4" fmla="*/ 0 60000 65536"/>
                <a:gd name="T5" fmla="*/ 0 60000 65536"/>
                <a:gd name="T6" fmla="*/ 0 w 47"/>
                <a:gd name="T7" fmla="*/ 0 h 2"/>
                <a:gd name="T8" fmla="*/ 47 w 47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7" h="2">
                  <a:moveTo>
                    <a:pt x="0" y="0"/>
                  </a:moveTo>
                  <a:lnTo>
                    <a:pt x="47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94" name="Freeform 689"/>
            <p:cNvSpPr>
              <a:spLocks noChangeArrowheads="1"/>
            </p:cNvSpPr>
            <p:nvPr/>
          </p:nvSpPr>
          <p:spPr bwMode="auto">
            <a:xfrm>
              <a:off x="2247" y="1446"/>
              <a:ext cx="0" cy="1"/>
            </a:xfrm>
            <a:custGeom>
              <a:avLst/>
              <a:gdLst>
                <a:gd name="T0" fmla="*/ 0 h 2"/>
                <a:gd name="T1" fmla="*/ 1 h 2"/>
                <a:gd name="T2" fmla="*/ 0 60000 65536"/>
                <a:gd name="T3" fmla="*/ 0 60000 65536"/>
                <a:gd name="T4" fmla="*/ 0 h 2"/>
                <a:gd name="T5" fmla="*/ 2 h 2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2">
                  <a:moveTo>
                    <a:pt x="0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95" name="Freeform 690"/>
            <p:cNvSpPr>
              <a:spLocks noChangeArrowheads="1"/>
            </p:cNvSpPr>
            <p:nvPr/>
          </p:nvSpPr>
          <p:spPr bwMode="auto">
            <a:xfrm>
              <a:off x="2247" y="1447"/>
              <a:ext cx="6" cy="2"/>
            </a:xfrm>
            <a:custGeom>
              <a:avLst/>
              <a:gdLst>
                <a:gd name="T0" fmla="*/ 0 w 9"/>
                <a:gd name="T1" fmla="*/ 0 h 2"/>
                <a:gd name="T2" fmla="*/ 3 w 9"/>
                <a:gd name="T3" fmla="*/ 2 h 2"/>
                <a:gd name="T4" fmla="*/ 0 60000 65536"/>
                <a:gd name="T5" fmla="*/ 0 60000 65536"/>
                <a:gd name="T6" fmla="*/ 0 w 9"/>
                <a:gd name="T7" fmla="*/ 0 h 2"/>
                <a:gd name="T8" fmla="*/ 9 w 9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2">
                  <a:moveTo>
                    <a:pt x="0" y="0"/>
                  </a:moveTo>
                  <a:lnTo>
                    <a:pt x="9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96" name="Freeform 691"/>
            <p:cNvSpPr>
              <a:spLocks noChangeArrowheads="1"/>
            </p:cNvSpPr>
            <p:nvPr/>
          </p:nvSpPr>
          <p:spPr bwMode="auto">
            <a:xfrm>
              <a:off x="2253" y="1449"/>
              <a:ext cx="2" cy="1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1 h 2"/>
                <a:gd name="T4" fmla="*/ 0 60000 65536"/>
                <a:gd name="T5" fmla="*/ 0 60000 65536"/>
                <a:gd name="T6" fmla="*/ 0 w 2"/>
                <a:gd name="T7" fmla="*/ 0 h 2"/>
                <a:gd name="T8" fmla="*/ 2 w 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2">
                  <a:moveTo>
                    <a:pt x="0" y="0"/>
                  </a:moveTo>
                  <a:lnTo>
                    <a:pt x="2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97" name="Freeform 692"/>
            <p:cNvSpPr>
              <a:spLocks noChangeArrowheads="1"/>
            </p:cNvSpPr>
            <p:nvPr/>
          </p:nvSpPr>
          <p:spPr bwMode="auto">
            <a:xfrm>
              <a:off x="2247" y="1450"/>
              <a:ext cx="8" cy="2"/>
            </a:xfrm>
            <a:custGeom>
              <a:avLst/>
              <a:gdLst>
                <a:gd name="T0" fmla="*/ 5 w 10"/>
                <a:gd name="T1" fmla="*/ 0 h 2"/>
                <a:gd name="T2" fmla="*/ 0 w 10"/>
                <a:gd name="T3" fmla="*/ 2 h 2"/>
                <a:gd name="T4" fmla="*/ 0 60000 65536"/>
                <a:gd name="T5" fmla="*/ 0 60000 65536"/>
                <a:gd name="T6" fmla="*/ 0 w 10"/>
                <a:gd name="T7" fmla="*/ 0 h 2"/>
                <a:gd name="T8" fmla="*/ 10 w 1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" h="2">
                  <a:moveTo>
                    <a:pt x="10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98" name="Freeform 693"/>
            <p:cNvSpPr>
              <a:spLocks noChangeArrowheads="1"/>
            </p:cNvSpPr>
            <p:nvPr/>
          </p:nvSpPr>
          <p:spPr bwMode="auto">
            <a:xfrm>
              <a:off x="2247" y="1452"/>
              <a:ext cx="2" cy="1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1 h 2"/>
                <a:gd name="T4" fmla="*/ 0 60000 65536"/>
                <a:gd name="T5" fmla="*/ 0 60000 65536"/>
                <a:gd name="T6" fmla="*/ 0 w 2"/>
                <a:gd name="T7" fmla="*/ 0 h 2"/>
                <a:gd name="T8" fmla="*/ 2 w 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2">
                  <a:moveTo>
                    <a:pt x="0" y="0"/>
                  </a:moveTo>
                  <a:lnTo>
                    <a:pt x="2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99" name="Freeform 694"/>
            <p:cNvSpPr>
              <a:spLocks noChangeArrowheads="1"/>
            </p:cNvSpPr>
            <p:nvPr/>
          </p:nvSpPr>
          <p:spPr bwMode="auto">
            <a:xfrm>
              <a:off x="2249" y="1453"/>
              <a:ext cx="6" cy="2"/>
            </a:xfrm>
            <a:custGeom>
              <a:avLst/>
              <a:gdLst>
                <a:gd name="T0" fmla="*/ 0 w 9"/>
                <a:gd name="T1" fmla="*/ 0 h 2"/>
                <a:gd name="T2" fmla="*/ 3 w 9"/>
                <a:gd name="T3" fmla="*/ 2 h 2"/>
                <a:gd name="T4" fmla="*/ 0 60000 65536"/>
                <a:gd name="T5" fmla="*/ 0 60000 65536"/>
                <a:gd name="T6" fmla="*/ 0 w 9"/>
                <a:gd name="T7" fmla="*/ 0 h 2"/>
                <a:gd name="T8" fmla="*/ 9 w 9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2">
                  <a:moveTo>
                    <a:pt x="0" y="0"/>
                  </a:moveTo>
                  <a:lnTo>
                    <a:pt x="9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00" name="Freeform 695"/>
            <p:cNvSpPr>
              <a:spLocks noChangeArrowheads="1"/>
            </p:cNvSpPr>
            <p:nvPr/>
          </p:nvSpPr>
          <p:spPr bwMode="auto">
            <a:xfrm>
              <a:off x="2255" y="1455"/>
              <a:ext cx="5" cy="2"/>
            </a:xfrm>
            <a:custGeom>
              <a:avLst/>
              <a:gdLst>
                <a:gd name="T0" fmla="*/ 0 w 7"/>
                <a:gd name="T1" fmla="*/ 0 h 2"/>
                <a:gd name="T2" fmla="*/ 3 w 7"/>
                <a:gd name="T3" fmla="*/ 2 h 2"/>
                <a:gd name="T4" fmla="*/ 0 60000 65536"/>
                <a:gd name="T5" fmla="*/ 0 60000 65536"/>
                <a:gd name="T6" fmla="*/ 0 w 7"/>
                <a:gd name="T7" fmla="*/ 0 h 2"/>
                <a:gd name="T8" fmla="*/ 7 w 7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" h="2">
                  <a:moveTo>
                    <a:pt x="0" y="0"/>
                  </a:moveTo>
                  <a:lnTo>
                    <a:pt x="7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01" name="Freeform 696"/>
            <p:cNvSpPr>
              <a:spLocks noChangeArrowheads="1"/>
            </p:cNvSpPr>
            <p:nvPr/>
          </p:nvSpPr>
          <p:spPr bwMode="auto">
            <a:xfrm>
              <a:off x="2255" y="1457"/>
              <a:ext cx="5" cy="0"/>
            </a:xfrm>
            <a:custGeom>
              <a:avLst/>
              <a:gdLst>
                <a:gd name="T0" fmla="*/ 3 w 7"/>
                <a:gd name="T1" fmla="*/ 0 h 1"/>
                <a:gd name="T2" fmla="*/ 0 w 7"/>
                <a:gd name="T3" fmla="*/ 0 h 1"/>
                <a:gd name="T4" fmla="*/ 0 60000 65536"/>
                <a:gd name="T5" fmla="*/ 0 60000 65536"/>
                <a:gd name="T6" fmla="*/ 0 w 7"/>
                <a:gd name="T7" fmla="*/ 0 h 1"/>
                <a:gd name="T8" fmla="*/ 7 w 7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" h="1">
                  <a:moveTo>
                    <a:pt x="7" y="0"/>
                  </a:moveTo>
                  <a:lnTo>
                    <a:pt x="0" y="1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02" name="Freeform 697"/>
            <p:cNvSpPr>
              <a:spLocks noChangeArrowheads="1"/>
            </p:cNvSpPr>
            <p:nvPr/>
          </p:nvSpPr>
          <p:spPr bwMode="auto">
            <a:xfrm>
              <a:off x="2252" y="1457"/>
              <a:ext cx="3" cy="2"/>
            </a:xfrm>
            <a:custGeom>
              <a:avLst/>
              <a:gdLst>
                <a:gd name="T0" fmla="*/ 1 w 5"/>
                <a:gd name="T1" fmla="*/ 0 h 2"/>
                <a:gd name="T2" fmla="*/ 0 w 5"/>
                <a:gd name="T3" fmla="*/ 2 h 2"/>
                <a:gd name="T4" fmla="*/ 0 60000 65536"/>
                <a:gd name="T5" fmla="*/ 0 60000 65536"/>
                <a:gd name="T6" fmla="*/ 0 w 5"/>
                <a:gd name="T7" fmla="*/ 0 h 2"/>
                <a:gd name="T8" fmla="*/ 5 w 5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2">
                  <a:moveTo>
                    <a:pt x="5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03" name="Freeform 698"/>
            <p:cNvSpPr>
              <a:spLocks noChangeArrowheads="1"/>
            </p:cNvSpPr>
            <p:nvPr/>
          </p:nvSpPr>
          <p:spPr bwMode="auto">
            <a:xfrm>
              <a:off x="2252" y="1459"/>
              <a:ext cx="3" cy="2"/>
            </a:xfrm>
            <a:custGeom>
              <a:avLst/>
              <a:gdLst>
                <a:gd name="T0" fmla="*/ 0 w 4"/>
                <a:gd name="T1" fmla="*/ 0 h 2"/>
                <a:gd name="T2" fmla="*/ 2 w 4"/>
                <a:gd name="T3" fmla="*/ 2 h 2"/>
                <a:gd name="T4" fmla="*/ 0 60000 65536"/>
                <a:gd name="T5" fmla="*/ 0 60000 65536"/>
                <a:gd name="T6" fmla="*/ 0 w 4"/>
                <a:gd name="T7" fmla="*/ 0 h 2"/>
                <a:gd name="T8" fmla="*/ 4 w 4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2">
                  <a:moveTo>
                    <a:pt x="0" y="0"/>
                  </a:moveTo>
                  <a:lnTo>
                    <a:pt x="4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04" name="Freeform 699"/>
            <p:cNvSpPr>
              <a:spLocks noChangeArrowheads="1"/>
            </p:cNvSpPr>
            <p:nvPr/>
          </p:nvSpPr>
          <p:spPr bwMode="auto">
            <a:xfrm>
              <a:off x="2255" y="1461"/>
              <a:ext cx="5" cy="1"/>
            </a:xfrm>
            <a:custGeom>
              <a:avLst/>
              <a:gdLst>
                <a:gd name="T0" fmla="*/ 0 w 7"/>
                <a:gd name="T1" fmla="*/ 0 h 2"/>
                <a:gd name="T2" fmla="*/ 3 w 7"/>
                <a:gd name="T3" fmla="*/ 1 h 2"/>
                <a:gd name="T4" fmla="*/ 0 60000 65536"/>
                <a:gd name="T5" fmla="*/ 0 60000 65536"/>
                <a:gd name="T6" fmla="*/ 0 w 7"/>
                <a:gd name="T7" fmla="*/ 0 h 2"/>
                <a:gd name="T8" fmla="*/ 7 w 7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" h="2">
                  <a:moveTo>
                    <a:pt x="0" y="0"/>
                  </a:moveTo>
                  <a:lnTo>
                    <a:pt x="7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05" name="Freeform 700"/>
            <p:cNvSpPr>
              <a:spLocks noChangeArrowheads="1"/>
            </p:cNvSpPr>
            <p:nvPr/>
          </p:nvSpPr>
          <p:spPr bwMode="auto">
            <a:xfrm>
              <a:off x="2260" y="1462"/>
              <a:ext cx="0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60000 65536"/>
                <a:gd name="T5" fmla="*/ 0 60000 65536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0" y="0"/>
                  </a:moveTo>
                  <a:lnTo>
                    <a:pt x="1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06" name="Freeform 701"/>
            <p:cNvSpPr>
              <a:spLocks noChangeArrowheads="1"/>
            </p:cNvSpPr>
            <p:nvPr/>
          </p:nvSpPr>
          <p:spPr bwMode="auto">
            <a:xfrm>
              <a:off x="2260" y="1464"/>
              <a:ext cx="0" cy="1"/>
            </a:xfrm>
            <a:custGeom>
              <a:avLst/>
              <a:gdLst>
                <a:gd name="T0" fmla="*/ 0 h 2"/>
                <a:gd name="T1" fmla="*/ 1 h 2"/>
                <a:gd name="T2" fmla="*/ 0 60000 65536"/>
                <a:gd name="T3" fmla="*/ 0 60000 65536"/>
                <a:gd name="T4" fmla="*/ 0 h 2"/>
                <a:gd name="T5" fmla="*/ 2 h 2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2">
                  <a:moveTo>
                    <a:pt x="0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07" name="Freeform 702"/>
            <p:cNvSpPr>
              <a:spLocks noChangeArrowheads="1"/>
            </p:cNvSpPr>
            <p:nvPr/>
          </p:nvSpPr>
          <p:spPr bwMode="auto">
            <a:xfrm>
              <a:off x="2250" y="1465"/>
              <a:ext cx="10" cy="2"/>
            </a:xfrm>
            <a:custGeom>
              <a:avLst/>
              <a:gdLst>
                <a:gd name="T0" fmla="*/ 5 w 14"/>
                <a:gd name="T1" fmla="*/ 0 h 2"/>
                <a:gd name="T2" fmla="*/ 0 w 14"/>
                <a:gd name="T3" fmla="*/ 2 h 2"/>
                <a:gd name="T4" fmla="*/ 0 60000 65536"/>
                <a:gd name="T5" fmla="*/ 0 60000 65536"/>
                <a:gd name="T6" fmla="*/ 0 w 14"/>
                <a:gd name="T7" fmla="*/ 0 h 2"/>
                <a:gd name="T8" fmla="*/ 14 w 14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" h="2">
                  <a:moveTo>
                    <a:pt x="14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08" name="Freeform 703"/>
            <p:cNvSpPr>
              <a:spLocks noChangeArrowheads="1"/>
            </p:cNvSpPr>
            <p:nvPr/>
          </p:nvSpPr>
          <p:spPr bwMode="auto">
            <a:xfrm>
              <a:off x="2250" y="1467"/>
              <a:ext cx="3" cy="2"/>
            </a:xfrm>
            <a:custGeom>
              <a:avLst/>
              <a:gdLst>
                <a:gd name="T0" fmla="*/ 0 w 4"/>
                <a:gd name="T1" fmla="*/ 0 h 2"/>
                <a:gd name="T2" fmla="*/ 2 w 4"/>
                <a:gd name="T3" fmla="*/ 2 h 2"/>
                <a:gd name="T4" fmla="*/ 0 60000 65536"/>
                <a:gd name="T5" fmla="*/ 0 60000 65536"/>
                <a:gd name="T6" fmla="*/ 0 w 4"/>
                <a:gd name="T7" fmla="*/ 0 h 2"/>
                <a:gd name="T8" fmla="*/ 4 w 4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2">
                  <a:moveTo>
                    <a:pt x="0" y="0"/>
                  </a:moveTo>
                  <a:lnTo>
                    <a:pt x="4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09" name="Freeform 704"/>
            <p:cNvSpPr>
              <a:spLocks noChangeArrowheads="1"/>
            </p:cNvSpPr>
            <p:nvPr/>
          </p:nvSpPr>
          <p:spPr bwMode="auto">
            <a:xfrm>
              <a:off x="2253" y="1469"/>
              <a:ext cx="2" cy="1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1 h 2"/>
                <a:gd name="T4" fmla="*/ 0 60000 65536"/>
                <a:gd name="T5" fmla="*/ 0 60000 65536"/>
                <a:gd name="T6" fmla="*/ 0 w 2"/>
                <a:gd name="T7" fmla="*/ 0 h 2"/>
                <a:gd name="T8" fmla="*/ 2 w 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2">
                  <a:moveTo>
                    <a:pt x="0" y="0"/>
                  </a:moveTo>
                  <a:lnTo>
                    <a:pt x="2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10" name="Freeform 705"/>
            <p:cNvSpPr>
              <a:spLocks noChangeArrowheads="1"/>
            </p:cNvSpPr>
            <p:nvPr/>
          </p:nvSpPr>
          <p:spPr bwMode="auto">
            <a:xfrm>
              <a:off x="2251" y="1470"/>
              <a:ext cx="4" cy="1"/>
            </a:xfrm>
            <a:custGeom>
              <a:avLst/>
              <a:gdLst>
                <a:gd name="T0" fmla="*/ 2 w 5"/>
                <a:gd name="T1" fmla="*/ 0 h 1"/>
                <a:gd name="T2" fmla="*/ 0 w 5"/>
                <a:gd name="T3" fmla="*/ 1 h 1"/>
                <a:gd name="T4" fmla="*/ 0 60000 65536"/>
                <a:gd name="T5" fmla="*/ 0 60000 65536"/>
                <a:gd name="T6" fmla="*/ 0 w 5"/>
                <a:gd name="T7" fmla="*/ 0 h 1"/>
                <a:gd name="T8" fmla="*/ 5 w 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1">
                  <a:moveTo>
                    <a:pt x="5" y="0"/>
                  </a:moveTo>
                  <a:lnTo>
                    <a:pt x="0" y="1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11" name="Freeform 706"/>
            <p:cNvSpPr>
              <a:spLocks noChangeArrowheads="1"/>
            </p:cNvSpPr>
            <p:nvPr/>
          </p:nvSpPr>
          <p:spPr bwMode="auto">
            <a:xfrm>
              <a:off x="2247" y="1471"/>
              <a:ext cx="4" cy="2"/>
            </a:xfrm>
            <a:custGeom>
              <a:avLst/>
              <a:gdLst>
                <a:gd name="T0" fmla="*/ 2 w 6"/>
                <a:gd name="T1" fmla="*/ 0 h 2"/>
                <a:gd name="T2" fmla="*/ 0 w 6"/>
                <a:gd name="T3" fmla="*/ 2 h 2"/>
                <a:gd name="T4" fmla="*/ 0 60000 65536"/>
                <a:gd name="T5" fmla="*/ 0 60000 65536"/>
                <a:gd name="T6" fmla="*/ 0 w 6"/>
                <a:gd name="T7" fmla="*/ 0 h 2"/>
                <a:gd name="T8" fmla="*/ 6 w 6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2">
                  <a:moveTo>
                    <a:pt x="6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12" name="Freeform 707"/>
            <p:cNvSpPr>
              <a:spLocks noChangeArrowheads="1"/>
            </p:cNvSpPr>
            <p:nvPr/>
          </p:nvSpPr>
          <p:spPr bwMode="auto">
            <a:xfrm>
              <a:off x="2232" y="1473"/>
              <a:ext cx="15" cy="1"/>
            </a:xfrm>
            <a:custGeom>
              <a:avLst/>
              <a:gdLst>
                <a:gd name="T0" fmla="*/ 8 w 21"/>
                <a:gd name="T1" fmla="*/ 0 h 2"/>
                <a:gd name="T2" fmla="*/ 0 w 21"/>
                <a:gd name="T3" fmla="*/ 1 h 2"/>
                <a:gd name="T4" fmla="*/ 0 60000 65536"/>
                <a:gd name="T5" fmla="*/ 0 60000 65536"/>
                <a:gd name="T6" fmla="*/ 0 w 21"/>
                <a:gd name="T7" fmla="*/ 0 h 2"/>
                <a:gd name="T8" fmla="*/ 21 w 2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" h="2">
                  <a:moveTo>
                    <a:pt x="21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13" name="Freeform 708"/>
            <p:cNvSpPr>
              <a:spLocks noChangeArrowheads="1"/>
            </p:cNvSpPr>
            <p:nvPr/>
          </p:nvSpPr>
          <p:spPr bwMode="auto">
            <a:xfrm>
              <a:off x="2231" y="1474"/>
              <a:ext cx="1" cy="2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1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14" name="Freeform 709"/>
            <p:cNvSpPr>
              <a:spLocks noChangeArrowheads="1"/>
            </p:cNvSpPr>
            <p:nvPr/>
          </p:nvSpPr>
          <p:spPr bwMode="auto">
            <a:xfrm>
              <a:off x="2213" y="1476"/>
              <a:ext cx="18" cy="1"/>
            </a:xfrm>
            <a:custGeom>
              <a:avLst/>
              <a:gdLst>
                <a:gd name="T0" fmla="*/ 9 w 25"/>
                <a:gd name="T1" fmla="*/ 0 h 2"/>
                <a:gd name="T2" fmla="*/ 0 w 25"/>
                <a:gd name="T3" fmla="*/ 1 h 2"/>
                <a:gd name="T4" fmla="*/ 0 60000 65536"/>
                <a:gd name="T5" fmla="*/ 0 60000 65536"/>
                <a:gd name="T6" fmla="*/ 0 w 25"/>
                <a:gd name="T7" fmla="*/ 0 h 2"/>
                <a:gd name="T8" fmla="*/ 25 w 25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" h="2">
                  <a:moveTo>
                    <a:pt x="25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15" name="Freeform 710"/>
            <p:cNvSpPr>
              <a:spLocks noChangeArrowheads="1"/>
            </p:cNvSpPr>
            <p:nvPr/>
          </p:nvSpPr>
          <p:spPr bwMode="auto">
            <a:xfrm>
              <a:off x="2187" y="1477"/>
              <a:ext cx="26" cy="2"/>
            </a:xfrm>
            <a:custGeom>
              <a:avLst/>
              <a:gdLst>
                <a:gd name="T0" fmla="*/ 14 w 36"/>
                <a:gd name="T1" fmla="*/ 0 h 2"/>
                <a:gd name="T2" fmla="*/ 0 w 36"/>
                <a:gd name="T3" fmla="*/ 2 h 2"/>
                <a:gd name="T4" fmla="*/ 0 60000 65536"/>
                <a:gd name="T5" fmla="*/ 0 60000 65536"/>
                <a:gd name="T6" fmla="*/ 0 w 36"/>
                <a:gd name="T7" fmla="*/ 0 h 2"/>
                <a:gd name="T8" fmla="*/ 36 w 36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" h="2">
                  <a:moveTo>
                    <a:pt x="36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16" name="Freeform 711"/>
            <p:cNvSpPr>
              <a:spLocks noChangeArrowheads="1"/>
            </p:cNvSpPr>
            <p:nvPr/>
          </p:nvSpPr>
          <p:spPr bwMode="auto">
            <a:xfrm>
              <a:off x="2159" y="1479"/>
              <a:ext cx="28" cy="2"/>
            </a:xfrm>
            <a:custGeom>
              <a:avLst/>
              <a:gdLst>
                <a:gd name="T0" fmla="*/ 14 w 39"/>
                <a:gd name="T1" fmla="*/ 0 h 2"/>
                <a:gd name="T2" fmla="*/ 0 w 39"/>
                <a:gd name="T3" fmla="*/ 2 h 2"/>
                <a:gd name="T4" fmla="*/ 0 60000 65536"/>
                <a:gd name="T5" fmla="*/ 0 60000 65536"/>
                <a:gd name="T6" fmla="*/ 0 w 39"/>
                <a:gd name="T7" fmla="*/ 0 h 2"/>
                <a:gd name="T8" fmla="*/ 39 w 39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" h="2">
                  <a:moveTo>
                    <a:pt x="39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17" name="Freeform 712"/>
            <p:cNvSpPr>
              <a:spLocks noChangeArrowheads="1"/>
            </p:cNvSpPr>
            <p:nvPr/>
          </p:nvSpPr>
          <p:spPr bwMode="auto">
            <a:xfrm>
              <a:off x="2054" y="1481"/>
              <a:ext cx="105" cy="0"/>
            </a:xfrm>
            <a:custGeom>
              <a:avLst/>
              <a:gdLst>
                <a:gd name="T0" fmla="*/ 55 w 145"/>
                <a:gd name="T1" fmla="*/ 0 h 1"/>
                <a:gd name="T2" fmla="*/ 0 w 145"/>
                <a:gd name="T3" fmla="*/ 0 h 1"/>
                <a:gd name="T4" fmla="*/ 0 60000 65536"/>
                <a:gd name="T5" fmla="*/ 0 60000 65536"/>
                <a:gd name="T6" fmla="*/ 0 w 145"/>
                <a:gd name="T7" fmla="*/ 0 h 1"/>
                <a:gd name="T8" fmla="*/ 145 w 145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5" h="1">
                  <a:moveTo>
                    <a:pt x="145" y="0"/>
                  </a:moveTo>
                  <a:lnTo>
                    <a:pt x="0" y="1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18" name="Freeform 713"/>
            <p:cNvSpPr>
              <a:spLocks noChangeArrowheads="1"/>
            </p:cNvSpPr>
            <p:nvPr/>
          </p:nvSpPr>
          <p:spPr bwMode="auto">
            <a:xfrm>
              <a:off x="1965" y="1481"/>
              <a:ext cx="89" cy="3"/>
            </a:xfrm>
            <a:custGeom>
              <a:avLst/>
              <a:gdLst>
                <a:gd name="T0" fmla="*/ 46 w 124"/>
                <a:gd name="T1" fmla="*/ 0 h 3"/>
                <a:gd name="T2" fmla="*/ 0 w 124"/>
                <a:gd name="T3" fmla="*/ 3 h 3"/>
                <a:gd name="T4" fmla="*/ 0 60000 65536"/>
                <a:gd name="T5" fmla="*/ 0 60000 65536"/>
                <a:gd name="T6" fmla="*/ 0 w 124"/>
                <a:gd name="T7" fmla="*/ 0 h 3"/>
                <a:gd name="T8" fmla="*/ 124 w 124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4" h="3">
                  <a:moveTo>
                    <a:pt x="124" y="0"/>
                  </a:moveTo>
                  <a:lnTo>
                    <a:pt x="0" y="3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19" name="Freeform 714"/>
            <p:cNvSpPr>
              <a:spLocks noChangeArrowheads="1"/>
            </p:cNvSpPr>
            <p:nvPr/>
          </p:nvSpPr>
          <p:spPr bwMode="auto">
            <a:xfrm>
              <a:off x="1875" y="1484"/>
              <a:ext cx="90" cy="1"/>
            </a:xfrm>
            <a:custGeom>
              <a:avLst/>
              <a:gdLst>
                <a:gd name="T0" fmla="*/ 47 w 125"/>
                <a:gd name="T1" fmla="*/ 0 h 2"/>
                <a:gd name="T2" fmla="*/ 0 w 125"/>
                <a:gd name="T3" fmla="*/ 1 h 2"/>
                <a:gd name="T4" fmla="*/ 0 60000 65536"/>
                <a:gd name="T5" fmla="*/ 0 60000 65536"/>
                <a:gd name="T6" fmla="*/ 0 w 125"/>
                <a:gd name="T7" fmla="*/ 0 h 2"/>
                <a:gd name="T8" fmla="*/ 125 w 125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5" h="2">
                  <a:moveTo>
                    <a:pt x="125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20" name="Freeform 715"/>
            <p:cNvSpPr>
              <a:spLocks noChangeArrowheads="1"/>
            </p:cNvSpPr>
            <p:nvPr/>
          </p:nvSpPr>
          <p:spPr bwMode="auto">
            <a:xfrm>
              <a:off x="1808" y="1485"/>
              <a:ext cx="67" cy="2"/>
            </a:xfrm>
            <a:custGeom>
              <a:avLst/>
              <a:gdLst>
                <a:gd name="T0" fmla="*/ 36 w 92"/>
                <a:gd name="T1" fmla="*/ 0 h 2"/>
                <a:gd name="T2" fmla="*/ 0 w 92"/>
                <a:gd name="T3" fmla="*/ 2 h 2"/>
                <a:gd name="T4" fmla="*/ 0 60000 65536"/>
                <a:gd name="T5" fmla="*/ 0 60000 65536"/>
                <a:gd name="T6" fmla="*/ 0 w 92"/>
                <a:gd name="T7" fmla="*/ 0 h 2"/>
                <a:gd name="T8" fmla="*/ 92 w 9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2" h="2">
                  <a:moveTo>
                    <a:pt x="92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21" name="Freeform 716"/>
            <p:cNvSpPr>
              <a:spLocks noChangeArrowheads="1"/>
            </p:cNvSpPr>
            <p:nvPr/>
          </p:nvSpPr>
          <p:spPr bwMode="auto">
            <a:xfrm>
              <a:off x="1803" y="1487"/>
              <a:ext cx="5" cy="1"/>
            </a:xfrm>
            <a:custGeom>
              <a:avLst/>
              <a:gdLst>
                <a:gd name="T0" fmla="*/ 2 w 8"/>
                <a:gd name="T1" fmla="*/ 0 h 2"/>
                <a:gd name="T2" fmla="*/ 0 w 8"/>
                <a:gd name="T3" fmla="*/ 1 h 2"/>
                <a:gd name="T4" fmla="*/ 0 60000 65536"/>
                <a:gd name="T5" fmla="*/ 0 60000 65536"/>
                <a:gd name="T6" fmla="*/ 0 w 8"/>
                <a:gd name="T7" fmla="*/ 0 h 2"/>
                <a:gd name="T8" fmla="*/ 8 w 8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2">
                  <a:moveTo>
                    <a:pt x="8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22" name="Freeform 717"/>
            <p:cNvSpPr>
              <a:spLocks noChangeArrowheads="1"/>
            </p:cNvSpPr>
            <p:nvPr/>
          </p:nvSpPr>
          <p:spPr bwMode="auto">
            <a:xfrm>
              <a:off x="1803" y="1488"/>
              <a:ext cx="7" cy="2"/>
            </a:xfrm>
            <a:custGeom>
              <a:avLst/>
              <a:gdLst>
                <a:gd name="T0" fmla="*/ 0 w 11"/>
                <a:gd name="T1" fmla="*/ 0 h 2"/>
                <a:gd name="T2" fmla="*/ 3 w 11"/>
                <a:gd name="T3" fmla="*/ 2 h 2"/>
                <a:gd name="T4" fmla="*/ 0 60000 65536"/>
                <a:gd name="T5" fmla="*/ 0 60000 65536"/>
                <a:gd name="T6" fmla="*/ 0 w 11"/>
                <a:gd name="T7" fmla="*/ 0 h 2"/>
                <a:gd name="T8" fmla="*/ 11 w 1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2">
                  <a:moveTo>
                    <a:pt x="0" y="0"/>
                  </a:moveTo>
                  <a:lnTo>
                    <a:pt x="11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23" name="Freeform 718"/>
            <p:cNvSpPr>
              <a:spLocks noChangeArrowheads="1"/>
            </p:cNvSpPr>
            <p:nvPr/>
          </p:nvSpPr>
          <p:spPr bwMode="auto">
            <a:xfrm>
              <a:off x="1810" y="1490"/>
              <a:ext cx="105" cy="1"/>
            </a:xfrm>
            <a:custGeom>
              <a:avLst/>
              <a:gdLst>
                <a:gd name="T0" fmla="*/ 0 w 145"/>
                <a:gd name="T1" fmla="*/ 0 h 1"/>
                <a:gd name="T2" fmla="*/ 55 w 145"/>
                <a:gd name="T3" fmla="*/ 1 h 1"/>
                <a:gd name="T4" fmla="*/ 0 60000 65536"/>
                <a:gd name="T5" fmla="*/ 0 60000 65536"/>
                <a:gd name="T6" fmla="*/ 0 w 145"/>
                <a:gd name="T7" fmla="*/ 0 h 1"/>
                <a:gd name="T8" fmla="*/ 145 w 14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5" h="1">
                  <a:moveTo>
                    <a:pt x="0" y="0"/>
                  </a:moveTo>
                  <a:lnTo>
                    <a:pt x="145" y="1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24" name="Freeform 719"/>
            <p:cNvSpPr>
              <a:spLocks noChangeArrowheads="1"/>
            </p:cNvSpPr>
            <p:nvPr/>
          </p:nvSpPr>
          <p:spPr bwMode="auto">
            <a:xfrm>
              <a:off x="1915" y="1491"/>
              <a:ext cx="106" cy="1"/>
            </a:xfrm>
            <a:custGeom>
              <a:avLst/>
              <a:gdLst>
                <a:gd name="T0" fmla="*/ 0 w 147"/>
                <a:gd name="T1" fmla="*/ 0 h 2"/>
                <a:gd name="T2" fmla="*/ 55 w 147"/>
                <a:gd name="T3" fmla="*/ 1 h 2"/>
                <a:gd name="T4" fmla="*/ 0 60000 65536"/>
                <a:gd name="T5" fmla="*/ 0 60000 65536"/>
                <a:gd name="T6" fmla="*/ 0 w 147"/>
                <a:gd name="T7" fmla="*/ 0 h 2"/>
                <a:gd name="T8" fmla="*/ 147 w 147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7" h="2">
                  <a:moveTo>
                    <a:pt x="0" y="0"/>
                  </a:moveTo>
                  <a:lnTo>
                    <a:pt x="147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25" name="Freeform 720"/>
            <p:cNvSpPr>
              <a:spLocks noChangeArrowheads="1"/>
            </p:cNvSpPr>
            <p:nvPr/>
          </p:nvSpPr>
          <p:spPr bwMode="auto">
            <a:xfrm>
              <a:off x="2021" y="1492"/>
              <a:ext cx="98" cy="2"/>
            </a:xfrm>
            <a:custGeom>
              <a:avLst/>
              <a:gdLst>
                <a:gd name="T0" fmla="*/ 0 w 136"/>
                <a:gd name="T1" fmla="*/ 0 h 2"/>
                <a:gd name="T2" fmla="*/ 51 w 136"/>
                <a:gd name="T3" fmla="*/ 2 h 2"/>
                <a:gd name="T4" fmla="*/ 0 60000 65536"/>
                <a:gd name="T5" fmla="*/ 0 60000 65536"/>
                <a:gd name="T6" fmla="*/ 0 w 136"/>
                <a:gd name="T7" fmla="*/ 0 h 2"/>
                <a:gd name="T8" fmla="*/ 136 w 136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6" h="2">
                  <a:moveTo>
                    <a:pt x="0" y="0"/>
                  </a:moveTo>
                  <a:lnTo>
                    <a:pt x="136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26" name="Freeform 721"/>
            <p:cNvSpPr>
              <a:spLocks noChangeArrowheads="1"/>
            </p:cNvSpPr>
            <p:nvPr/>
          </p:nvSpPr>
          <p:spPr bwMode="auto">
            <a:xfrm>
              <a:off x="2119" y="1494"/>
              <a:ext cx="45" cy="2"/>
            </a:xfrm>
            <a:custGeom>
              <a:avLst/>
              <a:gdLst>
                <a:gd name="T0" fmla="*/ 0 w 62"/>
                <a:gd name="T1" fmla="*/ 0 h 2"/>
                <a:gd name="T2" fmla="*/ 24 w 62"/>
                <a:gd name="T3" fmla="*/ 2 h 2"/>
                <a:gd name="T4" fmla="*/ 0 60000 65536"/>
                <a:gd name="T5" fmla="*/ 0 60000 65536"/>
                <a:gd name="T6" fmla="*/ 0 w 62"/>
                <a:gd name="T7" fmla="*/ 0 h 2"/>
                <a:gd name="T8" fmla="*/ 62 w 6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2" h="2">
                  <a:moveTo>
                    <a:pt x="0" y="0"/>
                  </a:moveTo>
                  <a:lnTo>
                    <a:pt x="62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27" name="Freeform 722"/>
            <p:cNvSpPr>
              <a:spLocks noChangeArrowheads="1"/>
            </p:cNvSpPr>
            <p:nvPr/>
          </p:nvSpPr>
          <p:spPr bwMode="auto">
            <a:xfrm>
              <a:off x="2164" y="1496"/>
              <a:ext cx="23" cy="0"/>
            </a:xfrm>
            <a:custGeom>
              <a:avLst/>
              <a:gdLst>
                <a:gd name="T0" fmla="*/ 0 w 32"/>
                <a:gd name="T1" fmla="*/ 0 h 1"/>
                <a:gd name="T2" fmla="*/ 12 w 32"/>
                <a:gd name="T3" fmla="*/ 0 h 1"/>
                <a:gd name="T4" fmla="*/ 0 60000 65536"/>
                <a:gd name="T5" fmla="*/ 0 60000 65536"/>
                <a:gd name="T6" fmla="*/ 0 w 32"/>
                <a:gd name="T7" fmla="*/ 0 h 1"/>
                <a:gd name="T8" fmla="*/ 32 w 32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" h="1">
                  <a:moveTo>
                    <a:pt x="0" y="0"/>
                  </a:moveTo>
                  <a:lnTo>
                    <a:pt x="32" y="1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28" name="Freeform 723"/>
            <p:cNvSpPr>
              <a:spLocks noChangeArrowheads="1"/>
            </p:cNvSpPr>
            <p:nvPr/>
          </p:nvSpPr>
          <p:spPr bwMode="auto">
            <a:xfrm>
              <a:off x="2187" y="1496"/>
              <a:ext cx="9" cy="2"/>
            </a:xfrm>
            <a:custGeom>
              <a:avLst/>
              <a:gdLst>
                <a:gd name="T0" fmla="*/ 0 w 13"/>
                <a:gd name="T1" fmla="*/ 0 h 2"/>
                <a:gd name="T2" fmla="*/ 4 w 13"/>
                <a:gd name="T3" fmla="*/ 2 h 2"/>
                <a:gd name="T4" fmla="*/ 0 60000 65536"/>
                <a:gd name="T5" fmla="*/ 0 60000 65536"/>
                <a:gd name="T6" fmla="*/ 0 w 13"/>
                <a:gd name="T7" fmla="*/ 0 h 2"/>
                <a:gd name="T8" fmla="*/ 13 w 13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" h="2">
                  <a:moveTo>
                    <a:pt x="0" y="0"/>
                  </a:moveTo>
                  <a:lnTo>
                    <a:pt x="13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29" name="Freeform 724"/>
            <p:cNvSpPr>
              <a:spLocks noChangeArrowheads="1"/>
            </p:cNvSpPr>
            <p:nvPr/>
          </p:nvSpPr>
          <p:spPr bwMode="auto">
            <a:xfrm>
              <a:off x="2196" y="1498"/>
              <a:ext cx="2" cy="2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2 h 2"/>
                <a:gd name="T4" fmla="*/ 0 60000 65536"/>
                <a:gd name="T5" fmla="*/ 0 60000 65536"/>
                <a:gd name="T6" fmla="*/ 0 w 3"/>
                <a:gd name="T7" fmla="*/ 0 h 2"/>
                <a:gd name="T8" fmla="*/ 3 w 3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2">
                  <a:moveTo>
                    <a:pt x="0" y="0"/>
                  </a:moveTo>
                  <a:lnTo>
                    <a:pt x="3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30" name="Freeform 725"/>
            <p:cNvSpPr>
              <a:spLocks noChangeArrowheads="1"/>
            </p:cNvSpPr>
            <p:nvPr/>
          </p:nvSpPr>
          <p:spPr bwMode="auto">
            <a:xfrm>
              <a:off x="2198" y="1500"/>
              <a:ext cx="6" cy="1"/>
            </a:xfrm>
            <a:custGeom>
              <a:avLst/>
              <a:gdLst>
                <a:gd name="T0" fmla="*/ 0 w 8"/>
                <a:gd name="T1" fmla="*/ 0 h 2"/>
                <a:gd name="T2" fmla="*/ 3 w 8"/>
                <a:gd name="T3" fmla="*/ 1 h 2"/>
                <a:gd name="T4" fmla="*/ 0 60000 65536"/>
                <a:gd name="T5" fmla="*/ 0 60000 65536"/>
                <a:gd name="T6" fmla="*/ 0 w 8"/>
                <a:gd name="T7" fmla="*/ 0 h 2"/>
                <a:gd name="T8" fmla="*/ 8 w 8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2">
                  <a:moveTo>
                    <a:pt x="0" y="0"/>
                  </a:moveTo>
                  <a:lnTo>
                    <a:pt x="8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31" name="Freeform 726"/>
            <p:cNvSpPr>
              <a:spLocks noChangeArrowheads="1"/>
            </p:cNvSpPr>
            <p:nvPr/>
          </p:nvSpPr>
          <p:spPr bwMode="auto">
            <a:xfrm>
              <a:off x="2204" y="1501"/>
              <a:ext cx="0" cy="2"/>
            </a:xfrm>
            <a:custGeom>
              <a:avLst/>
              <a:gdLst>
                <a:gd name="T0" fmla="*/ 0 h 2"/>
                <a:gd name="T1" fmla="*/ 2 h 2"/>
                <a:gd name="T2" fmla="*/ 0 60000 65536"/>
                <a:gd name="T3" fmla="*/ 0 60000 65536"/>
                <a:gd name="T4" fmla="*/ 0 h 2"/>
                <a:gd name="T5" fmla="*/ 2 h 2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2">
                  <a:moveTo>
                    <a:pt x="0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32" name="Freeform 727"/>
            <p:cNvSpPr>
              <a:spLocks noChangeArrowheads="1"/>
            </p:cNvSpPr>
            <p:nvPr/>
          </p:nvSpPr>
          <p:spPr bwMode="auto">
            <a:xfrm>
              <a:off x="2204" y="1503"/>
              <a:ext cx="28" cy="1"/>
            </a:xfrm>
            <a:custGeom>
              <a:avLst/>
              <a:gdLst>
                <a:gd name="T0" fmla="*/ 0 w 39"/>
                <a:gd name="T1" fmla="*/ 0 h 2"/>
                <a:gd name="T2" fmla="*/ 14 w 39"/>
                <a:gd name="T3" fmla="*/ 1 h 2"/>
                <a:gd name="T4" fmla="*/ 0 60000 65536"/>
                <a:gd name="T5" fmla="*/ 0 60000 65536"/>
                <a:gd name="T6" fmla="*/ 0 w 39"/>
                <a:gd name="T7" fmla="*/ 0 h 2"/>
                <a:gd name="T8" fmla="*/ 39 w 39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" h="2">
                  <a:moveTo>
                    <a:pt x="0" y="0"/>
                  </a:moveTo>
                  <a:lnTo>
                    <a:pt x="39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33" name="Freeform 728"/>
            <p:cNvSpPr>
              <a:spLocks noChangeArrowheads="1"/>
            </p:cNvSpPr>
            <p:nvPr/>
          </p:nvSpPr>
          <p:spPr bwMode="auto">
            <a:xfrm>
              <a:off x="2232" y="1504"/>
              <a:ext cx="9" cy="2"/>
            </a:xfrm>
            <a:custGeom>
              <a:avLst/>
              <a:gdLst>
                <a:gd name="T0" fmla="*/ 0 w 12"/>
                <a:gd name="T1" fmla="*/ 0 h 2"/>
                <a:gd name="T2" fmla="*/ 5 w 12"/>
                <a:gd name="T3" fmla="*/ 2 h 2"/>
                <a:gd name="T4" fmla="*/ 0 60000 65536"/>
                <a:gd name="T5" fmla="*/ 0 60000 65536"/>
                <a:gd name="T6" fmla="*/ 0 w 12"/>
                <a:gd name="T7" fmla="*/ 0 h 2"/>
                <a:gd name="T8" fmla="*/ 12 w 1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" h="2">
                  <a:moveTo>
                    <a:pt x="0" y="0"/>
                  </a:moveTo>
                  <a:lnTo>
                    <a:pt x="12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34" name="Freeform 729"/>
            <p:cNvSpPr>
              <a:spLocks noChangeArrowheads="1"/>
            </p:cNvSpPr>
            <p:nvPr/>
          </p:nvSpPr>
          <p:spPr bwMode="auto">
            <a:xfrm>
              <a:off x="2241" y="1506"/>
              <a:ext cx="5" cy="2"/>
            </a:xfrm>
            <a:custGeom>
              <a:avLst/>
              <a:gdLst>
                <a:gd name="T0" fmla="*/ 0 w 7"/>
                <a:gd name="T1" fmla="*/ 0 h 2"/>
                <a:gd name="T2" fmla="*/ 3 w 7"/>
                <a:gd name="T3" fmla="*/ 2 h 2"/>
                <a:gd name="T4" fmla="*/ 0 60000 65536"/>
                <a:gd name="T5" fmla="*/ 0 60000 65536"/>
                <a:gd name="T6" fmla="*/ 0 w 7"/>
                <a:gd name="T7" fmla="*/ 0 h 2"/>
                <a:gd name="T8" fmla="*/ 7 w 7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" h="2">
                  <a:moveTo>
                    <a:pt x="0" y="0"/>
                  </a:moveTo>
                  <a:lnTo>
                    <a:pt x="7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35" name="Freeform 730"/>
            <p:cNvSpPr>
              <a:spLocks noChangeArrowheads="1"/>
            </p:cNvSpPr>
            <p:nvPr/>
          </p:nvSpPr>
          <p:spPr bwMode="auto">
            <a:xfrm>
              <a:off x="2246" y="1508"/>
              <a:ext cx="3" cy="1"/>
            </a:xfrm>
            <a:custGeom>
              <a:avLst/>
              <a:gdLst>
                <a:gd name="T0" fmla="*/ 0 w 4"/>
                <a:gd name="T1" fmla="*/ 0 h 2"/>
                <a:gd name="T2" fmla="*/ 2 w 4"/>
                <a:gd name="T3" fmla="*/ 1 h 2"/>
                <a:gd name="T4" fmla="*/ 0 60000 65536"/>
                <a:gd name="T5" fmla="*/ 0 60000 65536"/>
                <a:gd name="T6" fmla="*/ 0 w 4"/>
                <a:gd name="T7" fmla="*/ 0 h 2"/>
                <a:gd name="T8" fmla="*/ 4 w 4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2">
                  <a:moveTo>
                    <a:pt x="0" y="0"/>
                  </a:moveTo>
                  <a:lnTo>
                    <a:pt x="4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36" name="Freeform 731"/>
            <p:cNvSpPr>
              <a:spLocks noChangeArrowheads="1"/>
            </p:cNvSpPr>
            <p:nvPr/>
          </p:nvSpPr>
          <p:spPr bwMode="auto">
            <a:xfrm>
              <a:off x="2242" y="1509"/>
              <a:ext cx="7" cy="1"/>
            </a:xfrm>
            <a:custGeom>
              <a:avLst/>
              <a:gdLst>
                <a:gd name="T0" fmla="*/ 4 w 9"/>
                <a:gd name="T1" fmla="*/ 0 h 1"/>
                <a:gd name="T2" fmla="*/ 0 w 9"/>
                <a:gd name="T3" fmla="*/ 1 h 1"/>
                <a:gd name="T4" fmla="*/ 0 60000 65536"/>
                <a:gd name="T5" fmla="*/ 0 60000 65536"/>
                <a:gd name="T6" fmla="*/ 0 w 9"/>
                <a:gd name="T7" fmla="*/ 0 h 1"/>
                <a:gd name="T8" fmla="*/ 9 w 9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1">
                  <a:moveTo>
                    <a:pt x="9" y="0"/>
                  </a:moveTo>
                  <a:lnTo>
                    <a:pt x="0" y="1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37" name="Freeform 732"/>
            <p:cNvSpPr>
              <a:spLocks noChangeArrowheads="1"/>
            </p:cNvSpPr>
            <p:nvPr/>
          </p:nvSpPr>
          <p:spPr bwMode="auto">
            <a:xfrm>
              <a:off x="2242" y="1510"/>
              <a:ext cx="1" cy="1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1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0" y="0"/>
                  </a:moveTo>
                  <a:lnTo>
                    <a:pt x="1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38" name="Freeform 733"/>
            <p:cNvSpPr>
              <a:spLocks noChangeArrowheads="1"/>
            </p:cNvSpPr>
            <p:nvPr/>
          </p:nvSpPr>
          <p:spPr bwMode="auto">
            <a:xfrm>
              <a:off x="2243" y="1511"/>
              <a:ext cx="15" cy="2"/>
            </a:xfrm>
            <a:custGeom>
              <a:avLst/>
              <a:gdLst>
                <a:gd name="T0" fmla="*/ 0 w 21"/>
                <a:gd name="T1" fmla="*/ 0 h 2"/>
                <a:gd name="T2" fmla="*/ 8 w 21"/>
                <a:gd name="T3" fmla="*/ 2 h 2"/>
                <a:gd name="T4" fmla="*/ 0 60000 65536"/>
                <a:gd name="T5" fmla="*/ 0 60000 65536"/>
                <a:gd name="T6" fmla="*/ 0 w 21"/>
                <a:gd name="T7" fmla="*/ 0 h 2"/>
                <a:gd name="T8" fmla="*/ 21 w 2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" h="2">
                  <a:moveTo>
                    <a:pt x="0" y="0"/>
                  </a:moveTo>
                  <a:lnTo>
                    <a:pt x="21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39" name="Freeform 734"/>
            <p:cNvSpPr>
              <a:spLocks noChangeArrowheads="1"/>
            </p:cNvSpPr>
            <p:nvPr/>
          </p:nvSpPr>
          <p:spPr bwMode="auto">
            <a:xfrm>
              <a:off x="2258" y="1513"/>
              <a:ext cx="6" cy="2"/>
            </a:xfrm>
            <a:custGeom>
              <a:avLst/>
              <a:gdLst>
                <a:gd name="T0" fmla="*/ 0 w 8"/>
                <a:gd name="T1" fmla="*/ 0 h 2"/>
                <a:gd name="T2" fmla="*/ 3 w 8"/>
                <a:gd name="T3" fmla="*/ 2 h 2"/>
                <a:gd name="T4" fmla="*/ 0 60000 65536"/>
                <a:gd name="T5" fmla="*/ 0 60000 65536"/>
                <a:gd name="T6" fmla="*/ 0 w 8"/>
                <a:gd name="T7" fmla="*/ 0 h 2"/>
                <a:gd name="T8" fmla="*/ 8 w 8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2">
                  <a:moveTo>
                    <a:pt x="0" y="0"/>
                  </a:moveTo>
                  <a:lnTo>
                    <a:pt x="8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40" name="Freeform 735"/>
            <p:cNvSpPr>
              <a:spLocks noChangeArrowheads="1"/>
            </p:cNvSpPr>
            <p:nvPr/>
          </p:nvSpPr>
          <p:spPr bwMode="auto">
            <a:xfrm>
              <a:off x="2264" y="1515"/>
              <a:ext cx="1" cy="1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1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0" y="0"/>
                  </a:moveTo>
                  <a:lnTo>
                    <a:pt x="1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41" name="Freeform 736"/>
            <p:cNvSpPr>
              <a:spLocks noChangeArrowheads="1"/>
            </p:cNvSpPr>
            <p:nvPr/>
          </p:nvSpPr>
          <p:spPr bwMode="auto">
            <a:xfrm>
              <a:off x="2258" y="1516"/>
              <a:ext cx="7" cy="2"/>
            </a:xfrm>
            <a:custGeom>
              <a:avLst/>
              <a:gdLst>
                <a:gd name="T0" fmla="*/ 4 w 9"/>
                <a:gd name="T1" fmla="*/ 0 h 2"/>
                <a:gd name="T2" fmla="*/ 0 w 9"/>
                <a:gd name="T3" fmla="*/ 2 h 2"/>
                <a:gd name="T4" fmla="*/ 0 60000 65536"/>
                <a:gd name="T5" fmla="*/ 0 60000 65536"/>
                <a:gd name="T6" fmla="*/ 0 w 9"/>
                <a:gd name="T7" fmla="*/ 0 h 2"/>
                <a:gd name="T8" fmla="*/ 9 w 9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2">
                  <a:moveTo>
                    <a:pt x="9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42" name="Freeform 737"/>
            <p:cNvSpPr>
              <a:spLocks noChangeArrowheads="1"/>
            </p:cNvSpPr>
            <p:nvPr/>
          </p:nvSpPr>
          <p:spPr bwMode="auto">
            <a:xfrm>
              <a:off x="2257" y="1518"/>
              <a:ext cx="1" cy="1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2" y="0"/>
                  </a:moveTo>
                  <a:lnTo>
                    <a:pt x="0" y="1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43" name="Freeform 738"/>
            <p:cNvSpPr>
              <a:spLocks noChangeArrowheads="1"/>
            </p:cNvSpPr>
            <p:nvPr/>
          </p:nvSpPr>
          <p:spPr bwMode="auto">
            <a:xfrm>
              <a:off x="2256" y="1519"/>
              <a:ext cx="1" cy="1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1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1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44" name="Freeform 739"/>
            <p:cNvSpPr>
              <a:spLocks noChangeArrowheads="1"/>
            </p:cNvSpPr>
            <p:nvPr/>
          </p:nvSpPr>
          <p:spPr bwMode="auto">
            <a:xfrm>
              <a:off x="2252" y="1520"/>
              <a:ext cx="4" cy="2"/>
            </a:xfrm>
            <a:custGeom>
              <a:avLst/>
              <a:gdLst>
                <a:gd name="T0" fmla="*/ 2 w 5"/>
                <a:gd name="T1" fmla="*/ 0 h 2"/>
                <a:gd name="T2" fmla="*/ 0 w 5"/>
                <a:gd name="T3" fmla="*/ 2 h 2"/>
                <a:gd name="T4" fmla="*/ 0 60000 65536"/>
                <a:gd name="T5" fmla="*/ 0 60000 65536"/>
                <a:gd name="T6" fmla="*/ 0 w 5"/>
                <a:gd name="T7" fmla="*/ 0 h 2"/>
                <a:gd name="T8" fmla="*/ 5 w 5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2">
                  <a:moveTo>
                    <a:pt x="5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45" name="Freeform 740"/>
            <p:cNvSpPr>
              <a:spLocks noChangeArrowheads="1"/>
            </p:cNvSpPr>
            <p:nvPr/>
          </p:nvSpPr>
          <p:spPr bwMode="auto">
            <a:xfrm>
              <a:off x="2251" y="1522"/>
              <a:ext cx="1" cy="1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1 h 2"/>
                <a:gd name="T4" fmla="*/ 0 60000 65536"/>
                <a:gd name="T5" fmla="*/ 0 60000 65536"/>
                <a:gd name="T6" fmla="*/ 0 w 2"/>
                <a:gd name="T7" fmla="*/ 0 h 2"/>
                <a:gd name="T8" fmla="*/ 2 w 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2">
                  <a:moveTo>
                    <a:pt x="2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46" name="Freeform 741"/>
            <p:cNvSpPr>
              <a:spLocks noChangeArrowheads="1"/>
            </p:cNvSpPr>
            <p:nvPr/>
          </p:nvSpPr>
          <p:spPr bwMode="auto">
            <a:xfrm>
              <a:off x="2251" y="1523"/>
              <a:ext cx="12" cy="2"/>
            </a:xfrm>
            <a:custGeom>
              <a:avLst/>
              <a:gdLst>
                <a:gd name="T0" fmla="*/ 0 w 17"/>
                <a:gd name="T1" fmla="*/ 0 h 2"/>
                <a:gd name="T2" fmla="*/ 6 w 17"/>
                <a:gd name="T3" fmla="*/ 2 h 2"/>
                <a:gd name="T4" fmla="*/ 0 60000 65536"/>
                <a:gd name="T5" fmla="*/ 0 60000 65536"/>
                <a:gd name="T6" fmla="*/ 0 w 17"/>
                <a:gd name="T7" fmla="*/ 0 h 2"/>
                <a:gd name="T8" fmla="*/ 17 w 17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" h="2">
                  <a:moveTo>
                    <a:pt x="0" y="0"/>
                  </a:moveTo>
                  <a:lnTo>
                    <a:pt x="17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47" name="Freeform 742"/>
            <p:cNvSpPr>
              <a:spLocks noChangeArrowheads="1"/>
            </p:cNvSpPr>
            <p:nvPr/>
          </p:nvSpPr>
          <p:spPr bwMode="auto">
            <a:xfrm>
              <a:off x="2263" y="1525"/>
              <a:ext cx="0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60000 65536"/>
                <a:gd name="T5" fmla="*/ 0 60000 65536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1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48" name="Freeform 743"/>
            <p:cNvSpPr>
              <a:spLocks noChangeArrowheads="1"/>
            </p:cNvSpPr>
            <p:nvPr/>
          </p:nvSpPr>
          <p:spPr bwMode="auto">
            <a:xfrm>
              <a:off x="2260" y="1527"/>
              <a:ext cx="3" cy="1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1 h 2"/>
                <a:gd name="T4" fmla="*/ 0 60000 65536"/>
                <a:gd name="T5" fmla="*/ 0 60000 65536"/>
                <a:gd name="T6" fmla="*/ 0 w 3"/>
                <a:gd name="T7" fmla="*/ 0 h 2"/>
                <a:gd name="T8" fmla="*/ 3 w 3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2">
                  <a:moveTo>
                    <a:pt x="3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49" name="Freeform 744"/>
            <p:cNvSpPr>
              <a:spLocks noChangeArrowheads="1"/>
            </p:cNvSpPr>
            <p:nvPr/>
          </p:nvSpPr>
          <p:spPr bwMode="auto">
            <a:xfrm>
              <a:off x="2256" y="1528"/>
              <a:ext cx="4" cy="1"/>
            </a:xfrm>
            <a:custGeom>
              <a:avLst/>
              <a:gdLst>
                <a:gd name="T0" fmla="*/ 2 w 6"/>
                <a:gd name="T1" fmla="*/ 0 h 1"/>
                <a:gd name="T2" fmla="*/ 0 w 6"/>
                <a:gd name="T3" fmla="*/ 1 h 1"/>
                <a:gd name="T4" fmla="*/ 0 60000 65536"/>
                <a:gd name="T5" fmla="*/ 0 60000 65536"/>
                <a:gd name="T6" fmla="*/ 0 w 6"/>
                <a:gd name="T7" fmla="*/ 0 h 1"/>
                <a:gd name="T8" fmla="*/ 6 w 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1">
                  <a:moveTo>
                    <a:pt x="6" y="0"/>
                  </a:moveTo>
                  <a:lnTo>
                    <a:pt x="0" y="1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50" name="Freeform 745"/>
            <p:cNvSpPr>
              <a:spLocks noChangeArrowheads="1"/>
            </p:cNvSpPr>
            <p:nvPr/>
          </p:nvSpPr>
          <p:spPr bwMode="auto">
            <a:xfrm>
              <a:off x="2252" y="1529"/>
              <a:ext cx="4" cy="2"/>
            </a:xfrm>
            <a:custGeom>
              <a:avLst/>
              <a:gdLst>
                <a:gd name="T0" fmla="*/ 2 w 6"/>
                <a:gd name="T1" fmla="*/ 0 h 2"/>
                <a:gd name="T2" fmla="*/ 0 w 6"/>
                <a:gd name="T3" fmla="*/ 2 h 2"/>
                <a:gd name="T4" fmla="*/ 0 60000 65536"/>
                <a:gd name="T5" fmla="*/ 0 60000 65536"/>
                <a:gd name="T6" fmla="*/ 0 w 6"/>
                <a:gd name="T7" fmla="*/ 0 h 2"/>
                <a:gd name="T8" fmla="*/ 6 w 6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2">
                  <a:moveTo>
                    <a:pt x="6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51" name="Freeform 746"/>
            <p:cNvSpPr>
              <a:spLocks noChangeArrowheads="1"/>
            </p:cNvSpPr>
            <p:nvPr/>
          </p:nvSpPr>
          <p:spPr bwMode="auto">
            <a:xfrm>
              <a:off x="2250" y="1531"/>
              <a:ext cx="2" cy="1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0 60000 65536"/>
                <a:gd name="T5" fmla="*/ 0 60000 65536"/>
                <a:gd name="T6" fmla="*/ 0 w 2"/>
                <a:gd name="T7" fmla="*/ 0 h 2"/>
                <a:gd name="T8" fmla="*/ 2 w 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2">
                  <a:moveTo>
                    <a:pt x="2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52" name="Freeform 747"/>
            <p:cNvSpPr>
              <a:spLocks noChangeArrowheads="1"/>
            </p:cNvSpPr>
            <p:nvPr/>
          </p:nvSpPr>
          <p:spPr bwMode="auto">
            <a:xfrm>
              <a:off x="2250" y="1532"/>
              <a:ext cx="1" cy="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0" y="0"/>
                  </a:moveTo>
                  <a:lnTo>
                    <a:pt x="1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53" name="Freeform 748"/>
            <p:cNvSpPr>
              <a:spLocks noChangeArrowheads="1"/>
            </p:cNvSpPr>
            <p:nvPr/>
          </p:nvSpPr>
          <p:spPr bwMode="auto">
            <a:xfrm>
              <a:off x="2246" y="1534"/>
              <a:ext cx="5" cy="1"/>
            </a:xfrm>
            <a:custGeom>
              <a:avLst/>
              <a:gdLst>
                <a:gd name="T0" fmla="*/ 3 w 7"/>
                <a:gd name="T1" fmla="*/ 0 h 2"/>
                <a:gd name="T2" fmla="*/ 0 w 7"/>
                <a:gd name="T3" fmla="*/ 1 h 2"/>
                <a:gd name="T4" fmla="*/ 0 60000 65536"/>
                <a:gd name="T5" fmla="*/ 0 60000 65536"/>
                <a:gd name="T6" fmla="*/ 0 w 7"/>
                <a:gd name="T7" fmla="*/ 0 h 2"/>
                <a:gd name="T8" fmla="*/ 7 w 7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" h="2">
                  <a:moveTo>
                    <a:pt x="7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54" name="Freeform 749"/>
            <p:cNvSpPr>
              <a:spLocks noChangeArrowheads="1"/>
            </p:cNvSpPr>
            <p:nvPr/>
          </p:nvSpPr>
          <p:spPr bwMode="auto">
            <a:xfrm>
              <a:off x="2236" y="1535"/>
              <a:ext cx="10" cy="2"/>
            </a:xfrm>
            <a:custGeom>
              <a:avLst/>
              <a:gdLst>
                <a:gd name="T0" fmla="*/ 5 w 14"/>
                <a:gd name="T1" fmla="*/ 0 h 2"/>
                <a:gd name="T2" fmla="*/ 0 w 14"/>
                <a:gd name="T3" fmla="*/ 2 h 2"/>
                <a:gd name="T4" fmla="*/ 0 60000 65536"/>
                <a:gd name="T5" fmla="*/ 0 60000 65536"/>
                <a:gd name="T6" fmla="*/ 0 w 14"/>
                <a:gd name="T7" fmla="*/ 0 h 2"/>
                <a:gd name="T8" fmla="*/ 14 w 14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" h="2">
                  <a:moveTo>
                    <a:pt x="14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55" name="Freeform 750"/>
            <p:cNvSpPr>
              <a:spLocks noChangeArrowheads="1"/>
            </p:cNvSpPr>
            <p:nvPr/>
          </p:nvSpPr>
          <p:spPr bwMode="auto">
            <a:xfrm>
              <a:off x="2232" y="1537"/>
              <a:ext cx="4" cy="1"/>
            </a:xfrm>
            <a:custGeom>
              <a:avLst/>
              <a:gdLst>
                <a:gd name="T0" fmla="*/ 2 w 5"/>
                <a:gd name="T1" fmla="*/ 0 h 2"/>
                <a:gd name="T2" fmla="*/ 0 w 5"/>
                <a:gd name="T3" fmla="*/ 1 h 2"/>
                <a:gd name="T4" fmla="*/ 0 60000 65536"/>
                <a:gd name="T5" fmla="*/ 0 60000 65536"/>
                <a:gd name="T6" fmla="*/ 0 w 5"/>
                <a:gd name="T7" fmla="*/ 0 h 2"/>
                <a:gd name="T8" fmla="*/ 5 w 5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2">
                  <a:moveTo>
                    <a:pt x="5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56" name="Freeform 751"/>
            <p:cNvSpPr>
              <a:spLocks noChangeArrowheads="1"/>
            </p:cNvSpPr>
            <p:nvPr/>
          </p:nvSpPr>
          <p:spPr bwMode="auto">
            <a:xfrm>
              <a:off x="2214" y="1538"/>
              <a:ext cx="18" cy="2"/>
            </a:xfrm>
            <a:custGeom>
              <a:avLst/>
              <a:gdLst>
                <a:gd name="T0" fmla="*/ 8 w 26"/>
                <a:gd name="T1" fmla="*/ 0 h 2"/>
                <a:gd name="T2" fmla="*/ 0 w 26"/>
                <a:gd name="T3" fmla="*/ 2 h 2"/>
                <a:gd name="T4" fmla="*/ 0 60000 65536"/>
                <a:gd name="T5" fmla="*/ 0 60000 65536"/>
                <a:gd name="T6" fmla="*/ 0 w 26"/>
                <a:gd name="T7" fmla="*/ 0 h 2"/>
                <a:gd name="T8" fmla="*/ 26 w 26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2">
                  <a:moveTo>
                    <a:pt x="26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57" name="Freeform 752"/>
            <p:cNvSpPr>
              <a:spLocks noChangeArrowheads="1"/>
            </p:cNvSpPr>
            <p:nvPr/>
          </p:nvSpPr>
          <p:spPr bwMode="auto">
            <a:xfrm>
              <a:off x="2191" y="1540"/>
              <a:ext cx="23" cy="2"/>
            </a:xfrm>
            <a:custGeom>
              <a:avLst/>
              <a:gdLst>
                <a:gd name="T0" fmla="*/ 13 w 31"/>
                <a:gd name="T1" fmla="*/ 0 h 2"/>
                <a:gd name="T2" fmla="*/ 0 w 31"/>
                <a:gd name="T3" fmla="*/ 2 h 2"/>
                <a:gd name="T4" fmla="*/ 0 60000 65536"/>
                <a:gd name="T5" fmla="*/ 0 60000 65536"/>
                <a:gd name="T6" fmla="*/ 0 w 31"/>
                <a:gd name="T7" fmla="*/ 0 h 2"/>
                <a:gd name="T8" fmla="*/ 31 w 3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" h="2">
                  <a:moveTo>
                    <a:pt x="31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58" name="Freeform 753"/>
            <p:cNvSpPr>
              <a:spLocks noChangeArrowheads="1"/>
            </p:cNvSpPr>
            <p:nvPr/>
          </p:nvSpPr>
          <p:spPr bwMode="auto">
            <a:xfrm>
              <a:off x="2126" y="1542"/>
              <a:ext cx="65" cy="1"/>
            </a:xfrm>
            <a:custGeom>
              <a:avLst/>
              <a:gdLst>
                <a:gd name="T0" fmla="*/ 33 w 91"/>
                <a:gd name="T1" fmla="*/ 0 h 2"/>
                <a:gd name="T2" fmla="*/ 0 w 91"/>
                <a:gd name="T3" fmla="*/ 1 h 2"/>
                <a:gd name="T4" fmla="*/ 0 60000 65536"/>
                <a:gd name="T5" fmla="*/ 0 60000 65536"/>
                <a:gd name="T6" fmla="*/ 0 w 91"/>
                <a:gd name="T7" fmla="*/ 0 h 2"/>
                <a:gd name="T8" fmla="*/ 91 w 9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1" h="2">
                  <a:moveTo>
                    <a:pt x="91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59" name="Freeform 754"/>
            <p:cNvSpPr>
              <a:spLocks noChangeArrowheads="1"/>
            </p:cNvSpPr>
            <p:nvPr/>
          </p:nvSpPr>
          <p:spPr bwMode="auto">
            <a:xfrm>
              <a:off x="2014" y="1543"/>
              <a:ext cx="112" cy="2"/>
            </a:xfrm>
            <a:custGeom>
              <a:avLst/>
              <a:gdLst>
                <a:gd name="T0" fmla="*/ 59 w 155"/>
                <a:gd name="T1" fmla="*/ 0 h 2"/>
                <a:gd name="T2" fmla="*/ 0 w 155"/>
                <a:gd name="T3" fmla="*/ 2 h 2"/>
                <a:gd name="T4" fmla="*/ 0 60000 65536"/>
                <a:gd name="T5" fmla="*/ 0 60000 65536"/>
                <a:gd name="T6" fmla="*/ 0 w 155"/>
                <a:gd name="T7" fmla="*/ 0 h 2"/>
                <a:gd name="T8" fmla="*/ 155 w 155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5" h="2">
                  <a:moveTo>
                    <a:pt x="155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60" name="Freeform 755"/>
            <p:cNvSpPr>
              <a:spLocks noChangeArrowheads="1"/>
            </p:cNvSpPr>
            <p:nvPr/>
          </p:nvSpPr>
          <p:spPr bwMode="auto">
            <a:xfrm>
              <a:off x="1911" y="1545"/>
              <a:ext cx="103" cy="1"/>
            </a:xfrm>
            <a:custGeom>
              <a:avLst/>
              <a:gdLst>
                <a:gd name="T0" fmla="*/ 53 w 143"/>
                <a:gd name="T1" fmla="*/ 0 h 2"/>
                <a:gd name="T2" fmla="*/ 0 w 143"/>
                <a:gd name="T3" fmla="*/ 1 h 2"/>
                <a:gd name="T4" fmla="*/ 0 60000 65536"/>
                <a:gd name="T5" fmla="*/ 0 60000 65536"/>
                <a:gd name="T6" fmla="*/ 0 w 143"/>
                <a:gd name="T7" fmla="*/ 0 h 2"/>
                <a:gd name="T8" fmla="*/ 143 w 143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3" h="2">
                  <a:moveTo>
                    <a:pt x="143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61" name="Freeform 756"/>
            <p:cNvSpPr>
              <a:spLocks noChangeArrowheads="1"/>
            </p:cNvSpPr>
            <p:nvPr/>
          </p:nvSpPr>
          <p:spPr bwMode="auto">
            <a:xfrm>
              <a:off x="1807" y="1546"/>
              <a:ext cx="104" cy="1"/>
            </a:xfrm>
            <a:custGeom>
              <a:avLst/>
              <a:gdLst>
                <a:gd name="T0" fmla="*/ 54 w 144"/>
                <a:gd name="T1" fmla="*/ 0 h 1"/>
                <a:gd name="T2" fmla="*/ 0 w 144"/>
                <a:gd name="T3" fmla="*/ 1 h 1"/>
                <a:gd name="T4" fmla="*/ 0 60000 65536"/>
                <a:gd name="T5" fmla="*/ 0 60000 65536"/>
                <a:gd name="T6" fmla="*/ 0 w 144"/>
                <a:gd name="T7" fmla="*/ 0 h 1"/>
                <a:gd name="T8" fmla="*/ 144 w 14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4" h="1">
                  <a:moveTo>
                    <a:pt x="144" y="0"/>
                  </a:moveTo>
                  <a:lnTo>
                    <a:pt x="0" y="1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62" name="Freeform 757"/>
            <p:cNvSpPr>
              <a:spLocks noChangeArrowheads="1"/>
            </p:cNvSpPr>
            <p:nvPr/>
          </p:nvSpPr>
          <p:spPr bwMode="auto">
            <a:xfrm>
              <a:off x="1702" y="1547"/>
              <a:ext cx="105" cy="2"/>
            </a:xfrm>
            <a:custGeom>
              <a:avLst/>
              <a:gdLst>
                <a:gd name="T0" fmla="*/ 55 w 145"/>
                <a:gd name="T1" fmla="*/ 0 h 2"/>
                <a:gd name="T2" fmla="*/ 0 w 145"/>
                <a:gd name="T3" fmla="*/ 2 h 2"/>
                <a:gd name="T4" fmla="*/ 0 60000 65536"/>
                <a:gd name="T5" fmla="*/ 0 60000 65536"/>
                <a:gd name="T6" fmla="*/ 0 w 145"/>
                <a:gd name="T7" fmla="*/ 0 h 2"/>
                <a:gd name="T8" fmla="*/ 145 w 145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5" h="2">
                  <a:moveTo>
                    <a:pt x="145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63" name="Freeform 758"/>
            <p:cNvSpPr>
              <a:spLocks noChangeArrowheads="1"/>
            </p:cNvSpPr>
            <p:nvPr/>
          </p:nvSpPr>
          <p:spPr bwMode="auto">
            <a:xfrm>
              <a:off x="1697" y="1549"/>
              <a:ext cx="5" cy="1"/>
            </a:xfrm>
            <a:custGeom>
              <a:avLst/>
              <a:gdLst>
                <a:gd name="T0" fmla="*/ 3 w 7"/>
                <a:gd name="T1" fmla="*/ 0 h 2"/>
                <a:gd name="T2" fmla="*/ 0 w 7"/>
                <a:gd name="T3" fmla="*/ 1 h 2"/>
                <a:gd name="T4" fmla="*/ 0 60000 65536"/>
                <a:gd name="T5" fmla="*/ 0 60000 65536"/>
                <a:gd name="T6" fmla="*/ 0 w 7"/>
                <a:gd name="T7" fmla="*/ 0 h 2"/>
                <a:gd name="T8" fmla="*/ 7 w 7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" h="2">
                  <a:moveTo>
                    <a:pt x="7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64" name="Freeform 759"/>
            <p:cNvSpPr>
              <a:spLocks noChangeArrowheads="1"/>
            </p:cNvSpPr>
            <p:nvPr/>
          </p:nvSpPr>
          <p:spPr bwMode="auto">
            <a:xfrm>
              <a:off x="1667" y="1550"/>
              <a:ext cx="30" cy="2"/>
            </a:xfrm>
            <a:custGeom>
              <a:avLst/>
              <a:gdLst>
                <a:gd name="T0" fmla="*/ 15 w 42"/>
                <a:gd name="T1" fmla="*/ 0 h 2"/>
                <a:gd name="T2" fmla="*/ 0 w 42"/>
                <a:gd name="T3" fmla="*/ 2 h 2"/>
                <a:gd name="T4" fmla="*/ 0 60000 65536"/>
                <a:gd name="T5" fmla="*/ 0 60000 65536"/>
                <a:gd name="T6" fmla="*/ 0 w 42"/>
                <a:gd name="T7" fmla="*/ 0 h 2"/>
                <a:gd name="T8" fmla="*/ 42 w 4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2" h="2">
                  <a:moveTo>
                    <a:pt x="42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65" name="Freeform 760"/>
            <p:cNvSpPr>
              <a:spLocks noChangeArrowheads="1"/>
            </p:cNvSpPr>
            <p:nvPr/>
          </p:nvSpPr>
          <p:spPr bwMode="auto">
            <a:xfrm>
              <a:off x="1667" y="1552"/>
              <a:ext cx="81" cy="2"/>
            </a:xfrm>
            <a:custGeom>
              <a:avLst/>
              <a:gdLst>
                <a:gd name="T0" fmla="*/ 0 w 112"/>
                <a:gd name="T1" fmla="*/ 0 h 2"/>
                <a:gd name="T2" fmla="*/ 43 w 112"/>
                <a:gd name="T3" fmla="*/ 2 h 2"/>
                <a:gd name="T4" fmla="*/ 0 60000 65536"/>
                <a:gd name="T5" fmla="*/ 0 60000 65536"/>
                <a:gd name="T6" fmla="*/ 0 w 112"/>
                <a:gd name="T7" fmla="*/ 0 h 2"/>
                <a:gd name="T8" fmla="*/ 112 w 11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2" h="2">
                  <a:moveTo>
                    <a:pt x="0" y="0"/>
                  </a:moveTo>
                  <a:lnTo>
                    <a:pt x="112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66" name="Freeform 761"/>
            <p:cNvSpPr>
              <a:spLocks noChangeArrowheads="1"/>
            </p:cNvSpPr>
            <p:nvPr/>
          </p:nvSpPr>
          <p:spPr bwMode="auto">
            <a:xfrm>
              <a:off x="1748" y="1554"/>
              <a:ext cx="192" cy="1"/>
            </a:xfrm>
            <a:custGeom>
              <a:avLst/>
              <a:gdLst>
                <a:gd name="T0" fmla="*/ 0 w 266"/>
                <a:gd name="T1" fmla="*/ 0 h 2"/>
                <a:gd name="T2" fmla="*/ 100 w 266"/>
                <a:gd name="T3" fmla="*/ 1 h 2"/>
                <a:gd name="T4" fmla="*/ 0 60000 65536"/>
                <a:gd name="T5" fmla="*/ 0 60000 65536"/>
                <a:gd name="T6" fmla="*/ 0 w 266"/>
                <a:gd name="T7" fmla="*/ 0 h 2"/>
                <a:gd name="T8" fmla="*/ 266 w 266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6" h="2">
                  <a:moveTo>
                    <a:pt x="0" y="0"/>
                  </a:moveTo>
                  <a:lnTo>
                    <a:pt x="266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67" name="Freeform 762"/>
            <p:cNvSpPr>
              <a:spLocks noChangeArrowheads="1"/>
            </p:cNvSpPr>
            <p:nvPr/>
          </p:nvSpPr>
          <p:spPr bwMode="auto">
            <a:xfrm>
              <a:off x="1940" y="1555"/>
              <a:ext cx="126" cy="2"/>
            </a:xfrm>
            <a:custGeom>
              <a:avLst/>
              <a:gdLst>
                <a:gd name="T0" fmla="*/ 0 w 176"/>
                <a:gd name="T1" fmla="*/ 0 h 2"/>
                <a:gd name="T2" fmla="*/ 64 w 176"/>
                <a:gd name="T3" fmla="*/ 2 h 2"/>
                <a:gd name="T4" fmla="*/ 0 60000 65536"/>
                <a:gd name="T5" fmla="*/ 0 60000 65536"/>
                <a:gd name="T6" fmla="*/ 0 w 176"/>
                <a:gd name="T7" fmla="*/ 0 h 2"/>
                <a:gd name="T8" fmla="*/ 176 w 176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6" h="2">
                  <a:moveTo>
                    <a:pt x="0" y="0"/>
                  </a:moveTo>
                  <a:lnTo>
                    <a:pt x="176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68" name="Freeform 763"/>
            <p:cNvSpPr>
              <a:spLocks noChangeArrowheads="1"/>
            </p:cNvSpPr>
            <p:nvPr/>
          </p:nvSpPr>
          <p:spPr bwMode="auto">
            <a:xfrm>
              <a:off x="2066" y="1557"/>
              <a:ext cx="44" cy="1"/>
            </a:xfrm>
            <a:custGeom>
              <a:avLst/>
              <a:gdLst>
                <a:gd name="T0" fmla="*/ 0 w 61"/>
                <a:gd name="T1" fmla="*/ 0 h 1"/>
                <a:gd name="T2" fmla="*/ 23 w 61"/>
                <a:gd name="T3" fmla="*/ 1 h 1"/>
                <a:gd name="T4" fmla="*/ 0 60000 65536"/>
                <a:gd name="T5" fmla="*/ 0 60000 65536"/>
                <a:gd name="T6" fmla="*/ 0 w 61"/>
                <a:gd name="T7" fmla="*/ 0 h 1"/>
                <a:gd name="T8" fmla="*/ 61 w 6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1" h="1">
                  <a:moveTo>
                    <a:pt x="0" y="0"/>
                  </a:moveTo>
                  <a:lnTo>
                    <a:pt x="61" y="1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69" name="Freeform 764"/>
            <p:cNvSpPr>
              <a:spLocks noChangeArrowheads="1"/>
            </p:cNvSpPr>
            <p:nvPr/>
          </p:nvSpPr>
          <p:spPr bwMode="auto">
            <a:xfrm>
              <a:off x="2110" y="1558"/>
              <a:ext cx="34" cy="1"/>
            </a:xfrm>
            <a:custGeom>
              <a:avLst/>
              <a:gdLst>
                <a:gd name="T0" fmla="*/ 0 w 47"/>
                <a:gd name="T1" fmla="*/ 0 h 2"/>
                <a:gd name="T2" fmla="*/ 18 w 47"/>
                <a:gd name="T3" fmla="*/ 1 h 2"/>
                <a:gd name="T4" fmla="*/ 0 60000 65536"/>
                <a:gd name="T5" fmla="*/ 0 60000 65536"/>
                <a:gd name="T6" fmla="*/ 0 w 47"/>
                <a:gd name="T7" fmla="*/ 0 h 2"/>
                <a:gd name="T8" fmla="*/ 47 w 47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7" h="2">
                  <a:moveTo>
                    <a:pt x="0" y="0"/>
                  </a:moveTo>
                  <a:lnTo>
                    <a:pt x="47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70" name="Freeform 765"/>
            <p:cNvSpPr>
              <a:spLocks noChangeArrowheads="1"/>
            </p:cNvSpPr>
            <p:nvPr/>
          </p:nvSpPr>
          <p:spPr bwMode="auto">
            <a:xfrm>
              <a:off x="2144" y="1559"/>
              <a:ext cx="18" cy="2"/>
            </a:xfrm>
            <a:custGeom>
              <a:avLst/>
              <a:gdLst>
                <a:gd name="T0" fmla="*/ 0 w 25"/>
                <a:gd name="T1" fmla="*/ 0 h 2"/>
                <a:gd name="T2" fmla="*/ 9 w 25"/>
                <a:gd name="T3" fmla="*/ 2 h 2"/>
                <a:gd name="T4" fmla="*/ 0 60000 65536"/>
                <a:gd name="T5" fmla="*/ 0 60000 65536"/>
                <a:gd name="T6" fmla="*/ 0 w 25"/>
                <a:gd name="T7" fmla="*/ 0 h 2"/>
                <a:gd name="T8" fmla="*/ 25 w 25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" h="2">
                  <a:moveTo>
                    <a:pt x="0" y="0"/>
                  </a:moveTo>
                  <a:lnTo>
                    <a:pt x="25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71" name="Freeform 766"/>
            <p:cNvSpPr>
              <a:spLocks noChangeArrowheads="1"/>
            </p:cNvSpPr>
            <p:nvPr/>
          </p:nvSpPr>
          <p:spPr bwMode="auto">
            <a:xfrm>
              <a:off x="2162" y="1561"/>
              <a:ext cx="23" cy="1"/>
            </a:xfrm>
            <a:custGeom>
              <a:avLst/>
              <a:gdLst>
                <a:gd name="T0" fmla="*/ 0 w 32"/>
                <a:gd name="T1" fmla="*/ 0 h 2"/>
                <a:gd name="T2" fmla="*/ 12 w 32"/>
                <a:gd name="T3" fmla="*/ 1 h 2"/>
                <a:gd name="T4" fmla="*/ 0 60000 65536"/>
                <a:gd name="T5" fmla="*/ 0 60000 65536"/>
                <a:gd name="T6" fmla="*/ 0 w 32"/>
                <a:gd name="T7" fmla="*/ 0 h 2"/>
                <a:gd name="T8" fmla="*/ 32 w 3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" h="2">
                  <a:moveTo>
                    <a:pt x="0" y="0"/>
                  </a:moveTo>
                  <a:lnTo>
                    <a:pt x="32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72" name="Freeform 767"/>
            <p:cNvSpPr>
              <a:spLocks noChangeArrowheads="1"/>
            </p:cNvSpPr>
            <p:nvPr/>
          </p:nvSpPr>
          <p:spPr bwMode="auto">
            <a:xfrm>
              <a:off x="2185" y="1562"/>
              <a:ext cx="6" cy="2"/>
            </a:xfrm>
            <a:custGeom>
              <a:avLst/>
              <a:gdLst>
                <a:gd name="T0" fmla="*/ 0 w 8"/>
                <a:gd name="T1" fmla="*/ 0 h 2"/>
                <a:gd name="T2" fmla="*/ 3 w 8"/>
                <a:gd name="T3" fmla="*/ 2 h 2"/>
                <a:gd name="T4" fmla="*/ 0 60000 65536"/>
                <a:gd name="T5" fmla="*/ 0 60000 65536"/>
                <a:gd name="T6" fmla="*/ 0 w 8"/>
                <a:gd name="T7" fmla="*/ 0 h 2"/>
                <a:gd name="T8" fmla="*/ 8 w 8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2">
                  <a:moveTo>
                    <a:pt x="0" y="0"/>
                  </a:moveTo>
                  <a:lnTo>
                    <a:pt x="8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73" name="Freeform 768"/>
            <p:cNvSpPr>
              <a:spLocks noChangeArrowheads="1"/>
            </p:cNvSpPr>
            <p:nvPr/>
          </p:nvSpPr>
          <p:spPr bwMode="auto">
            <a:xfrm>
              <a:off x="2191" y="1564"/>
              <a:ext cx="23" cy="2"/>
            </a:xfrm>
            <a:custGeom>
              <a:avLst/>
              <a:gdLst>
                <a:gd name="T0" fmla="*/ 0 w 31"/>
                <a:gd name="T1" fmla="*/ 0 h 2"/>
                <a:gd name="T2" fmla="*/ 13 w 31"/>
                <a:gd name="T3" fmla="*/ 2 h 2"/>
                <a:gd name="T4" fmla="*/ 0 60000 65536"/>
                <a:gd name="T5" fmla="*/ 0 60000 65536"/>
                <a:gd name="T6" fmla="*/ 0 w 31"/>
                <a:gd name="T7" fmla="*/ 0 h 2"/>
                <a:gd name="T8" fmla="*/ 31 w 3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" h="2">
                  <a:moveTo>
                    <a:pt x="0" y="0"/>
                  </a:moveTo>
                  <a:lnTo>
                    <a:pt x="31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74" name="Freeform 769"/>
            <p:cNvSpPr>
              <a:spLocks noChangeArrowheads="1"/>
            </p:cNvSpPr>
            <p:nvPr/>
          </p:nvSpPr>
          <p:spPr bwMode="auto">
            <a:xfrm>
              <a:off x="2214" y="1566"/>
              <a:ext cx="13" cy="0"/>
            </a:xfrm>
            <a:custGeom>
              <a:avLst/>
              <a:gdLst>
                <a:gd name="T0" fmla="*/ 0 w 18"/>
                <a:gd name="T1" fmla="*/ 0 h 1"/>
                <a:gd name="T2" fmla="*/ 7 w 18"/>
                <a:gd name="T3" fmla="*/ 0 h 1"/>
                <a:gd name="T4" fmla="*/ 0 60000 65536"/>
                <a:gd name="T5" fmla="*/ 0 60000 65536"/>
                <a:gd name="T6" fmla="*/ 0 w 18"/>
                <a:gd name="T7" fmla="*/ 0 h 1"/>
                <a:gd name="T8" fmla="*/ 18 w 18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" h="1">
                  <a:moveTo>
                    <a:pt x="0" y="0"/>
                  </a:moveTo>
                  <a:lnTo>
                    <a:pt x="18" y="1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75" name="Freeform 770"/>
            <p:cNvSpPr>
              <a:spLocks noChangeArrowheads="1"/>
            </p:cNvSpPr>
            <p:nvPr/>
          </p:nvSpPr>
          <p:spPr bwMode="auto">
            <a:xfrm>
              <a:off x="2227" y="1566"/>
              <a:ext cx="12" cy="2"/>
            </a:xfrm>
            <a:custGeom>
              <a:avLst/>
              <a:gdLst>
                <a:gd name="T0" fmla="*/ 0 w 18"/>
                <a:gd name="T1" fmla="*/ 0 h 2"/>
                <a:gd name="T2" fmla="*/ 5 w 18"/>
                <a:gd name="T3" fmla="*/ 2 h 2"/>
                <a:gd name="T4" fmla="*/ 0 60000 65536"/>
                <a:gd name="T5" fmla="*/ 0 60000 65536"/>
                <a:gd name="T6" fmla="*/ 0 w 18"/>
                <a:gd name="T7" fmla="*/ 0 h 2"/>
                <a:gd name="T8" fmla="*/ 18 w 18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" h="2">
                  <a:moveTo>
                    <a:pt x="0" y="0"/>
                  </a:moveTo>
                  <a:lnTo>
                    <a:pt x="18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76" name="Freeform 771"/>
            <p:cNvSpPr>
              <a:spLocks noChangeArrowheads="1"/>
            </p:cNvSpPr>
            <p:nvPr/>
          </p:nvSpPr>
          <p:spPr bwMode="auto">
            <a:xfrm>
              <a:off x="2239" y="1568"/>
              <a:ext cx="9" cy="1"/>
            </a:xfrm>
            <a:custGeom>
              <a:avLst/>
              <a:gdLst>
                <a:gd name="T0" fmla="*/ 0 w 12"/>
                <a:gd name="T1" fmla="*/ 0 h 2"/>
                <a:gd name="T2" fmla="*/ 5 w 12"/>
                <a:gd name="T3" fmla="*/ 1 h 2"/>
                <a:gd name="T4" fmla="*/ 0 60000 65536"/>
                <a:gd name="T5" fmla="*/ 0 60000 65536"/>
                <a:gd name="T6" fmla="*/ 0 w 12"/>
                <a:gd name="T7" fmla="*/ 0 h 2"/>
                <a:gd name="T8" fmla="*/ 12 w 1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" h="2">
                  <a:moveTo>
                    <a:pt x="0" y="0"/>
                  </a:moveTo>
                  <a:lnTo>
                    <a:pt x="12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77" name="Freeform 772"/>
            <p:cNvSpPr>
              <a:spLocks noChangeArrowheads="1"/>
            </p:cNvSpPr>
            <p:nvPr/>
          </p:nvSpPr>
          <p:spPr bwMode="auto">
            <a:xfrm>
              <a:off x="2248" y="1569"/>
              <a:ext cx="6" cy="2"/>
            </a:xfrm>
            <a:custGeom>
              <a:avLst/>
              <a:gdLst>
                <a:gd name="T0" fmla="*/ 0 w 8"/>
                <a:gd name="T1" fmla="*/ 0 h 2"/>
                <a:gd name="T2" fmla="*/ 3 w 8"/>
                <a:gd name="T3" fmla="*/ 2 h 2"/>
                <a:gd name="T4" fmla="*/ 0 60000 65536"/>
                <a:gd name="T5" fmla="*/ 0 60000 65536"/>
                <a:gd name="T6" fmla="*/ 0 w 8"/>
                <a:gd name="T7" fmla="*/ 0 h 2"/>
                <a:gd name="T8" fmla="*/ 8 w 8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2">
                  <a:moveTo>
                    <a:pt x="0" y="0"/>
                  </a:moveTo>
                  <a:lnTo>
                    <a:pt x="8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78" name="Freeform 773"/>
            <p:cNvSpPr>
              <a:spLocks noChangeArrowheads="1"/>
            </p:cNvSpPr>
            <p:nvPr/>
          </p:nvSpPr>
          <p:spPr bwMode="auto">
            <a:xfrm>
              <a:off x="2252" y="1571"/>
              <a:ext cx="2" cy="2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0 60000 65536"/>
                <a:gd name="T5" fmla="*/ 0 60000 65536"/>
                <a:gd name="T6" fmla="*/ 0 w 2"/>
                <a:gd name="T7" fmla="*/ 0 h 2"/>
                <a:gd name="T8" fmla="*/ 2 w 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2">
                  <a:moveTo>
                    <a:pt x="2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79" name="Freeform 774"/>
            <p:cNvSpPr>
              <a:spLocks noChangeArrowheads="1"/>
            </p:cNvSpPr>
            <p:nvPr/>
          </p:nvSpPr>
          <p:spPr bwMode="auto">
            <a:xfrm>
              <a:off x="2252" y="1573"/>
              <a:ext cx="2" cy="1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1 h 2"/>
                <a:gd name="T4" fmla="*/ 0 60000 65536"/>
                <a:gd name="T5" fmla="*/ 0 60000 65536"/>
                <a:gd name="T6" fmla="*/ 0 w 2"/>
                <a:gd name="T7" fmla="*/ 0 h 2"/>
                <a:gd name="T8" fmla="*/ 2 w 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2">
                  <a:moveTo>
                    <a:pt x="0" y="0"/>
                  </a:moveTo>
                  <a:lnTo>
                    <a:pt x="2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80" name="Freeform 775"/>
            <p:cNvSpPr>
              <a:spLocks noChangeArrowheads="1"/>
            </p:cNvSpPr>
            <p:nvPr/>
          </p:nvSpPr>
          <p:spPr bwMode="auto">
            <a:xfrm>
              <a:off x="2254" y="1574"/>
              <a:ext cx="3" cy="2"/>
            </a:xfrm>
            <a:custGeom>
              <a:avLst/>
              <a:gdLst>
                <a:gd name="T0" fmla="*/ 0 w 4"/>
                <a:gd name="T1" fmla="*/ 0 h 2"/>
                <a:gd name="T2" fmla="*/ 2 w 4"/>
                <a:gd name="T3" fmla="*/ 2 h 2"/>
                <a:gd name="T4" fmla="*/ 0 60000 65536"/>
                <a:gd name="T5" fmla="*/ 0 60000 65536"/>
                <a:gd name="T6" fmla="*/ 0 w 4"/>
                <a:gd name="T7" fmla="*/ 0 h 2"/>
                <a:gd name="T8" fmla="*/ 4 w 4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2">
                  <a:moveTo>
                    <a:pt x="0" y="0"/>
                  </a:moveTo>
                  <a:lnTo>
                    <a:pt x="4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81" name="Freeform 776"/>
            <p:cNvSpPr>
              <a:spLocks noChangeArrowheads="1"/>
            </p:cNvSpPr>
            <p:nvPr/>
          </p:nvSpPr>
          <p:spPr bwMode="auto">
            <a:xfrm>
              <a:off x="2257" y="1576"/>
              <a:ext cx="8" cy="1"/>
            </a:xfrm>
            <a:custGeom>
              <a:avLst/>
              <a:gdLst>
                <a:gd name="T0" fmla="*/ 0 w 12"/>
                <a:gd name="T1" fmla="*/ 0 h 2"/>
                <a:gd name="T2" fmla="*/ 3 w 12"/>
                <a:gd name="T3" fmla="*/ 1 h 2"/>
                <a:gd name="T4" fmla="*/ 0 60000 65536"/>
                <a:gd name="T5" fmla="*/ 0 60000 65536"/>
                <a:gd name="T6" fmla="*/ 0 w 12"/>
                <a:gd name="T7" fmla="*/ 0 h 2"/>
                <a:gd name="T8" fmla="*/ 12 w 1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" h="2">
                  <a:moveTo>
                    <a:pt x="0" y="0"/>
                  </a:moveTo>
                  <a:lnTo>
                    <a:pt x="12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82" name="Freeform 777"/>
            <p:cNvSpPr>
              <a:spLocks noChangeArrowheads="1"/>
            </p:cNvSpPr>
            <p:nvPr/>
          </p:nvSpPr>
          <p:spPr bwMode="auto">
            <a:xfrm>
              <a:off x="2265" y="1577"/>
              <a:ext cx="2" cy="2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60000 65536"/>
                <a:gd name="T5" fmla="*/ 0 60000 65536"/>
                <a:gd name="T6" fmla="*/ 0 w 2"/>
                <a:gd name="T7" fmla="*/ 0 h 2"/>
                <a:gd name="T8" fmla="*/ 2 w 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2">
                  <a:moveTo>
                    <a:pt x="0" y="0"/>
                  </a:moveTo>
                  <a:lnTo>
                    <a:pt x="2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83" name="Freeform 778"/>
            <p:cNvSpPr>
              <a:spLocks noChangeArrowheads="1"/>
            </p:cNvSpPr>
            <p:nvPr/>
          </p:nvSpPr>
          <p:spPr bwMode="auto">
            <a:xfrm>
              <a:off x="2263" y="1579"/>
              <a:ext cx="4" cy="2"/>
            </a:xfrm>
            <a:custGeom>
              <a:avLst/>
              <a:gdLst>
                <a:gd name="T0" fmla="*/ 2 w 5"/>
                <a:gd name="T1" fmla="*/ 0 h 2"/>
                <a:gd name="T2" fmla="*/ 0 w 5"/>
                <a:gd name="T3" fmla="*/ 2 h 2"/>
                <a:gd name="T4" fmla="*/ 0 60000 65536"/>
                <a:gd name="T5" fmla="*/ 0 60000 65536"/>
                <a:gd name="T6" fmla="*/ 0 w 5"/>
                <a:gd name="T7" fmla="*/ 0 h 2"/>
                <a:gd name="T8" fmla="*/ 5 w 5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2">
                  <a:moveTo>
                    <a:pt x="5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84" name="Freeform 779"/>
            <p:cNvSpPr>
              <a:spLocks noChangeArrowheads="1"/>
            </p:cNvSpPr>
            <p:nvPr/>
          </p:nvSpPr>
          <p:spPr bwMode="auto">
            <a:xfrm>
              <a:off x="2263" y="1581"/>
              <a:ext cx="2" cy="0"/>
            </a:xfrm>
            <a:custGeom>
              <a:avLst/>
              <a:gdLst>
                <a:gd name="T0" fmla="*/ 0 w 3"/>
                <a:gd name="T1" fmla="*/ 0 h 1"/>
                <a:gd name="T2" fmla="*/ 1 w 3"/>
                <a:gd name="T3" fmla="*/ 0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0" y="0"/>
                  </a:moveTo>
                  <a:lnTo>
                    <a:pt x="3" y="1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85" name="Freeform 780"/>
            <p:cNvSpPr>
              <a:spLocks noChangeArrowheads="1"/>
            </p:cNvSpPr>
            <p:nvPr/>
          </p:nvSpPr>
          <p:spPr bwMode="auto">
            <a:xfrm>
              <a:off x="2261" y="1581"/>
              <a:ext cx="4" cy="2"/>
            </a:xfrm>
            <a:custGeom>
              <a:avLst/>
              <a:gdLst>
                <a:gd name="T0" fmla="*/ 2 w 6"/>
                <a:gd name="T1" fmla="*/ 0 h 2"/>
                <a:gd name="T2" fmla="*/ 0 w 6"/>
                <a:gd name="T3" fmla="*/ 2 h 2"/>
                <a:gd name="T4" fmla="*/ 0 60000 65536"/>
                <a:gd name="T5" fmla="*/ 0 60000 65536"/>
                <a:gd name="T6" fmla="*/ 0 w 6"/>
                <a:gd name="T7" fmla="*/ 0 h 2"/>
                <a:gd name="T8" fmla="*/ 6 w 6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2">
                  <a:moveTo>
                    <a:pt x="6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86" name="Freeform 781"/>
            <p:cNvSpPr>
              <a:spLocks noChangeArrowheads="1"/>
            </p:cNvSpPr>
            <p:nvPr/>
          </p:nvSpPr>
          <p:spPr bwMode="auto">
            <a:xfrm>
              <a:off x="2260" y="1583"/>
              <a:ext cx="1" cy="2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1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87" name="Freeform 782"/>
            <p:cNvSpPr>
              <a:spLocks noChangeArrowheads="1"/>
            </p:cNvSpPr>
            <p:nvPr/>
          </p:nvSpPr>
          <p:spPr bwMode="auto">
            <a:xfrm>
              <a:off x="2260" y="1585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0 60000 65536"/>
                <a:gd name="T5" fmla="*/ 0 60000 65536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1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88" name="Freeform 783"/>
            <p:cNvSpPr>
              <a:spLocks noChangeArrowheads="1"/>
            </p:cNvSpPr>
            <p:nvPr/>
          </p:nvSpPr>
          <p:spPr bwMode="auto">
            <a:xfrm>
              <a:off x="2260" y="1586"/>
              <a:ext cx="2" cy="2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2 h 2"/>
                <a:gd name="T4" fmla="*/ 0 60000 65536"/>
                <a:gd name="T5" fmla="*/ 0 60000 65536"/>
                <a:gd name="T6" fmla="*/ 0 w 3"/>
                <a:gd name="T7" fmla="*/ 0 h 2"/>
                <a:gd name="T8" fmla="*/ 3 w 3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2">
                  <a:moveTo>
                    <a:pt x="0" y="0"/>
                  </a:moveTo>
                  <a:lnTo>
                    <a:pt x="3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89" name="Freeform 784"/>
            <p:cNvSpPr>
              <a:spLocks noChangeArrowheads="1"/>
            </p:cNvSpPr>
            <p:nvPr/>
          </p:nvSpPr>
          <p:spPr bwMode="auto">
            <a:xfrm>
              <a:off x="2253" y="1588"/>
              <a:ext cx="9" cy="1"/>
            </a:xfrm>
            <a:custGeom>
              <a:avLst/>
              <a:gdLst>
                <a:gd name="T0" fmla="*/ 5 w 12"/>
                <a:gd name="T1" fmla="*/ 0 h 2"/>
                <a:gd name="T2" fmla="*/ 0 w 12"/>
                <a:gd name="T3" fmla="*/ 1 h 2"/>
                <a:gd name="T4" fmla="*/ 0 60000 65536"/>
                <a:gd name="T5" fmla="*/ 0 60000 65536"/>
                <a:gd name="T6" fmla="*/ 0 w 12"/>
                <a:gd name="T7" fmla="*/ 0 h 2"/>
                <a:gd name="T8" fmla="*/ 12 w 1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" h="2">
                  <a:moveTo>
                    <a:pt x="12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90" name="Freeform 785"/>
            <p:cNvSpPr>
              <a:spLocks noChangeArrowheads="1"/>
            </p:cNvSpPr>
            <p:nvPr/>
          </p:nvSpPr>
          <p:spPr bwMode="auto">
            <a:xfrm>
              <a:off x="2253" y="1589"/>
              <a:ext cx="1" cy="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0" y="0"/>
                  </a:moveTo>
                  <a:lnTo>
                    <a:pt x="1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91" name="Freeform 786"/>
            <p:cNvSpPr>
              <a:spLocks noChangeArrowheads="1"/>
            </p:cNvSpPr>
            <p:nvPr/>
          </p:nvSpPr>
          <p:spPr bwMode="auto">
            <a:xfrm>
              <a:off x="2254" y="1591"/>
              <a:ext cx="6" cy="2"/>
            </a:xfrm>
            <a:custGeom>
              <a:avLst/>
              <a:gdLst>
                <a:gd name="T0" fmla="*/ 0 w 9"/>
                <a:gd name="T1" fmla="*/ 0 h 2"/>
                <a:gd name="T2" fmla="*/ 3 w 9"/>
                <a:gd name="T3" fmla="*/ 2 h 2"/>
                <a:gd name="T4" fmla="*/ 0 60000 65536"/>
                <a:gd name="T5" fmla="*/ 0 60000 65536"/>
                <a:gd name="T6" fmla="*/ 0 w 9"/>
                <a:gd name="T7" fmla="*/ 0 h 2"/>
                <a:gd name="T8" fmla="*/ 9 w 9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2">
                  <a:moveTo>
                    <a:pt x="0" y="0"/>
                  </a:moveTo>
                  <a:lnTo>
                    <a:pt x="9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92" name="Freeform 787"/>
            <p:cNvSpPr>
              <a:spLocks noChangeArrowheads="1"/>
            </p:cNvSpPr>
            <p:nvPr/>
          </p:nvSpPr>
          <p:spPr bwMode="auto">
            <a:xfrm>
              <a:off x="2257" y="1593"/>
              <a:ext cx="3" cy="1"/>
            </a:xfrm>
            <a:custGeom>
              <a:avLst/>
              <a:gdLst>
                <a:gd name="T0" fmla="*/ 1 w 5"/>
                <a:gd name="T1" fmla="*/ 0 h 2"/>
                <a:gd name="T2" fmla="*/ 0 w 5"/>
                <a:gd name="T3" fmla="*/ 1 h 2"/>
                <a:gd name="T4" fmla="*/ 0 60000 65536"/>
                <a:gd name="T5" fmla="*/ 0 60000 65536"/>
                <a:gd name="T6" fmla="*/ 0 w 5"/>
                <a:gd name="T7" fmla="*/ 0 h 2"/>
                <a:gd name="T8" fmla="*/ 5 w 5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2">
                  <a:moveTo>
                    <a:pt x="5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93" name="Freeform 788"/>
            <p:cNvSpPr>
              <a:spLocks noChangeArrowheads="1"/>
            </p:cNvSpPr>
            <p:nvPr/>
          </p:nvSpPr>
          <p:spPr bwMode="auto">
            <a:xfrm>
              <a:off x="2256" y="1594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0"/>
                  </a:moveTo>
                  <a:lnTo>
                    <a:pt x="0" y="1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94" name="Freeform 789"/>
            <p:cNvSpPr>
              <a:spLocks noChangeArrowheads="1"/>
            </p:cNvSpPr>
            <p:nvPr/>
          </p:nvSpPr>
          <p:spPr bwMode="auto">
            <a:xfrm>
              <a:off x="2255" y="1595"/>
              <a:ext cx="1" cy="1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1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1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95" name="Freeform 790"/>
            <p:cNvSpPr>
              <a:spLocks noChangeArrowheads="1"/>
            </p:cNvSpPr>
            <p:nvPr/>
          </p:nvSpPr>
          <p:spPr bwMode="auto">
            <a:xfrm>
              <a:off x="2255" y="1596"/>
              <a:ext cx="0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60000 65536"/>
                <a:gd name="T5" fmla="*/ 0 60000 65536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1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96" name="Freeform 791"/>
            <p:cNvSpPr>
              <a:spLocks noChangeArrowheads="1"/>
            </p:cNvSpPr>
            <p:nvPr/>
          </p:nvSpPr>
          <p:spPr bwMode="auto">
            <a:xfrm>
              <a:off x="2249" y="1598"/>
              <a:ext cx="6" cy="2"/>
            </a:xfrm>
            <a:custGeom>
              <a:avLst/>
              <a:gdLst>
                <a:gd name="T0" fmla="*/ 3 w 8"/>
                <a:gd name="T1" fmla="*/ 0 h 2"/>
                <a:gd name="T2" fmla="*/ 0 w 8"/>
                <a:gd name="T3" fmla="*/ 2 h 2"/>
                <a:gd name="T4" fmla="*/ 0 60000 65536"/>
                <a:gd name="T5" fmla="*/ 0 60000 65536"/>
                <a:gd name="T6" fmla="*/ 0 w 8"/>
                <a:gd name="T7" fmla="*/ 0 h 2"/>
                <a:gd name="T8" fmla="*/ 8 w 8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2">
                  <a:moveTo>
                    <a:pt x="8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97" name="Freeform 792"/>
            <p:cNvSpPr>
              <a:spLocks noChangeArrowheads="1"/>
            </p:cNvSpPr>
            <p:nvPr/>
          </p:nvSpPr>
          <p:spPr bwMode="auto">
            <a:xfrm>
              <a:off x="2246" y="1600"/>
              <a:ext cx="3" cy="1"/>
            </a:xfrm>
            <a:custGeom>
              <a:avLst/>
              <a:gdLst>
                <a:gd name="T0" fmla="*/ 2 w 4"/>
                <a:gd name="T1" fmla="*/ 0 h 2"/>
                <a:gd name="T2" fmla="*/ 0 w 4"/>
                <a:gd name="T3" fmla="*/ 1 h 2"/>
                <a:gd name="T4" fmla="*/ 0 60000 65536"/>
                <a:gd name="T5" fmla="*/ 0 60000 65536"/>
                <a:gd name="T6" fmla="*/ 0 w 4"/>
                <a:gd name="T7" fmla="*/ 0 h 2"/>
                <a:gd name="T8" fmla="*/ 4 w 4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2">
                  <a:moveTo>
                    <a:pt x="4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98" name="Freeform 793"/>
            <p:cNvSpPr>
              <a:spLocks noChangeArrowheads="1"/>
            </p:cNvSpPr>
            <p:nvPr/>
          </p:nvSpPr>
          <p:spPr bwMode="auto">
            <a:xfrm>
              <a:off x="2244" y="1601"/>
              <a:ext cx="2" cy="2"/>
            </a:xfrm>
            <a:custGeom>
              <a:avLst/>
              <a:gdLst>
                <a:gd name="T0" fmla="*/ 1 w 3"/>
                <a:gd name="T1" fmla="*/ 0 h 2"/>
                <a:gd name="T2" fmla="*/ 0 w 3"/>
                <a:gd name="T3" fmla="*/ 2 h 2"/>
                <a:gd name="T4" fmla="*/ 0 60000 65536"/>
                <a:gd name="T5" fmla="*/ 0 60000 65536"/>
                <a:gd name="T6" fmla="*/ 0 w 3"/>
                <a:gd name="T7" fmla="*/ 0 h 2"/>
                <a:gd name="T8" fmla="*/ 3 w 3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2">
                  <a:moveTo>
                    <a:pt x="3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99" name="Freeform 794"/>
            <p:cNvSpPr>
              <a:spLocks noChangeArrowheads="1"/>
            </p:cNvSpPr>
            <p:nvPr/>
          </p:nvSpPr>
          <p:spPr bwMode="auto">
            <a:xfrm>
              <a:off x="2237" y="1603"/>
              <a:ext cx="7" cy="1"/>
            </a:xfrm>
            <a:custGeom>
              <a:avLst/>
              <a:gdLst>
                <a:gd name="T0" fmla="*/ 4 w 10"/>
                <a:gd name="T1" fmla="*/ 0 h 2"/>
                <a:gd name="T2" fmla="*/ 0 w 10"/>
                <a:gd name="T3" fmla="*/ 1 h 2"/>
                <a:gd name="T4" fmla="*/ 0 60000 65536"/>
                <a:gd name="T5" fmla="*/ 0 60000 65536"/>
                <a:gd name="T6" fmla="*/ 0 w 10"/>
                <a:gd name="T7" fmla="*/ 0 h 2"/>
                <a:gd name="T8" fmla="*/ 10 w 1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" h="2">
                  <a:moveTo>
                    <a:pt x="10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00" name="Freeform 795"/>
            <p:cNvSpPr>
              <a:spLocks noChangeArrowheads="1"/>
            </p:cNvSpPr>
            <p:nvPr/>
          </p:nvSpPr>
          <p:spPr bwMode="auto">
            <a:xfrm>
              <a:off x="2234" y="1604"/>
              <a:ext cx="3" cy="1"/>
            </a:xfrm>
            <a:custGeom>
              <a:avLst/>
              <a:gdLst>
                <a:gd name="T0" fmla="*/ 2 w 4"/>
                <a:gd name="T1" fmla="*/ 0 h 1"/>
                <a:gd name="T2" fmla="*/ 0 w 4"/>
                <a:gd name="T3" fmla="*/ 1 h 1"/>
                <a:gd name="T4" fmla="*/ 0 60000 65536"/>
                <a:gd name="T5" fmla="*/ 0 60000 65536"/>
                <a:gd name="T6" fmla="*/ 0 w 4"/>
                <a:gd name="T7" fmla="*/ 0 h 1"/>
                <a:gd name="T8" fmla="*/ 4 w 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1">
                  <a:moveTo>
                    <a:pt x="4" y="0"/>
                  </a:moveTo>
                  <a:lnTo>
                    <a:pt x="0" y="1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01" name="Freeform 796"/>
            <p:cNvSpPr>
              <a:spLocks noChangeArrowheads="1"/>
            </p:cNvSpPr>
            <p:nvPr/>
          </p:nvSpPr>
          <p:spPr bwMode="auto">
            <a:xfrm>
              <a:off x="2222" y="1605"/>
              <a:ext cx="12" cy="2"/>
            </a:xfrm>
            <a:custGeom>
              <a:avLst/>
              <a:gdLst>
                <a:gd name="T0" fmla="*/ 7 w 16"/>
                <a:gd name="T1" fmla="*/ 0 h 2"/>
                <a:gd name="T2" fmla="*/ 0 w 16"/>
                <a:gd name="T3" fmla="*/ 2 h 2"/>
                <a:gd name="T4" fmla="*/ 0 60000 65536"/>
                <a:gd name="T5" fmla="*/ 0 60000 65536"/>
                <a:gd name="T6" fmla="*/ 0 w 16"/>
                <a:gd name="T7" fmla="*/ 0 h 2"/>
                <a:gd name="T8" fmla="*/ 16 w 16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2">
                  <a:moveTo>
                    <a:pt x="16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02" name="Freeform 797"/>
            <p:cNvSpPr>
              <a:spLocks noChangeArrowheads="1"/>
            </p:cNvSpPr>
            <p:nvPr/>
          </p:nvSpPr>
          <p:spPr bwMode="auto">
            <a:xfrm>
              <a:off x="2204" y="1607"/>
              <a:ext cx="18" cy="1"/>
            </a:xfrm>
            <a:custGeom>
              <a:avLst/>
              <a:gdLst>
                <a:gd name="T0" fmla="*/ 9 w 25"/>
                <a:gd name="T1" fmla="*/ 0 h 2"/>
                <a:gd name="T2" fmla="*/ 0 w 25"/>
                <a:gd name="T3" fmla="*/ 1 h 2"/>
                <a:gd name="T4" fmla="*/ 0 60000 65536"/>
                <a:gd name="T5" fmla="*/ 0 60000 65536"/>
                <a:gd name="T6" fmla="*/ 0 w 25"/>
                <a:gd name="T7" fmla="*/ 0 h 2"/>
                <a:gd name="T8" fmla="*/ 25 w 25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" h="2">
                  <a:moveTo>
                    <a:pt x="25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03" name="Freeform 798"/>
            <p:cNvSpPr>
              <a:spLocks noChangeArrowheads="1"/>
            </p:cNvSpPr>
            <p:nvPr/>
          </p:nvSpPr>
          <p:spPr bwMode="auto">
            <a:xfrm>
              <a:off x="2185" y="1608"/>
              <a:ext cx="19" cy="2"/>
            </a:xfrm>
            <a:custGeom>
              <a:avLst/>
              <a:gdLst>
                <a:gd name="T0" fmla="*/ 9 w 27"/>
                <a:gd name="T1" fmla="*/ 0 h 2"/>
                <a:gd name="T2" fmla="*/ 0 w 27"/>
                <a:gd name="T3" fmla="*/ 2 h 2"/>
                <a:gd name="T4" fmla="*/ 0 60000 65536"/>
                <a:gd name="T5" fmla="*/ 0 60000 65536"/>
                <a:gd name="T6" fmla="*/ 0 w 27"/>
                <a:gd name="T7" fmla="*/ 0 h 2"/>
                <a:gd name="T8" fmla="*/ 27 w 27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" h="2">
                  <a:moveTo>
                    <a:pt x="27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04" name="Freeform 799"/>
            <p:cNvSpPr>
              <a:spLocks noChangeArrowheads="1"/>
            </p:cNvSpPr>
            <p:nvPr/>
          </p:nvSpPr>
          <p:spPr bwMode="auto">
            <a:xfrm>
              <a:off x="2135" y="1610"/>
              <a:ext cx="50" cy="2"/>
            </a:xfrm>
            <a:custGeom>
              <a:avLst/>
              <a:gdLst>
                <a:gd name="T0" fmla="*/ 26 w 69"/>
                <a:gd name="T1" fmla="*/ 0 h 2"/>
                <a:gd name="T2" fmla="*/ 0 w 69"/>
                <a:gd name="T3" fmla="*/ 2 h 2"/>
                <a:gd name="T4" fmla="*/ 0 60000 65536"/>
                <a:gd name="T5" fmla="*/ 0 60000 65536"/>
                <a:gd name="T6" fmla="*/ 0 w 69"/>
                <a:gd name="T7" fmla="*/ 0 h 2"/>
                <a:gd name="T8" fmla="*/ 69 w 69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9" h="2">
                  <a:moveTo>
                    <a:pt x="69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05" name="Freeform 800"/>
            <p:cNvSpPr>
              <a:spLocks noChangeArrowheads="1"/>
            </p:cNvSpPr>
            <p:nvPr/>
          </p:nvSpPr>
          <p:spPr bwMode="auto">
            <a:xfrm>
              <a:off x="2017" y="1612"/>
              <a:ext cx="118" cy="1"/>
            </a:xfrm>
            <a:custGeom>
              <a:avLst/>
              <a:gdLst>
                <a:gd name="T0" fmla="*/ 61 w 164"/>
                <a:gd name="T1" fmla="*/ 0 h 2"/>
                <a:gd name="T2" fmla="*/ 0 w 164"/>
                <a:gd name="T3" fmla="*/ 1 h 2"/>
                <a:gd name="T4" fmla="*/ 0 60000 65536"/>
                <a:gd name="T5" fmla="*/ 0 60000 65536"/>
                <a:gd name="T6" fmla="*/ 0 w 164"/>
                <a:gd name="T7" fmla="*/ 0 h 2"/>
                <a:gd name="T8" fmla="*/ 164 w 164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4" h="2">
                  <a:moveTo>
                    <a:pt x="164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06" name="Freeform 801"/>
            <p:cNvSpPr>
              <a:spLocks noChangeArrowheads="1"/>
            </p:cNvSpPr>
            <p:nvPr/>
          </p:nvSpPr>
          <p:spPr bwMode="auto">
            <a:xfrm>
              <a:off x="1907" y="1613"/>
              <a:ext cx="110" cy="2"/>
            </a:xfrm>
            <a:custGeom>
              <a:avLst/>
              <a:gdLst>
                <a:gd name="T0" fmla="*/ 58 w 152"/>
                <a:gd name="T1" fmla="*/ 0 h 2"/>
                <a:gd name="T2" fmla="*/ 0 w 152"/>
                <a:gd name="T3" fmla="*/ 2 h 2"/>
                <a:gd name="T4" fmla="*/ 0 60000 65536"/>
                <a:gd name="T5" fmla="*/ 0 60000 65536"/>
                <a:gd name="T6" fmla="*/ 0 w 152"/>
                <a:gd name="T7" fmla="*/ 0 h 2"/>
                <a:gd name="T8" fmla="*/ 152 w 15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2" h="2">
                  <a:moveTo>
                    <a:pt x="152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07" name="Freeform 802"/>
            <p:cNvSpPr>
              <a:spLocks noChangeArrowheads="1"/>
            </p:cNvSpPr>
            <p:nvPr/>
          </p:nvSpPr>
          <p:spPr bwMode="auto">
            <a:xfrm>
              <a:off x="1891" y="1615"/>
              <a:ext cx="16" cy="1"/>
            </a:xfrm>
            <a:custGeom>
              <a:avLst/>
              <a:gdLst>
                <a:gd name="T0" fmla="*/ 8 w 23"/>
                <a:gd name="T1" fmla="*/ 0 h 2"/>
                <a:gd name="T2" fmla="*/ 0 w 23"/>
                <a:gd name="T3" fmla="*/ 1 h 2"/>
                <a:gd name="T4" fmla="*/ 0 60000 65536"/>
                <a:gd name="T5" fmla="*/ 0 60000 65536"/>
                <a:gd name="T6" fmla="*/ 0 w 23"/>
                <a:gd name="T7" fmla="*/ 0 h 2"/>
                <a:gd name="T8" fmla="*/ 23 w 23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2">
                  <a:moveTo>
                    <a:pt x="23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08" name="Freeform 803"/>
            <p:cNvSpPr>
              <a:spLocks noChangeArrowheads="1"/>
            </p:cNvSpPr>
            <p:nvPr/>
          </p:nvSpPr>
          <p:spPr bwMode="auto">
            <a:xfrm>
              <a:off x="1765" y="1616"/>
              <a:ext cx="126" cy="2"/>
            </a:xfrm>
            <a:custGeom>
              <a:avLst/>
              <a:gdLst>
                <a:gd name="T0" fmla="*/ 66 w 174"/>
                <a:gd name="T1" fmla="*/ 0 h 2"/>
                <a:gd name="T2" fmla="*/ 0 w 174"/>
                <a:gd name="T3" fmla="*/ 2 h 2"/>
                <a:gd name="T4" fmla="*/ 0 60000 65536"/>
                <a:gd name="T5" fmla="*/ 0 60000 65536"/>
                <a:gd name="T6" fmla="*/ 0 w 174"/>
                <a:gd name="T7" fmla="*/ 0 h 2"/>
                <a:gd name="T8" fmla="*/ 174 w 174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4" h="2">
                  <a:moveTo>
                    <a:pt x="174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09" name="Freeform 804"/>
            <p:cNvSpPr>
              <a:spLocks noChangeArrowheads="1"/>
            </p:cNvSpPr>
            <p:nvPr/>
          </p:nvSpPr>
          <p:spPr bwMode="auto">
            <a:xfrm>
              <a:off x="1660" y="1618"/>
              <a:ext cx="105" cy="2"/>
            </a:xfrm>
            <a:custGeom>
              <a:avLst/>
              <a:gdLst>
                <a:gd name="T0" fmla="*/ 55 w 146"/>
                <a:gd name="T1" fmla="*/ 0 h 2"/>
                <a:gd name="T2" fmla="*/ 0 w 146"/>
                <a:gd name="T3" fmla="*/ 2 h 2"/>
                <a:gd name="T4" fmla="*/ 0 60000 65536"/>
                <a:gd name="T5" fmla="*/ 0 60000 65536"/>
                <a:gd name="T6" fmla="*/ 0 w 146"/>
                <a:gd name="T7" fmla="*/ 0 h 2"/>
                <a:gd name="T8" fmla="*/ 146 w 146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6" h="2">
                  <a:moveTo>
                    <a:pt x="146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10" name="Freeform 805"/>
            <p:cNvSpPr>
              <a:spLocks noChangeArrowheads="1"/>
            </p:cNvSpPr>
            <p:nvPr/>
          </p:nvSpPr>
          <p:spPr bwMode="auto">
            <a:xfrm>
              <a:off x="1599" y="1620"/>
              <a:ext cx="61" cy="1"/>
            </a:xfrm>
            <a:custGeom>
              <a:avLst/>
              <a:gdLst>
                <a:gd name="T0" fmla="*/ 32 w 85"/>
                <a:gd name="T1" fmla="*/ 0 h 2"/>
                <a:gd name="T2" fmla="*/ 0 w 85"/>
                <a:gd name="T3" fmla="*/ 1 h 2"/>
                <a:gd name="T4" fmla="*/ 0 60000 65536"/>
                <a:gd name="T5" fmla="*/ 0 60000 65536"/>
                <a:gd name="T6" fmla="*/ 0 w 85"/>
                <a:gd name="T7" fmla="*/ 0 h 2"/>
                <a:gd name="T8" fmla="*/ 85 w 85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5" h="2">
                  <a:moveTo>
                    <a:pt x="85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11" name="Freeform 806"/>
            <p:cNvSpPr>
              <a:spLocks noChangeArrowheads="1"/>
            </p:cNvSpPr>
            <p:nvPr/>
          </p:nvSpPr>
          <p:spPr bwMode="auto">
            <a:xfrm>
              <a:off x="1599" y="1621"/>
              <a:ext cx="100" cy="2"/>
            </a:xfrm>
            <a:custGeom>
              <a:avLst/>
              <a:gdLst>
                <a:gd name="T0" fmla="*/ 0 w 140"/>
                <a:gd name="T1" fmla="*/ 0 h 2"/>
                <a:gd name="T2" fmla="*/ 51 w 140"/>
                <a:gd name="T3" fmla="*/ 2 h 2"/>
                <a:gd name="T4" fmla="*/ 0 60000 65536"/>
                <a:gd name="T5" fmla="*/ 0 60000 65536"/>
                <a:gd name="T6" fmla="*/ 0 w 140"/>
                <a:gd name="T7" fmla="*/ 0 h 2"/>
                <a:gd name="T8" fmla="*/ 140 w 1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0" h="2">
                  <a:moveTo>
                    <a:pt x="0" y="0"/>
                  </a:moveTo>
                  <a:lnTo>
                    <a:pt x="14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12" name="Freeform 807"/>
            <p:cNvSpPr>
              <a:spLocks noChangeArrowheads="1"/>
            </p:cNvSpPr>
            <p:nvPr/>
          </p:nvSpPr>
          <p:spPr bwMode="auto">
            <a:xfrm>
              <a:off x="1699" y="1623"/>
              <a:ext cx="148" cy="0"/>
            </a:xfrm>
            <a:custGeom>
              <a:avLst/>
              <a:gdLst>
                <a:gd name="T0" fmla="*/ 0 w 204"/>
                <a:gd name="T1" fmla="*/ 0 h 1"/>
                <a:gd name="T2" fmla="*/ 78 w 204"/>
                <a:gd name="T3" fmla="*/ 0 h 1"/>
                <a:gd name="T4" fmla="*/ 0 60000 65536"/>
                <a:gd name="T5" fmla="*/ 0 60000 65536"/>
                <a:gd name="T6" fmla="*/ 0 w 204"/>
                <a:gd name="T7" fmla="*/ 0 h 1"/>
                <a:gd name="T8" fmla="*/ 204 w 204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4" h="1">
                  <a:moveTo>
                    <a:pt x="0" y="0"/>
                  </a:moveTo>
                  <a:lnTo>
                    <a:pt x="204" y="1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13" name="Freeform 808"/>
            <p:cNvSpPr>
              <a:spLocks noChangeArrowheads="1"/>
            </p:cNvSpPr>
            <p:nvPr/>
          </p:nvSpPr>
          <p:spPr bwMode="auto">
            <a:xfrm>
              <a:off x="1847" y="1623"/>
              <a:ext cx="149" cy="2"/>
            </a:xfrm>
            <a:custGeom>
              <a:avLst/>
              <a:gdLst>
                <a:gd name="T0" fmla="*/ 0 w 207"/>
                <a:gd name="T1" fmla="*/ 0 h 2"/>
                <a:gd name="T2" fmla="*/ 77 w 207"/>
                <a:gd name="T3" fmla="*/ 2 h 2"/>
                <a:gd name="T4" fmla="*/ 0 60000 65536"/>
                <a:gd name="T5" fmla="*/ 0 60000 65536"/>
                <a:gd name="T6" fmla="*/ 0 w 207"/>
                <a:gd name="T7" fmla="*/ 0 h 2"/>
                <a:gd name="T8" fmla="*/ 207 w 207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7" h="2">
                  <a:moveTo>
                    <a:pt x="0" y="0"/>
                  </a:moveTo>
                  <a:lnTo>
                    <a:pt x="207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14" name="Freeform 809"/>
            <p:cNvSpPr>
              <a:spLocks noChangeArrowheads="1"/>
            </p:cNvSpPr>
            <p:nvPr/>
          </p:nvSpPr>
          <p:spPr bwMode="auto">
            <a:xfrm>
              <a:off x="1996" y="1625"/>
              <a:ext cx="101" cy="2"/>
            </a:xfrm>
            <a:custGeom>
              <a:avLst/>
              <a:gdLst>
                <a:gd name="T0" fmla="*/ 0 w 140"/>
                <a:gd name="T1" fmla="*/ 0 h 2"/>
                <a:gd name="T2" fmla="*/ 53 w 140"/>
                <a:gd name="T3" fmla="*/ 2 h 2"/>
                <a:gd name="T4" fmla="*/ 0 60000 65536"/>
                <a:gd name="T5" fmla="*/ 0 60000 65536"/>
                <a:gd name="T6" fmla="*/ 0 w 140"/>
                <a:gd name="T7" fmla="*/ 0 h 2"/>
                <a:gd name="T8" fmla="*/ 140 w 1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0" h="2">
                  <a:moveTo>
                    <a:pt x="0" y="0"/>
                  </a:moveTo>
                  <a:lnTo>
                    <a:pt x="14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15" name="Freeform 810"/>
            <p:cNvSpPr>
              <a:spLocks noChangeArrowheads="1"/>
            </p:cNvSpPr>
            <p:nvPr/>
          </p:nvSpPr>
          <p:spPr bwMode="auto">
            <a:xfrm>
              <a:off x="2097" y="1627"/>
              <a:ext cx="27" cy="1"/>
            </a:xfrm>
            <a:custGeom>
              <a:avLst/>
              <a:gdLst>
                <a:gd name="T0" fmla="*/ 0 w 38"/>
                <a:gd name="T1" fmla="*/ 0 h 2"/>
                <a:gd name="T2" fmla="*/ 14 w 38"/>
                <a:gd name="T3" fmla="*/ 1 h 2"/>
                <a:gd name="T4" fmla="*/ 0 60000 65536"/>
                <a:gd name="T5" fmla="*/ 0 60000 65536"/>
                <a:gd name="T6" fmla="*/ 0 w 38"/>
                <a:gd name="T7" fmla="*/ 0 h 2"/>
                <a:gd name="T8" fmla="*/ 38 w 38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8" h="2">
                  <a:moveTo>
                    <a:pt x="0" y="0"/>
                  </a:moveTo>
                  <a:lnTo>
                    <a:pt x="38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16" name="Freeform 811"/>
            <p:cNvSpPr>
              <a:spLocks noChangeArrowheads="1"/>
            </p:cNvSpPr>
            <p:nvPr/>
          </p:nvSpPr>
          <p:spPr bwMode="auto">
            <a:xfrm>
              <a:off x="2124" y="1628"/>
              <a:ext cx="28" cy="2"/>
            </a:xfrm>
            <a:custGeom>
              <a:avLst/>
              <a:gdLst>
                <a:gd name="T0" fmla="*/ 0 w 38"/>
                <a:gd name="T1" fmla="*/ 0 h 2"/>
                <a:gd name="T2" fmla="*/ 15 w 38"/>
                <a:gd name="T3" fmla="*/ 2 h 2"/>
                <a:gd name="T4" fmla="*/ 0 60000 65536"/>
                <a:gd name="T5" fmla="*/ 0 60000 65536"/>
                <a:gd name="T6" fmla="*/ 0 w 38"/>
                <a:gd name="T7" fmla="*/ 0 h 2"/>
                <a:gd name="T8" fmla="*/ 38 w 38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8" h="2">
                  <a:moveTo>
                    <a:pt x="0" y="0"/>
                  </a:moveTo>
                  <a:lnTo>
                    <a:pt x="38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17" name="Freeform 812"/>
            <p:cNvSpPr>
              <a:spLocks noChangeArrowheads="1"/>
            </p:cNvSpPr>
            <p:nvPr/>
          </p:nvSpPr>
          <p:spPr bwMode="auto">
            <a:xfrm>
              <a:off x="2152" y="1630"/>
              <a:ext cx="25" cy="1"/>
            </a:xfrm>
            <a:custGeom>
              <a:avLst/>
              <a:gdLst>
                <a:gd name="T0" fmla="*/ 0 w 35"/>
                <a:gd name="T1" fmla="*/ 0 h 2"/>
                <a:gd name="T2" fmla="*/ 13 w 35"/>
                <a:gd name="T3" fmla="*/ 1 h 2"/>
                <a:gd name="T4" fmla="*/ 0 60000 65536"/>
                <a:gd name="T5" fmla="*/ 0 60000 65536"/>
                <a:gd name="T6" fmla="*/ 0 w 35"/>
                <a:gd name="T7" fmla="*/ 0 h 2"/>
                <a:gd name="T8" fmla="*/ 35 w 35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5" h="2">
                  <a:moveTo>
                    <a:pt x="0" y="0"/>
                  </a:moveTo>
                  <a:lnTo>
                    <a:pt x="35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18" name="Freeform 813"/>
            <p:cNvSpPr>
              <a:spLocks noChangeArrowheads="1"/>
            </p:cNvSpPr>
            <p:nvPr/>
          </p:nvSpPr>
          <p:spPr bwMode="auto">
            <a:xfrm>
              <a:off x="2177" y="1631"/>
              <a:ext cx="20" cy="2"/>
            </a:xfrm>
            <a:custGeom>
              <a:avLst/>
              <a:gdLst>
                <a:gd name="T0" fmla="*/ 0 w 28"/>
                <a:gd name="T1" fmla="*/ 0 h 2"/>
                <a:gd name="T2" fmla="*/ 10 w 28"/>
                <a:gd name="T3" fmla="*/ 2 h 2"/>
                <a:gd name="T4" fmla="*/ 0 60000 65536"/>
                <a:gd name="T5" fmla="*/ 0 60000 65536"/>
                <a:gd name="T6" fmla="*/ 0 w 28"/>
                <a:gd name="T7" fmla="*/ 0 h 2"/>
                <a:gd name="T8" fmla="*/ 28 w 28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" h="2">
                  <a:moveTo>
                    <a:pt x="0" y="0"/>
                  </a:moveTo>
                  <a:lnTo>
                    <a:pt x="28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19" name="Freeform 814"/>
            <p:cNvSpPr>
              <a:spLocks noChangeArrowheads="1"/>
            </p:cNvSpPr>
            <p:nvPr/>
          </p:nvSpPr>
          <p:spPr bwMode="auto">
            <a:xfrm>
              <a:off x="2197" y="1633"/>
              <a:ext cx="22" cy="1"/>
            </a:xfrm>
            <a:custGeom>
              <a:avLst/>
              <a:gdLst>
                <a:gd name="T0" fmla="*/ 0 w 30"/>
                <a:gd name="T1" fmla="*/ 0 h 1"/>
                <a:gd name="T2" fmla="*/ 12 w 30"/>
                <a:gd name="T3" fmla="*/ 1 h 1"/>
                <a:gd name="T4" fmla="*/ 0 60000 65536"/>
                <a:gd name="T5" fmla="*/ 0 60000 65536"/>
                <a:gd name="T6" fmla="*/ 0 w 30"/>
                <a:gd name="T7" fmla="*/ 0 h 1"/>
                <a:gd name="T8" fmla="*/ 30 w 3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" h="1">
                  <a:moveTo>
                    <a:pt x="0" y="0"/>
                  </a:moveTo>
                  <a:lnTo>
                    <a:pt x="30" y="1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20" name="Freeform 815"/>
            <p:cNvSpPr>
              <a:spLocks noChangeArrowheads="1"/>
            </p:cNvSpPr>
            <p:nvPr/>
          </p:nvSpPr>
          <p:spPr bwMode="auto">
            <a:xfrm>
              <a:off x="2219" y="1634"/>
              <a:ext cx="18" cy="1"/>
            </a:xfrm>
            <a:custGeom>
              <a:avLst/>
              <a:gdLst>
                <a:gd name="T0" fmla="*/ 0 w 26"/>
                <a:gd name="T1" fmla="*/ 0 h 2"/>
                <a:gd name="T2" fmla="*/ 8 w 26"/>
                <a:gd name="T3" fmla="*/ 1 h 2"/>
                <a:gd name="T4" fmla="*/ 0 60000 65536"/>
                <a:gd name="T5" fmla="*/ 0 60000 65536"/>
                <a:gd name="T6" fmla="*/ 0 w 26"/>
                <a:gd name="T7" fmla="*/ 0 h 2"/>
                <a:gd name="T8" fmla="*/ 26 w 26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2">
                  <a:moveTo>
                    <a:pt x="0" y="0"/>
                  </a:moveTo>
                  <a:lnTo>
                    <a:pt x="26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21" name="Freeform 816"/>
            <p:cNvSpPr>
              <a:spLocks noChangeArrowheads="1"/>
            </p:cNvSpPr>
            <p:nvPr/>
          </p:nvSpPr>
          <p:spPr bwMode="auto">
            <a:xfrm>
              <a:off x="2237" y="1635"/>
              <a:ext cx="13" cy="2"/>
            </a:xfrm>
            <a:custGeom>
              <a:avLst/>
              <a:gdLst>
                <a:gd name="T0" fmla="*/ 0 w 17"/>
                <a:gd name="T1" fmla="*/ 0 h 2"/>
                <a:gd name="T2" fmla="*/ 8 w 17"/>
                <a:gd name="T3" fmla="*/ 2 h 2"/>
                <a:gd name="T4" fmla="*/ 0 60000 65536"/>
                <a:gd name="T5" fmla="*/ 0 60000 65536"/>
                <a:gd name="T6" fmla="*/ 0 w 17"/>
                <a:gd name="T7" fmla="*/ 0 h 2"/>
                <a:gd name="T8" fmla="*/ 17 w 17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" h="2">
                  <a:moveTo>
                    <a:pt x="0" y="0"/>
                  </a:moveTo>
                  <a:lnTo>
                    <a:pt x="17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22" name="Freeform 817"/>
            <p:cNvSpPr>
              <a:spLocks noChangeArrowheads="1"/>
            </p:cNvSpPr>
            <p:nvPr/>
          </p:nvSpPr>
          <p:spPr bwMode="auto">
            <a:xfrm>
              <a:off x="2250" y="1637"/>
              <a:ext cx="7" cy="2"/>
            </a:xfrm>
            <a:custGeom>
              <a:avLst/>
              <a:gdLst>
                <a:gd name="T0" fmla="*/ 0 w 10"/>
                <a:gd name="T1" fmla="*/ 0 h 2"/>
                <a:gd name="T2" fmla="*/ 4 w 10"/>
                <a:gd name="T3" fmla="*/ 2 h 2"/>
                <a:gd name="T4" fmla="*/ 0 60000 65536"/>
                <a:gd name="T5" fmla="*/ 0 60000 65536"/>
                <a:gd name="T6" fmla="*/ 0 w 10"/>
                <a:gd name="T7" fmla="*/ 0 h 2"/>
                <a:gd name="T8" fmla="*/ 10 w 1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" h="2">
                  <a:moveTo>
                    <a:pt x="0" y="0"/>
                  </a:moveTo>
                  <a:lnTo>
                    <a:pt x="1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23" name="Freeform 818"/>
            <p:cNvSpPr>
              <a:spLocks noChangeArrowheads="1"/>
            </p:cNvSpPr>
            <p:nvPr/>
          </p:nvSpPr>
          <p:spPr bwMode="auto">
            <a:xfrm>
              <a:off x="2255" y="1639"/>
              <a:ext cx="2" cy="1"/>
            </a:xfrm>
            <a:custGeom>
              <a:avLst/>
              <a:gdLst>
                <a:gd name="T0" fmla="*/ 1 w 3"/>
                <a:gd name="T1" fmla="*/ 0 h 2"/>
                <a:gd name="T2" fmla="*/ 0 w 3"/>
                <a:gd name="T3" fmla="*/ 1 h 2"/>
                <a:gd name="T4" fmla="*/ 0 60000 65536"/>
                <a:gd name="T5" fmla="*/ 0 60000 65536"/>
                <a:gd name="T6" fmla="*/ 0 w 3"/>
                <a:gd name="T7" fmla="*/ 0 h 2"/>
                <a:gd name="T8" fmla="*/ 3 w 3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2">
                  <a:moveTo>
                    <a:pt x="3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24" name="Freeform 819"/>
            <p:cNvSpPr>
              <a:spLocks noChangeArrowheads="1"/>
            </p:cNvSpPr>
            <p:nvPr/>
          </p:nvSpPr>
          <p:spPr bwMode="auto">
            <a:xfrm>
              <a:off x="2255" y="1640"/>
              <a:ext cx="0" cy="2"/>
            </a:xfrm>
            <a:custGeom>
              <a:avLst/>
              <a:gdLst>
                <a:gd name="T0" fmla="*/ 0 h 2"/>
                <a:gd name="T1" fmla="*/ 2 h 2"/>
                <a:gd name="T2" fmla="*/ 0 60000 65536"/>
                <a:gd name="T3" fmla="*/ 0 60000 65536"/>
                <a:gd name="T4" fmla="*/ 0 h 2"/>
                <a:gd name="T5" fmla="*/ 2 h 2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2">
                  <a:moveTo>
                    <a:pt x="0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25" name="Freeform 820"/>
            <p:cNvSpPr>
              <a:spLocks noChangeArrowheads="1"/>
            </p:cNvSpPr>
            <p:nvPr/>
          </p:nvSpPr>
          <p:spPr bwMode="auto">
            <a:xfrm>
              <a:off x="2255" y="1642"/>
              <a:ext cx="3" cy="1"/>
            </a:xfrm>
            <a:custGeom>
              <a:avLst/>
              <a:gdLst>
                <a:gd name="T0" fmla="*/ 0 w 5"/>
                <a:gd name="T1" fmla="*/ 0 h 1"/>
                <a:gd name="T2" fmla="*/ 1 w 5"/>
                <a:gd name="T3" fmla="*/ 1 h 1"/>
                <a:gd name="T4" fmla="*/ 0 60000 65536"/>
                <a:gd name="T5" fmla="*/ 0 60000 65536"/>
                <a:gd name="T6" fmla="*/ 0 w 5"/>
                <a:gd name="T7" fmla="*/ 0 h 1"/>
                <a:gd name="T8" fmla="*/ 5 w 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1">
                  <a:moveTo>
                    <a:pt x="0" y="0"/>
                  </a:moveTo>
                  <a:lnTo>
                    <a:pt x="5" y="1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26" name="Freeform 821"/>
            <p:cNvSpPr>
              <a:spLocks noChangeArrowheads="1"/>
            </p:cNvSpPr>
            <p:nvPr/>
          </p:nvSpPr>
          <p:spPr bwMode="auto">
            <a:xfrm>
              <a:off x="2258" y="1643"/>
              <a:ext cx="7" cy="1"/>
            </a:xfrm>
            <a:custGeom>
              <a:avLst/>
              <a:gdLst>
                <a:gd name="T0" fmla="*/ 0 w 9"/>
                <a:gd name="T1" fmla="*/ 0 h 2"/>
                <a:gd name="T2" fmla="*/ 4 w 9"/>
                <a:gd name="T3" fmla="*/ 1 h 2"/>
                <a:gd name="T4" fmla="*/ 0 60000 65536"/>
                <a:gd name="T5" fmla="*/ 0 60000 65536"/>
                <a:gd name="T6" fmla="*/ 0 w 9"/>
                <a:gd name="T7" fmla="*/ 0 h 2"/>
                <a:gd name="T8" fmla="*/ 9 w 9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2">
                  <a:moveTo>
                    <a:pt x="0" y="0"/>
                  </a:moveTo>
                  <a:lnTo>
                    <a:pt x="9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27" name="Freeform 822"/>
            <p:cNvSpPr>
              <a:spLocks noChangeArrowheads="1"/>
            </p:cNvSpPr>
            <p:nvPr/>
          </p:nvSpPr>
          <p:spPr bwMode="auto">
            <a:xfrm>
              <a:off x="2265" y="1644"/>
              <a:ext cx="0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60000 65536"/>
                <a:gd name="T5" fmla="*/ 0 60000 65536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0" y="0"/>
                  </a:moveTo>
                  <a:lnTo>
                    <a:pt x="1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28" name="Freeform 823"/>
            <p:cNvSpPr>
              <a:spLocks noChangeArrowheads="1"/>
            </p:cNvSpPr>
            <p:nvPr/>
          </p:nvSpPr>
          <p:spPr bwMode="auto">
            <a:xfrm>
              <a:off x="2260" y="1646"/>
              <a:ext cx="5" cy="1"/>
            </a:xfrm>
            <a:custGeom>
              <a:avLst/>
              <a:gdLst>
                <a:gd name="T0" fmla="*/ 2 w 8"/>
                <a:gd name="T1" fmla="*/ 0 h 2"/>
                <a:gd name="T2" fmla="*/ 0 w 8"/>
                <a:gd name="T3" fmla="*/ 1 h 2"/>
                <a:gd name="T4" fmla="*/ 0 60000 65536"/>
                <a:gd name="T5" fmla="*/ 0 60000 65536"/>
                <a:gd name="T6" fmla="*/ 0 w 8"/>
                <a:gd name="T7" fmla="*/ 0 h 2"/>
                <a:gd name="T8" fmla="*/ 8 w 8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2">
                  <a:moveTo>
                    <a:pt x="8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29" name="Freeform 824"/>
            <p:cNvSpPr>
              <a:spLocks noChangeArrowheads="1"/>
            </p:cNvSpPr>
            <p:nvPr/>
          </p:nvSpPr>
          <p:spPr bwMode="auto">
            <a:xfrm>
              <a:off x="2260" y="1647"/>
              <a:ext cx="1" cy="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60000 65536"/>
                <a:gd name="T5" fmla="*/ 0 60000 65536"/>
                <a:gd name="T6" fmla="*/ 0 w 2"/>
                <a:gd name="T7" fmla="*/ 0 h 2"/>
                <a:gd name="T8" fmla="*/ 2 w 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2">
                  <a:moveTo>
                    <a:pt x="0" y="0"/>
                  </a:moveTo>
                  <a:lnTo>
                    <a:pt x="2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30" name="Freeform 825"/>
            <p:cNvSpPr>
              <a:spLocks noChangeArrowheads="1"/>
            </p:cNvSpPr>
            <p:nvPr/>
          </p:nvSpPr>
          <p:spPr bwMode="auto">
            <a:xfrm>
              <a:off x="2261" y="1649"/>
              <a:ext cx="2" cy="2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2 h 2"/>
                <a:gd name="T4" fmla="*/ 0 60000 65536"/>
                <a:gd name="T5" fmla="*/ 0 60000 65536"/>
                <a:gd name="T6" fmla="*/ 0 w 3"/>
                <a:gd name="T7" fmla="*/ 0 h 2"/>
                <a:gd name="T8" fmla="*/ 3 w 3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2">
                  <a:moveTo>
                    <a:pt x="0" y="0"/>
                  </a:moveTo>
                  <a:lnTo>
                    <a:pt x="3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31" name="Freeform 826"/>
            <p:cNvSpPr>
              <a:spLocks noChangeArrowheads="1"/>
            </p:cNvSpPr>
            <p:nvPr/>
          </p:nvSpPr>
          <p:spPr bwMode="auto">
            <a:xfrm>
              <a:off x="2260" y="1651"/>
              <a:ext cx="3" cy="1"/>
            </a:xfrm>
            <a:custGeom>
              <a:avLst/>
              <a:gdLst>
                <a:gd name="T0" fmla="*/ 1 w 5"/>
                <a:gd name="T1" fmla="*/ 0 h 2"/>
                <a:gd name="T2" fmla="*/ 0 w 5"/>
                <a:gd name="T3" fmla="*/ 1 h 2"/>
                <a:gd name="T4" fmla="*/ 0 60000 65536"/>
                <a:gd name="T5" fmla="*/ 0 60000 65536"/>
                <a:gd name="T6" fmla="*/ 0 w 5"/>
                <a:gd name="T7" fmla="*/ 0 h 2"/>
                <a:gd name="T8" fmla="*/ 5 w 5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2">
                  <a:moveTo>
                    <a:pt x="5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32" name="Freeform 827"/>
            <p:cNvSpPr>
              <a:spLocks noChangeArrowheads="1"/>
            </p:cNvSpPr>
            <p:nvPr/>
          </p:nvSpPr>
          <p:spPr bwMode="auto">
            <a:xfrm>
              <a:off x="2260" y="1652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60000 65536"/>
                <a:gd name="T3" fmla="*/ 0 60000 65536"/>
                <a:gd name="T4" fmla="*/ 0 h 1"/>
                <a:gd name="T5" fmla="*/ 1 h 1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1">
                  <a:moveTo>
                    <a:pt x="0" y="0"/>
                  </a:moveTo>
                  <a:lnTo>
                    <a:pt x="0" y="1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33" name="Freeform 828"/>
            <p:cNvSpPr>
              <a:spLocks noChangeArrowheads="1"/>
            </p:cNvSpPr>
            <p:nvPr/>
          </p:nvSpPr>
          <p:spPr bwMode="auto">
            <a:xfrm>
              <a:off x="2260" y="1653"/>
              <a:ext cx="5" cy="1"/>
            </a:xfrm>
            <a:custGeom>
              <a:avLst/>
              <a:gdLst>
                <a:gd name="T0" fmla="*/ 0 w 8"/>
                <a:gd name="T1" fmla="*/ 0 h 2"/>
                <a:gd name="T2" fmla="*/ 2 w 8"/>
                <a:gd name="T3" fmla="*/ 1 h 2"/>
                <a:gd name="T4" fmla="*/ 0 60000 65536"/>
                <a:gd name="T5" fmla="*/ 0 60000 65536"/>
                <a:gd name="T6" fmla="*/ 0 w 8"/>
                <a:gd name="T7" fmla="*/ 0 h 2"/>
                <a:gd name="T8" fmla="*/ 8 w 8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2">
                  <a:moveTo>
                    <a:pt x="0" y="0"/>
                  </a:moveTo>
                  <a:lnTo>
                    <a:pt x="8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34" name="Freeform 829"/>
            <p:cNvSpPr>
              <a:spLocks noChangeArrowheads="1"/>
            </p:cNvSpPr>
            <p:nvPr/>
          </p:nvSpPr>
          <p:spPr bwMode="auto">
            <a:xfrm>
              <a:off x="2260" y="1654"/>
              <a:ext cx="5" cy="2"/>
            </a:xfrm>
            <a:custGeom>
              <a:avLst/>
              <a:gdLst>
                <a:gd name="T0" fmla="*/ 3 w 7"/>
                <a:gd name="T1" fmla="*/ 0 h 2"/>
                <a:gd name="T2" fmla="*/ 0 w 7"/>
                <a:gd name="T3" fmla="*/ 2 h 2"/>
                <a:gd name="T4" fmla="*/ 0 60000 65536"/>
                <a:gd name="T5" fmla="*/ 0 60000 65536"/>
                <a:gd name="T6" fmla="*/ 0 w 7"/>
                <a:gd name="T7" fmla="*/ 0 h 2"/>
                <a:gd name="T8" fmla="*/ 7 w 7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" h="2">
                  <a:moveTo>
                    <a:pt x="7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35" name="Freeform 830"/>
            <p:cNvSpPr>
              <a:spLocks noChangeArrowheads="1"/>
            </p:cNvSpPr>
            <p:nvPr/>
          </p:nvSpPr>
          <p:spPr bwMode="auto">
            <a:xfrm>
              <a:off x="2260" y="1656"/>
              <a:ext cx="0" cy="2"/>
            </a:xfrm>
            <a:custGeom>
              <a:avLst/>
              <a:gdLst>
                <a:gd name="T0" fmla="*/ 0 h 2"/>
                <a:gd name="T1" fmla="*/ 2 h 2"/>
                <a:gd name="T2" fmla="*/ 0 60000 65536"/>
                <a:gd name="T3" fmla="*/ 0 60000 65536"/>
                <a:gd name="T4" fmla="*/ 0 h 2"/>
                <a:gd name="T5" fmla="*/ 2 h 2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2">
                  <a:moveTo>
                    <a:pt x="0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36" name="Freeform 831"/>
            <p:cNvSpPr>
              <a:spLocks noChangeArrowheads="1"/>
            </p:cNvSpPr>
            <p:nvPr/>
          </p:nvSpPr>
          <p:spPr bwMode="auto">
            <a:xfrm>
              <a:off x="2260" y="1658"/>
              <a:ext cx="0" cy="1"/>
            </a:xfrm>
            <a:custGeom>
              <a:avLst/>
              <a:gdLst>
                <a:gd name="T0" fmla="*/ 0 h 2"/>
                <a:gd name="T1" fmla="*/ 1 h 2"/>
                <a:gd name="T2" fmla="*/ 0 60000 65536"/>
                <a:gd name="T3" fmla="*/ 0 60000 65536"/>
                <a:gd name="T4" fmla="*/ 0 h 2"/>
                <a:gd name="T5" fmla="*/ 2 h 2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2">
                  <a:moveTo>
                    <a:pt x="0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37" name="Freeform 832"/>
            <p:cNvSpPr>
              <a:spLocks noChangeArrowheads="1"/>
            </p:cNvSpPr>
            <p:nvPr/>
          </p:nvSpPr>
          <p:spPr bwMode="auto">
            <a:xfrm>
              <a:off x="2260" y="1659"/>
              <a:ext cx="8" cy="2"/>
            </a:xfrm>
            <a:custGeom>
              <a:avLst/>
              <a:gdLst>
                <a:gd name="T0" fmla="*/ 0 w 11"/>
                <a:gd name="T1" fmla="*/ 0 h 2"/>
                <a:gd name="T2" fmla="*/ 4 w 11"/>
                <a:gd name="T3" fmla="*/ 2 h 2"/>
                <a:gd name="T4" fmla="*/ 0 60000 65536"/>
                <a:gd name="T5" fmla="*/ 0 60000 65536"/>
                <a:gd name="T6" fmla="*/ 0 w 11"/>
                <a:gd name="T7" fmla="*/ 0 h 2"/>
                <a:gd name="T8" fmla="*/ 11 w 1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2">
                  <a:moveTo>
                    <a:pt x="0" y="0"/>
                  </a:moveTo>
                  <a:lnTo>
                    <a:pt x="11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38" name="Freeform 833"/>
            <p:cNvSpPr>
              <a:spLocks noChangeArrowheads="1"/>
            </p:cNvSpPr>
            <p:nvPr/>
          </p:nvSpPr>
          <p:spPr bwMode="auto">
            <a:xfrm>
              <a:off x="2268" y="1661"/>
              <a:ext cx="0" cy="1"/>
            </a:xfrm>
            <a:custGeom>
              <a:avLst/>
              <a:gdLst>
                <a:gd name="T0" fmla="*/ 0 h 2"/>
                <a:gd name="T1" fmla="*/ 1 h 2"/>
                <a:gd name="T2" fmla="*/ 0 60000 65536"/>
                <a:gd name="T3" fmla="*/ 0 60000 65536"/>
                <a:gd name="T4" fmla="*/ 0 h 2"/>
                <a:gd name="T5" fmla="*/ 2 h 2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2">
                  <a:moveTo>
                    <a:pt x="0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39" name="Freeform 834"/>
            <p:cNvSpPr>
              <a:spLocks noChangeArrowheads="1"/>
            </p:cNvSpPr>
            <p:nvPr/>
          </p:nvSpPr>
          <p:spPr bwMode="auto">
            <a:xfrm>
              <a:off x="2268" y="1662"/>
              <a:ext cx="0" cy="2"/>
            </a:xfrm>
            <a:custGeom>
              <a:avLst/>
              <a:gdLst>
                <a:gd name="T0" fmla="*/ 0 h 2"/>
                <a:gd name="T1" fmla="*/ 2 h 2"/>
                <a:gd name="T2" fmla="*/ 0 60000 65536"/>
                <a:gd name="T3" fmla="*/ 0 60000 65536"/>
                <a:gd name="T4" fmla="*/ 0 h 2"/>
                <a:gd name="T5" fmla="*/ 2 h 2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2">
                  <a:moveTo>
                    <a:pt x="0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40" name="Freeform 835"/>
            <p:cNvSpPr>
              <a:spLocks noChangeArrowheads="1"/>
            </p:cNvSpPr>
            <p:nvPr/>
          </p:nvSpPr>
          <p:spPr bwMode="auto">
            <a:xfrm>
              <a:off x="2268" y="1664"/>
              <a:ext cx="0" cy="2"/>
            </a:xfrm>
            <a:custGeom>
              <a:avLst/>
              <a:gdLst>
                <a:gd name="T0" fmla="*/ 0 h 2"/>
                <a:gd name="T1" fmla="*/ 2 h 2"/>
                <a:gd name="T2" fmla="*/ 0 60000 65536"/>
                <a:gd name="T3" fmla="*/ 0 60000 65536"/>
                <a:gd name="T4" fmla="*/ 0 h 2"/>
                <a:gd name="T5" fmla="*/ 2 h 2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2">
                  <a:moveTo>
                    <a:pt x="0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41" name="Freeform 836"/>
            <p:cNvSpPr>
              <a:spLocks noChangeArrowheads="1"/>
            </p:cNvSpPr>
            <p:nvPr/>
          </p:nvSpPr>
          <p:spPr bwMode="auto">
            <a:xfrm>
              <a:off x="2267" y="1666"/>
              <a:ext cx="1" cy="0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2" y="0"/>
                  </a:moveTo>
                  <a:lnTo>
                    <a:pt x="0" y="1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42" name="Freeform 837"/>
            <p:cNvSpPr>
              <a:spLocks noChangeArrowheads="1"/>
            </p:cNvSpPr>
            <p:nvPr/>
          </p:nvSpPr>
          <p:spPr bwMode="auto">
            <a:xfrm>
              <a:off x="2266" y="1666"/>
              <a:ext cx="1" cy="2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1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43" name="Freeform 838"/>
            <p:cNvSpPr>
              <a:spLocks noChangeArrowheads="1"/>
            </p:cNvSpPr>
            <p:nvPr/>
          </p:nvSpPr>
          <p:spPr bwMode="auto">
            <a:xfrm>
              <a:off x="2265" y="1668"/>
              <a:ext cx="1" cy="2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1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44" name="Freeform 839"/>
            <p:cNvSpPr>
              <a:spLocks noChangeArrowheads="1"/>
            </p:cNvSpPr>
            <p:nvPr/>
          </p:nvSpPr>
          <p:spPr bwMode="auto">
            <a:xfrm>
              <a:off x="2263" y="1670"/>
              <a:ext cx="2" cy="1"/>
            </a:xfrm>
            <a:custGeom>
              <a:avLst/>
              <a:gdLst>
                <a:gd name="T0" fmla="*/ 1 w 3"/>
                <a:gd name="T1" fmla="*/ 0 h 2"/>
                <a:gd name="T2" fmla="*/ 0 w 3"/>
                <a:gd name="T3" fmla="*/ 1 h 2"/>
                <a:gd name="T4" fmla="*/ 0 60000 65536"/>
                <a:gd name="T5" fmla="*/ 0 60000 65536"/>
                <a:gd name="T6" fmla="*/ 0 w 3"/>
                <a:gd name="T7" fmla="*/ 0 h 2"/>
                <a:gd name="T8" fmla="*/ 3 w 3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2">
                  <a:moveTo>
                    <a:pt x="3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45" name="Freeform 840"/>
            <p:cNvSpPr>
              <a:spLocks noChangeArrowheads="1"/>
            </p:cNvSpPr>
            <p:nvPr/>
          </p:nvSpPr>
          <p:spPr bwMode="auto">
            <a:xfrm>
              <a:off x="2260" y="1671"/>
              <a:ext cx="3" cy="2"/>
            </a:xfrm>
            <a:custGeom>
              <a:avLst/>
              <a:gdLst>
                <a:gd name="T0" fmla="*/ 1 w 5"/>
                <a:gd name="T1" fmla="*/ 0 h 2"/>
                <a:gd name="T2" fmla="*/ 0 w 5"/>
                <a:gd name="T3" fmla="*/ 2 h 2"/>
                <a:gd name="T4" fmla="*/ 0 60000 65536"/>
                <a:gd name="T5" fmla="*/ 0 60000 65536"/>
                <a:gd name="T6" fmla="*/ 0 w 5"/>
                <a:gd name="T7" fmla="*/ 0 h 2"/>
                <a:gd name="T8" fmla="*/ 5 w 5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2">
                  <a:moveTo>
                    <a:pt x="5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46" name="Freeform 841"/>
            <p:cNvSpPr>
              <a:spLocks noChangeArrowheads="1"/>
            </p:cNvSpPr>
            <p:nvPr/>
          </p:nvSpPr>
          <p:spPr bwMode="auto">
            <a:xfrm>
              <a:off x="2255" y="1673"/>
              <a:ext cx="5" cy="1"/>
            </a:xfrm>
            <a:custGeom>
              <a:avLst/>
              <a:gdLst>
                <a:gd name="T0" fmla="*/ 3 w 6"/>
                <a:gd name="T1" fmla="*/ 0 h 2"/>
                <a:gd name="T2" fmla="*/ 0 w 6"/>
                <a:gd name="T3" fmla="*/ 1 h 2"/>
                <a:gd name="T4" fmla="*/ 0 60000 65536"/>
                <a:gd name="T5" fmla="*/ 0 60000 65536"/>
                <a:gd name="T6" fmla="*/ 0 w 6"/>
                <a:gd name="T7" fmla="*/ 0 h 2"/>
                <a:gd name="T8" fmla="*/ 6 w 6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2">
                  <a:moveTo>
                    <a:pt x="6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47" name="Freeform 842"/>
            <p:cNvSpPr>
              <a:spLocks noChangeArrowheads="1"/>
            </p:cNvSpPr>
            <p:nvPr/>
          </p:nvSpPr>
          <p:spPr bwMode="auto">
            <a:xfrm>
              <a:off x="2238" y="1674"/>
              <a:ext cx="17" cy="2"/>
            </a:xfrm>
            <a:custGeom>
              <a:avLst/>
              <a:gdLst>
                <a:gd name="T0" fmla="*/ 9 w 24"/>
                <a:gd name="T1" fmla="*/ 0 h 2"/>
                <a:gd name="T2" fmla="*/ 0 w 24"/>
                <a:gd name="T3" fmla="*/ 2 h 2"/>
                <a:gd name="T4" fmla="*/ 0 60000 65536"/>
                <a:gd name="T5" fmla="*/ 0 60000 65536"/>
                <a:gd name="T6" fmla="*/ 0 w 24"/>
                <a:gd name="T7" fmla="*/ 0 h 2"/>
                <a:gd name="T8" fmla="*/ 24 w 24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2">
                  <a:moveTo>
                    <a:pt x="24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48" name="Freeform 843"/>
            <p:cNvSpPr>
              <a:spLocks noChangeArrowheads="1"/>
            </p:cNvSpPr>
            <p:nvPr/>
          </p:nvSpPr>
          <p:spPr bwMode="auto">
            <a:xfrm>
              <a:off x="2238" y="1676"/>
              <a:ext cx="1" cy="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0" y="0"/>
                  </a:moveTo>
                  <a:lnTo>
                    <a:pt x="1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49" name="Freeform 844"/>
            <p:cNvSpPr>
              <a:spLocks noChangeArrowheads="1"/>
            </p:cNvSpPr>
            <p:nvPr/>
          </p:nvSpPr>
          <p:spPr bwMode="auto">
            <a:xfrm>
              <a:off x="2224" y="1678"/>
              <a:ext cx="15" cy="1"/>
            </a:xfrm>
            <a:custGeom>
              <a:avLst/>
              <a:gdLst>
                <a:gd name="T0" fmla="*/ 8 w 21"/>
                <a:gd name="T1" fmla="*/ 0 h 2"/>
                <a:gd name="T2" fmla="*/ 0 w 21"/>
                <a:gd name="T3" fmla="*/ 1 h 2"/>
                <a:gd name="T4" fmla="*/ 0 60000 65536"/>
                <a:gd name="T5" fmla="*/ 0 60000 65536"/>
                <a:gd name="T6" fmla="*/ 0 w 21"/>
                <a:gd name="T7" fmla="*/ 0 h 2"/>
                <a:gd name="T8" fmla="*/ 21 w 2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" h="2">
                  <a:moveTo>
                    <a:pt x="21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50" name="Freeform 845"/>
            <p:cNvSpPr>
              <a:spLocks noChangeArrowheads="1"/>
            </p:cNvSpPr>
            <p:nvPr/>
          </p:nvSpPr>
          <p:spPr bwMode="auto">
            <a:xfrm>
              <a:off x="2213" y="1679"/>
              <a:ext cx="11" cy="2"/>
            </a:xfrm>
            <a:custGeom>
              <a:avLst/>
              <a:gdLst>
                <a:gd name="T0" fmla="*/ 6 w 15"/>
                <a:gd name="T1" fmla="*/ 0 h 2"/>
                <a:gd name="T2" fmla="*/ 0 w 15"/>
                <a:gd name="T3" fmla="*/ 2 h 2"/>
                <a:gd name="T4" fmla="*/ 0 60000 65536"/>
                <a:gd name="T5" fmla="*/ 0 60000 65536"/>
                <a:gd name="T6" fmla="*/ 0 w 15"/>
                <a:gd name="T7" fmla="*/ 0 h 2"/>
                <a:gd name="T8" fmla="*/ 15 w 15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" h="2">
                  <a:moveTo>
                    <a:pt x="15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51" name="Freeform 846"/>
            <p:cNvSpPr>
              <a:spLocks noChangeArrowheads="1"/>
            </p:cNvSpPr>
            <p:nvPr/>
          </p:nvSpPr>
          <p:spPr bwMode="auto">
            <a:xfrm>
              <a:off x="2188" y="1681"/>
              <a:ext cx="25" cy="0"/>
            </a:xfrm>
            <a:custGeom>
              <a:avLst/>
              <a:gdLst>
                <a:gd name="T0" fmla="*/ 13 w 34"/>
                <a:gd name="T1" fmla="*/ 0 h 1"/>
                <a:gd name="T2" fmla="*/ 0 w 34"/>
                <a:gd name="T3" fmla="*/ 0 h 1"/>
                <a:gd name="T4" fmla="*/ 0 60000 65536"/>
                <a:gd name="T5" fmla="*/ 0 60000 65536"/>
                <a:gd name="T6" fmla="*/ 0 w 34"/>
                <a:gd name="T7" fmla="*/ 0 h 1"/>
                <a:gd name="T8" fmla="*/ 34 w 34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" h="1">
                  <a:moveTo>
                    <a:pt x="34" y="0"/>
                  </a:moveTo>
                  <a:lnTo>
                    <a:pt x="0" y="1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52" name="Freeform 847"/>
            <p:cNvSpPr>
              <a:spLocks noChangeArrowheads="1"/>
            </p:cNvSpPr>
            <p:nvPr/>
          </p:nvSpPr>
          <p:spPr bwMode="auto">
            <a:xfrm>
              <a:off x="2136" y="1681"/>
              <a:ext cx="52" cy="2"/>
            </a:xfrm>
            <a:custGeom>
              <a:avLst/>
              <a:gdLst>
                <a:gd name="T0" fmla="*/ 27 w 72"/>
                <a:gd name="T1" fmla="*/ 0 h 2"/>
                <a:gd name="T2" fmla="*/ 0 w 72"/>
                <a:gd name="T3" fmla="*/ 2 h 2"/>
                <a:gd name="T4" fmla="*/ 0 60000 65536"/>
                <a:gd name="T5" fmla="*/ 0 60000 65536"/>
                <a:gd name="T6" fmla="*/ 0 w 72"/>
                <a:gd name="T7" fmla="*/ 0 h 2"/>
                <a:gd name="T8" fmla="*/ 72 w 7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">
                  <a:moveTo>
                    <a:pt x="72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53" name="Freeform 848"/>
            <p:cNvSpPr>
              <a:spLocks noChangeArrowheads="1"/>
            </p:cNvSpPr>
            <p:nvPr/>
          </p:nvSpPr>
          <p:spPr bwMode="auto">
            <a:xfrm>
              <a:off x="2044" y="1683"/>
              <a:ext cx="92" cy="2"/>
            </a:xfrm>
            <a:custGeom>
              <a:avLst/>
              <a:gdLst>
                <a:gd name="T0" fmla="*/ 47 w 128"/>
                <a:gd name="T1" fmla="*/ 0 h 2"/>
                <a:gd name="T2" fmla="*/ 0 w 128"/>
                <a:gd name="T3" fmla="*/ 2 h 2"/>
                <a:gd name="T4" fmla="*/ 0 60000 65536"/>
                <a:gd name="T5" fmla="*/ 0 60000 65536"/>
                <a:gd name="T6" fmla="*/ 0 w 128"/>
                <a:gd name="T7" fmla="*/ 0 h 2"/>
                <a:gd name="T8" fmla="*/ 128 w 128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8" h="2">
                  <a:moveTo>
                    <a:pt x="128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54" name="Freeform 849"/>
            <p:cNvSpPr>
              <a:spLocks noChangeArrowheads="1"/>
            </p:cNvSpPr>
            <p:nvPr/>
          </p:nvSpPr>
          <p:spPr bwMode="auto">
            <a:xfrm>
              <a:off x="1970" y="1685"/>
              <a:ext cx="74" cy="1"/>
            </a:xfrm>
            <a:custGeom>
              <a:avLst/>
              <a:gdLst>
                <a:gd name="T0" fmla="*/ 38 w 103"/>
                <a:gd name="T1" fmla="*/ 0 h 2"/>
                <a:gd name="T2" fmla="*/ 0 w 103"/>
                <a:gd name="T3" fmla="*/ 1 h 2"/>
                <a:gd name="T4" fmla="*/ 0 60000 65536"/>
                <a:gd name="T5" fmla="*/ 0 60000 65536"/>
                <a:gd name="T6" fmla="*/ 0 w 103"/>
                <a:gd name="T7" fmla="*/ 0 h 2"/>
                <a:gd name="T8" fmla="*/ 103 w 103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3" h="2">
                  <a:moveTo>
                    <a:pt x="103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55" name="Freeform 850"/>
            <p:cNvSpPr>
              <a:spLocks noChangeArrowheads="1"/>
            </p:cNvSpPr>
            <p:nvPr/>
          </p:nvSpPr>
          <p:spPr bwMode="auto">
            <a:xfrm>
              <a:off x="1964" y="1686"/>
              <a:ext cx="6" cy="2"/>
            </a:xfrm>
            <a:custGeom>
              <a:avLst/>
              <a:gdLst>
                <a:gd name="T0" fmla="*/ 3 w 8"/>
                <a:gd name="T1" fmla="*/ 0 h 2"/>
                <a:gd name="T2" fmla="*/ 0 w 8"/>
                <a:gd name="T3" fmla="*/ 2 h 2"/>
                <a:gd name="T4" fmla="*/ 0 60000 65536"/>
                <a:gd name="T5" fmla="*/ 0 60000 65536"/>
                <a:gd name="T6" fmla="*/ 0 w 8"/>
                <a:gd name="T7" fmla="*/ 0 h 2"/>
                <a:gd name="T8" fmla="*/ 8 w 8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2">
                  <a:moveTo>
                    <a:pt x="8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56" name="Freeform 851"/>
            <p:cNvSpPr>
              <a:spLocks noChangeArrowheads="1"/>
            </p:cNvSpPr>
            <p:nvPr/>
          </p:nvSpPr>
          <p:spPr bwMode="auto">
            <a:xfrm>
              <a:off x="1852" y="1688"/>
              <a:ext cx="112" cy="1"/>
            </a:xfrm>
            <a:custGeom>
              <a:avLst/>
              <a:gdLst>
                <a:gd name="T0" fmla="*/ 59 w 155"/>
                <a:gd name="T1" fmla="*/ 0 h 2"/>
                <a:gd name="T2" fmla="*/ 0 w 155"/>
                <a:gd name="T3" fmla="*/ 1 h 2"/>
                <a:gd name="T4" fmla="*/ 0 60000 65536"/>
                <a:gd name="T5" fmla="*/ 0 60000 65536"/>
                <a:gd name="T6" fmla="*/ 0 w 155"/>
                <a:gd name="T7" fmla="*/ 0 h 2"/>
                <a:gd name="T8" fmla="*/ 155 w 155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5" h="2">
                  <a:moveTo>
                    <a:pt x="155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57" name="Freeform 852"/>
            <p:cNvSpPr>
              <a:spLocks noChangeArrowheads="1"/>
            </p:cNvSpPr>
            <p:nvPr/>
          </p:nvSpPr>
          <p:spPr bwMode="auto">
            <a:xfrm>
              <a:off x="1683" y="1689"/>
              <a:ext cx="169" cy="2"/>
            </a:xfrm>
            <a:custGeom>
              <a:avLst/>
              <a:gdLst>
                <a:gd name="T0" fmla="*/ 88 w 235"/>
                <a:gd name="T1" fmla="*/ 0 h 2"/>
                <a:gd name="T2" fmla="*/ 0 w 235"/>
                <a:gd name="T3" fmla="*/ 2 h 2"/>
                <a:gd name="T4" fmla="*/ 0 60000 65536"/>
                <a:gd name="T5" fmla="*/ 0 60000 65536"/>
                <a:gd name="T6" fmla="*/ 0 w 235"/>
                <a:gd name="T7" fmla="*/ 0 h 2"/>
                <a:gd name="T8" fmla="*/ 235 w 235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5" h="2">
                  <a:moveTo>
                    <a:pt x="235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58" name="Freeform 853"/>
            <p:cNvSpPr>
              <a:spLocks noChangeArrowheads="1"/>
            </p:cNvSpPr>
            <p:nvPr/>
          </p:nvSpPr>
          <p:spPr bwMode="auto">
            <a:xfrm>
              <a:off x="1682" y="1691"/>
              <a:ext cx="1" cy="2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1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59" name="Freeform 854"/>
            <p:cNvSpPr>
              <a:spLocks noChangeArrowheads="1"/>
            </p:cNvSpPr>
            <p:nvPr/>
          </p:nvSpPr>
          <p:spPr bwMode="auto">
            <a:xfrm>
              <a:off x="1682" y="1693"/>
              <a:ext cx="66" cy="1"/>
            </a:xfrm>
            <a:custGeom>
              <a:avLst/>
              <a:gdLst>
                <a:gd name="T0" fmla="*/ 0 w 91"/>
                <a:gd name="T1" fmla="*/ 0 h 2"/>
                <a:gd name="T2" fmla="*/ 35 w 91"/>
                <a:gd name="T3" fmla="*/ 1 h 2"/>
                <a:gd name="T4" fmla="*/ 0 60000 65536"/>
                <a:gd name="T5" fmla="*/ 0 60000 65536"/>
                <a:gd name="T6" fmla="*/ 0 w 91"/>
                <a:gd name="T7" fmla="*/ 0 h 2"/>
                <a:gd name="T8" fmla="*/ 91 w 9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1" h="2">
                  <a:moveTo>
                    <a:pt x="0" y="0"/>
                  </a:moveTo>
                  <a:lnTo>
                    <a:pt x="91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60" name="Freeform 855"/>
            <p:cNvSpPr>
              <a:spLocks noChangeArrowheads="1"/>
            </p:cNvSpPr>
            <p:nvPr/>
          </p:nvSpPr>
          <p:spPr bwMode="auto">
            <a:xfrm>
              <a:off x="1748" y="1694"/>
              <a:ext cx="103" cy="2"/>
            </a:xfrm>
            <a:custGeom>
              <a:avLst/>
              <a:gdLst>
                <a:gd name="T0" fmla="*/ 0 w 143"/>
                <a:gd name="T1" fmla="*/ 0 h 2"/>
                <a:gd name="T2" fmla="*/ 53 w 143"/>
                <a:gd name="T3" fmla="*/ 2 h 2"/>
                <a:gd name="T4" fmla="*/ 0 60000 65536"/>
                <a:gd name="T5" fmla="*/ 0 60000 65536"/>
                <a:gd name="T6" fmla="*/ 0 w 143"/>
                <a:gd name="T7" fmla="*/ 0 h 2"/>
                <a:gd name="T8" fmla="*/ 143 w 143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3" h="2">
                  <a:moveTo>
                    <a:pt x="0" y="0"/>
                  </a:moveTo>
                  <a:lnTo>
                    <a:pt x="143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61" name="Freeform 856"/>
            <p:cNvSpPr>
              <a:spLocks noChangeArrowheads="1"/>
            </p:cNvSpPr>
            <p:nvPr/>
          </p:nvSpPr>
          <p:spPr bwMode="auto">
            <a:xfrm>
              <a:off x="1851" y="1696"/>
              <a:ext cx="115" cy="1"/>
            </a:xfrm>
            <a:custGeom>
              <a:avLst/>
              <a:gdLst>
                <a:gd name="T0" fmla="*/ 0 w 160"/>
                <a:gd name="T1" fmla="*/ 0 h 1"/>
                <a:gd name="T2" fmla="*/ 60 w 160"/>
                <a:gd name="T3" fmla="*/ 1 h 1"/>
                <a:gd name="T4" fmla="*/ 0 60000 65536"/>
                <a:gd name="T5" fmla="*/ 0 60000 65536"/>
                <a:gd name="T6" fmla="*/ 0 w 160"/>
                <a:gd name="T7" fmla="*/ 0 h 1"/>
                <a:gd name="T8" fmla="*/ 160 w 16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1">
                  <a:moveTo>
                    <a:pt x="0" y="0"/>
                  </a:moveTo>
                  <a:lnTo>
                    <a:pt x="160" y="1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62" name="Freeform 857"/>
            <p:cNvSpPr>
              <a:spLocks noChangeArrowheads="1"/>
            </p:cNvSpPr>
            <p:nvPr/>
          </p:nvSpPr>
          <p:spPr bwMode="auto">
            <a:xfrm>
              <a:off x="1966" y="1697"/>
              <a:ext cx="147" cy="1"/>
            </a:xfrm>
            <a:custGeom>
              <a:avLst/>
              <a:gdLst>
                <a:gd name="T0" fmla="*/ 0 w 204"/>
                <a:gd name="T1" fmla="*/ 0 h 2"/>
                <a:gd name="T2" fmla="*/ 76 w 204"/>
                <a:gd name="T3" fmla="*/ 1 h 2"/>
                <a:gd name="T4" fmla="*/ 0 60000 65536"/>
                <a:gd name="T5" fmla="*/ 0 60000 65536"/>
                <a:gd name="T6" fmla="*/ 0 w 204"/>
                <a:gd name="T7" fmla="*/ 0 h 2"/>
                <a:gd name="T8" fmla="*/ 204 w 204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4" h="2">
                  <a:moveTo>
                    <a:pt x="0" y="0"/>
                  </a:moveTo>
                  <a:lnTo>
                    <a:pt x="204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63" name="Freeform 858"/>
            <p:cNvSpPr>
              <a:spLocks noChangeArrowheads="1"/>
            </p:cNvSpPr>
            <p:nvPr/>
          </p:nvSpPr>
          <p:spPr bwMode="auto">
            <a:xfrm>
              <a:off x="2113" y="1698"/>
              <a:ext cx="32" cy="2"/>
            </a:xfrm>
            <a:custGeom>
              <a:avLst/>
              <a:gdLst>
                <a:gd name="T0" fmla="*/ 0 w 44"/>
                <a:gd name="T1" fmla="*/ 0 h 2"/>
                <a:gd name="T2" fmla="*/ 17 w 44"/>
                <a:gd name="T3" fmla="*/ 2 h 2"/>
                <a:gd name="T4" fmla="*/ 0 60000 65536"/>
                <a:gd name="T5" fmla="*/ 0 60000 65536"/>
                <a:gd name="T6" fmla="*/ 0 w 44"/>
                <a:gd name="T7" fmla="*/ 0 h 2"/>
                <a:gd name="T8" fmla="*/ 44 w 44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" h="2">
                  <a:moveTo>
                    <a:pt x="0" y="0"/>
                  </a:moveTo>
                  <a:lnTo>
                    <a:pt x="44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64" name="Freeform 859"/>
            <p:cNvSpPr>
              <a:spLocks noChangeArrowheads="1"/>
            </p:cNvSpPr>
            <p:nvPr/>
          </p:nvSpPr>
          <p:spPr bwMode="auto">
            <a:xfrm>
              <a:off x="2145" y="1700"/>
              <a:ext cx="19" cy="1"/>
            </a:xfrm>
            <a:custGeom>
              <a:avLst/>
              <a:gdLst>
                <a:gd name="T0" fmla="*/ 0 w 27"/>
                <a:gd name="T1" fmla="*/ 0 h 2"/>
                <a:gd name="T2" fmla="*/ 9 w 27"/>
                <a:gd name="T3" fmla="*/ 1 h 2"/>
                <a:gd name="T4" fmla="*/ 0 60000 65536"/>
                <a:gd name="T5" fmla="*/ 0 60000 65536"/>
                <a:gd name="T6" fmla="*/ 0 w 27"/>
                <a:gd name="T7" fmla="*/ 0 h 2"/>
                <a:gd name="T8" fmla="*/ 27 w 27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" h="2">
                  <a:moveTo>
                    <a:pt x="0" y="0"/>
                  </a:moveTo>
                  <a:lnTo>
                    <a:pt x="27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65" name="Freeform 860"/>
            <p:cNvSpPr>
              <a:spLocks noChangeArrowheads="1"/>
            </p:cNvSpPr>
            <p:nvPr/>
          </p:nvSpPr>
          <p:spPr bwMode="auto">
            <a:xfrm>
              <a:off x="2164" y="1701"/>
              <a:ext cx="19" cy="1"/>
            </a:xfrm>
            <a:custGeom>
              <a:avLst/>
              <a:gdLst>
                <a:gd name="T0" fmla="*/ 0 w 26"/>
                <a:gd name="T1" fmla="*/ 0 h 1"/>
                <a:gd name="T2" fmla="*/ 10 w 26"/>
                <a:gd name="T3" fmla="*/ 1 h 1"/>
                <a:gd name="T4" fmla="*/ 0 60000 65536"/>
                <a:gd name="T5" fmla="*/ 0 60000 65536"/>
                <a:gd name="T6" fmla="*/ 0 w 26"/>
                <a:gd name="T7" fmla="*/ 0 h 1"/>
                <a:gd name="T8" fmla="*/ 26 w 2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1">
                  <a:moveTo>
                    <a:pt x="0" y="0"/>
                  </a:moveTo>
                  <a:lnTo>
                    <a:pt x="26" y="1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66" name="Freeform 861"/>
            <p:cNvSpPr>
              <a:spLocks noChangeArrowheads="1"/>
            </p:cNvSpPr>
            <p:nvPr/>
          </p:nvSpPr>
          <p:spPr bwMode="auto">
            <a:xfrm>
              <a:off x="2183" y="1702"/>
              <a:ext cx="18" cy="2"/>
            </a:xfrm>
            <a:custGeom>
              <a:avLst/>
              <a:gdLst>
                <a:gd name="T0" fmla="*/ 0 w 24"/>
                <a:gd name="T1" fmla="*/ 0 h 2"/>
                <a:gd name="T2" fmla="*/ 10 w 24"/>
                <a:gd name="T3" fmla="*/ 2 h 2"/>
                <a:gd name="T4" fmla="*/ 0 60000 65536"/>
                <a:gd name="T5" fmla="*/ 0 60000 65536"/>
                <a:gd name="T6" fmla="*/ 0 w 24"/>
                <a:gd name="T7" fmla="*/ 0 h 2"/>
                <a:gd name="T8" fmla="*/ 24 w 24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2">
                  <a:moveTo>
                    <a:pt x="0" y="0"/>
                  </a:moveTo>
                  <a:lnTo>
                    <a:pt x="24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67" name="Freeform 862"/>
            <p:cNvSpPr>
              <a:spLocks noChangeArrowheads="1"/>
            </p:cNvSpPr>
            <p:nvPr/>
          </p:nvSpPr>
          <p:spPr bwMode="auto">
            <a:xfrm>
              <a:off x="2201" y="1704"/>
              <a:ext cx="15" cy="1"/>
            </a:xfrm>
            <a:custGeom>
              <a:avLst/>
              <a:gdLst>
                <a:gd name="T0" fmla="*/ 0 w 22"/>
                <a:gd name="T1" fmla="*/ 0 h 2"/>
                <a:gd name="T2" fmla="*/ 7 w 22"/>
                <a:gd name="T3" fmla="*/ 1 h 2"/>
                <a:gd name="T4" fmla="*/ 0 60000 65536"/>
                <a:gd name="T5" fmla="*/ 0 60000 65536"/>
                <a:gd name="T6" fmla="*/ 0 w 22"/>
                <a:gd name="T7" fmla="*/ 0 h 2"/>
                <a:gd name="T8" fmla="*/ 22 w 2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" h="2">
                  <a:moveTo>
                    <a:pt x="0" y="0"/>
                  </a:moveTo>
                  <a:lnTo>
                    <a:pt x="22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68" name="Freeform 863"/>
            <p:cNvSpPr>
              <a:spLocks noChangeArrowheads="1"/>
            </p:cNvSpPr>
            <p:nvPr/>
          </p:nvSpPr>
          <p:spPr bwMode="auto">
            <a:xfrm>
              <a:off x="2216" y="1705"/>
              <a:ext cx="30" cy="2"/>
            </a:xfrm>
            <a:custGeom>
              <a:avLst/>
              <a:gdLst>
                <a:gd name="T0" fmla="*/ 0 w 41"/>
                <a:gd name="T1" fmla="*/ 0 h 2"/>
                <a:gd name="T2" fmla="*/ 16 w 41"/>
                <a:gd name="T3" fmla="*/ 2 h 2"/>
                <a:gd name="T4" fmla="*/ 0 60000 65536"/>
                <a:gd name="T5" fmla="*/ 0 60000 65536"/>
                <a:gd name="T6" fmla="*/ 0 w 41"/>
                <a:gd name="T7" fmla="*/ 0 h 2"/>
                <a:gd name="T8" fmla="*/ 41 w 4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1" h="2">
                  <a:moveTo>
                    <a:pt x="0" y="0"/>
                  </a:moveTo>
                  <a:lnTo>
                    <a:pt x="41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69" name="Freeform 864"/>
            <p:cNvSpPr>
              <a:spLocks noChangeArrowheads="1"/>
            </p:cNvSpPr>
            <p:nvPr/>
          </p:nvSpPr>
          <p:spPr bwMode="auto">
            <a:xfrm>
              <a:off x="2246" y="1707"/>
              <a:ext cx="4" cy="2"/>
            </a:xfrm>
            <a:custGeom>
              <a:avLst/>
              <a:gdLst>
                <a:gd name="T0" fmla="*/ 0 w 6"/>
                <a:gd name="T1" fmla="*/ 0 h 2"/>
                <a:gd name="T2" fmla="*/ 2 w 6"/>
                <a:gd name="T3" fmla="*/ 2 h 2"/>
                <a:gd name="T4" fmla="*/ 0 60000 65536"/>
                <a:gd name="T5" fmla="*/ 0 60000 65536"/>
                <a:gd name="T6" fmla="*/ 0 w 6"/>
                <a:gd name="T7" fmla="*/ 0 h 2"/>
                <a:gd name="T8" fmla="*/ 6 w 6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2">
                  <a:moveTo>
                    <a:pt x="0" y="0"/>
                  </a:moveTo>
                  <a:lnTo>
                    <a:pt x="6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70" name="Freeform 865"/>
            <p:cNvSpPr>
              <a:spLocks noChangeArrowheads="1"/>
            </p:cNvSpPr>
            <p:nvPr/>
          </p:nvSpPr>
          <p:spPr bwMode="auto">
            <a:xfrm>
              <a:off x="2250" y="1709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0 60000 65536"/>
                <a:gd name="T5" fmla="*/ 0 60000 65536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1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71" name="Freeform 866"/>
            <p:cNvSpPr>
              <a:spLocks noChangeArrowheads="1"/>
            </p:cNvSpPr>
            <p:nvPr/>
          </p:nvSpPr>
          <p:spPr bwMode="auto">
            <a:xfrm>
              <a:off x="2250" y="1710"/>
              <a:ext cx="4" cy="2"/>
            </a:xfrm>
            <a:custGeom>
              <a:avLst/>
              <a:gdLst>
                <a:gd name="T0" fmla="*/ 0 w 6"/>
                <a:gd name="T1" fmla="*/ 0 h 2"/>
                <a:gd name="T2" fmla="*/ 2 w 6"/>
                <a:gd name="T3" fmla="*/ 2 h 2"/>
                <a:gd name="T4" fmla="*/ 0 60000 65536"/>
                <a:gd name="T5" fmla="*/ 0 60000 65536"/>
                <a:gd name="T6" fmla="*/ 0 w 6"/>
                <a:gd name="T7" fmla="*/ 0 h 2"/>
                <a:gd name="T8" fmla="*/ 6 w 6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2">
                  <a:moveTo>
                    <a:pt x="0" y="0"/>
                  </a:moveTo>
                  <a:lnTo>
                    <a:pt x="6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72" name="Freeform 867"/>
            <p:cNvSpPr>
              <a:spLocks noChangeArrowheads="1"/>
            </p:cNvSpPr>
            <p:nvPr/>
          </p:nvSpPr>
          <p:spPr bwMode="auto">
            <a:xfrm>
              <a:off x="2252" y="1712"/>
              <a:ext cx="2" cy="1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0 60000 65536"/>
                <a:gd name="T5" fmla="*/ 0 60000 65536"/>
                <a:gd name="T6" fmla="*/ 0 w 2"/>
                <a:gd name="T7" fmla="*/ 0 h 2"/>
                <a:gd name="T8" fmla="*/ 2 w 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2">
                  <a:moveTo>
                    <a:pt x="2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73" name="Freeform 868"/>
            <p:cNvSpPr>
              <a:spLocks noChangeArrowheads="1"/>
            </p:cNvSpPr>
            <p:nvPr/>
          </p:nvSpPr>
          <p:spPr bwMode="auto">
            <a:xfrm>
              <a:off x="2252" y="1713"/>
              <a:ext cx="4" cy="2"/>
            </a:xfrm>
            <a:custGeom>
              <a:avLst/>
              <a:gdLst>
                <a:gd name="T0" fmla="*/ 0 w 5"/>
                <a:gd name="T1" fmla="*/ 0 h 2"/>
                <a:gd name="T2" fmla="*/ 2 w 5"/>
                <a:gd name="T3" fmla="*/ 2 h 2"/>
                <a:gd name="T4" fmla="*/ 0 60000 65536"/>
                <a:gd name="T5" fmla="*/ 0 60000 65536"/>
                <a:gd name="T6" fmla="*/ 0 w 5"/>
                <a:gd name="T7" fmla="*/ 0 h 2"/>
                <a:gd name="T8" fmla="*/ 5 w 5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2">
                  <a:moveTo>
                    <a:pt x="0" y="0"/>
                  </a:moveTo>
                  <a:lnTo>
                    <a:pt x="5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74" name="Freeform 869"/>
            <p:cNvSpPr>
              <a:spLocks noChangeArrowheads="1"/>
            </p:cNvSpPr>
            <p:nvPr/>
          </p:nvSpPr>
          <p:spPr bwMode="auto">
            <a:xfrm>
              <a:off x="2256" y="1715"/>
              <a:ext cx="9" cy="1"/>
            </a:xfrm>
            <a:custGeom>
              <a:avLst/>
              <a:gdLst>
                <a:gd name="T0" fmla="*/ 0 w 13"/>
                <a:gd name="T1" fmla="*/ 0 h 2"/>
                <a:gd name="T2" fmla="*/ 4 w 13"/>
                <a:gd name="T3" fmla="*/ 1 h 2"/>
                <a:gd name="T4" fmla="*/ 0 60000 65536"/>
                <a:gd name="T5" fmla="*/ 0 60000 65536"/>
                <a:gd name="T6" fmla="*/ 0 w 13"/>
                <a:gd name="T7" fmla="*/ 0 h 2"/>
                <a:gd name="T8" fmla="*/ 13 w 13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" h="2">
                  <a:moveTo>
                    <a:pt x="0" y="0"/>
                  </a:moveTo>
                  <a:lnTo>
                    <a:pt x="13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75" name="Freeform 870"/>
            <p:cNvSpPr>
              <a:spLocks noChangeArrowheads="1"/>
            </p:cNvSpPr>
            <p:nvPr/>
          </p:nvSpPr>
          <p:spPr bwMode="auto">
            <a:xfrm>
              <a:off x="2265" y="1716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60000 65536"/>
                <a:gd name="T3" fmla="*/ 0 60000 65536"/>
                <a:gd name="T4" fmla="*/ 0 h 1"/>
                <a:gd name="T5" fmla="*/ 1 h 1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1">
                  <a:moveTo>
                    <a:pt x="0" y="0"/>
                  </a:moveTo>
                  <a:lnTo>
                    <a:pt x="0" y="1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76" name="Freeform 871"/>
            <p:cNvSpPr>
              <a:spLocks noChangeArrowheads="1"/>
            </p:cNvSpPr>
            <p:nvPr/>
          </p:nvSpPr>
          <p:spPr bwMode="auto">
            <a:xfrm>
              <a:off x="2257" y="1717"/>
              <a:ext cx="8" cy="2"/>
            </a:xfrm>
            <a:custGeom>
              <a:avLst/>
              <a:gdLst>
                <a:gd name="T0" fmla="*/ 3 w 12"/>
                <a:gd name="T1" fmla="*/ 0 h 2"/>
                <a:gd name="T2" fmla="*/ 0 w 12"/>
                <a:gd name="T3" fmla="*/ 2 h 2"/>
                <a:gd name="T4" fmla="*/ 0 60000 65536"/>
                <a:gd name="T5" fmla="*/ 0 60000 65536"/>
                <a:gd name="T6" fmla="*/ 0 w 12"/>
                <a:gd name="T7" fmla="*/ 0 h 2"/>
                <a:gd name="T8" fmla="*/ 12 w 1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" h="2">
                  <a:moveTo>
                    <a:pt x="12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77" name="Freeform 872"/>
            <p:cNvSpPr>
              <a:spLocks noChangeArrowheads="1"/>
            </p:cNvSpPr>
            <p:nvPr/>
          </p:nvSpPr>
          <p:spPr bwMode="auto">
            <a:xfrm>
              <a:off x="2257" y="1719"/>
              <a:ext cx="10" cy="1"/>
            </a:xfrm>
            <a:custGeom>
              <a:avLst/>
              <a:gdLst>
                <a:gd name="T0" fmla="*/ 0 w 14"/>
                <a:gd name="T1" fmla="*/ 0 h 2"/>
                <a:gd name="T2" fmla="*/ 5 w 14"/>
                <a:gd name="T3" fmla="*/ 1 h 2"/>
                <a:gd name="T4" fmla="*/ 0 60000 65536"/>
                <a:gd name="T5" fmla="*/ 0 60000 65536"/>
                <a:gd name="T6" fmla="*/ 0 w 14"/>
                <a:gd name="T7" fmla="*/ 0 h 2"/>
                <a:gd name="T8" fmla="*/ 14 w 14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" h="2">
                  <a:moveTo>
                    <a:pt x="0" y="0"/>
                  </a:moveTo>
                  <a:lnTo>
                    <a:pt x="14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78" name="Freeform 873"/>
            <p:cNvSpPr>
              <a:spLocks noChangeArrowheads="1"/>
            </p:cNvSpPr>
            <p:nvPr/>
          </p:nvSpPr>
          <p:spPr bwMode="auto">
            <a:xfrm>
              <a:off x="2267" y="1720"/>
              <a:ext cx="2" cy="2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2 h 2"/>
                <a:gd name="T4" fmla="*/ 0 60000 65536"/>
                <a:gd name="T5" fmla="*/ 0 60000 65536"/>
                <a:gd name="T6" fmla="*/ 0 w 3"/>
                <a:gd name="T7" fmla="*/ 0 h 2"/>
                <a:gd name="T8" fmla="*/ 3 w 3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2">
                  <a:moveTo>
                    <a:pt x="0" y="0"/>
                  </a:moveTo>
                  <a:lnTo>
                    <a:pt x="3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79" name="Freeform 874"/>
            <p:cNvSpPr>
              <a:spLocks noChangeArrowheads="1"/>
            </p:cNvSpPr>
            <p:nvPr/>
          </p:nvSpPr>
          <p:spPr bwMode="auto">
            <a:xfrm>
              <a:off x="2263" y="1722"/>
              <a:ext cx="6" cy="2"/>
            </a:xfrm>
            <a:custGeom>
              <a:avLst/>
              <a:gdLst>
                <a:gd name="T0" fmla="*/ 3 w 8"/>
                <a:gd name="T1" fmla="*/ 0 h 2"/>
                <a:gd name="T2" fmla="*/ 0 w 8"/>
                <a:gd name="T3" fmla="*/ 2 h 2"/>
                <a:gd name="T4" fmla="*/ 0 60000 65536"/>
                <a:gd name="T5" fmla="*/ 0 60000 65536"/>
                <a:gd name="T6" fmla="*/ 0 w 8"/>
                <a:gd name="T7" fmla="*/ 0 h 2"/>
                <a:gd name="T8" fmla="*/ 8 w 8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2">
                  <a:moveTo>
                    <a:pt x="8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80" name="Freeform 875"/>
            <p:cNvSpPr>
              <a:spLocks noChangeArrowheads="1"/>
            </p:cNvSpPr>
            <p:nvPr/>
          </p:nvSpPr>
          <p:spPr bwMode="auto">
            <a:xfrm>
              <a:off x="2263" y="1724"/>
              <a:ext cx="2" cy="1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1 h 2"/>
                <a:gd name="T4" fmla="*/ 0 60000 65536"/>
                <a:gd name="T5" fmla="*/ 0 60000 65536"/>
                <a:gd name="T6" fmla="*/ 0 w 3"/>
                <a:gd name="T7" fmla="*/ 0 h 2"/>
                <a:gd name="T8" fmla="*/ 3 w 3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2">
                  <a:moveTo>
                    <a:pt x="0" y="0"/>
                  </a:moveTo>
                  <a:lnTo>
                    <a:pt x="3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81" name="Freeform 876"/>
            <p:cNvSpPr>
              <a:spLocks noChangeArrowheads="1"/>
            </p:cNvSpPr>
            <p:nvPr/>
          </p:nvSpPr>
          <p:spPr bwMode="auto">
            <a:xfrm>
              <a:off x="2265" y="1725"/>
              <a:ext cx="5" cy="2"/>
            </a:xfrm>
            <a:custGeom>
              <a:avLst/>
              <a:gdLst>
                <a:gd name="T0" fmla="*/ 0 w 6"/>
                <a:gd name="T1" fmla="*/ 0 h 2"/>
                <a:gd name="T2" fmla="*/ 3 w 6"/>
                <a:gd name="T3" fmla="*/ 2 h 2"/>
                <a:gd name="T4" fmla="*/ 0 60000 65536"/>
                <a:gd name="T5" fmla="*/ 0 60000 65536"/>
                <a:gd name="T6" fmla="*/ 0 w 6"/>
                <a:gd name="T7" fmla="*/ 0 h 2"/>
                <a:gd name="T8" fmla="*/ 6 w 6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2">
                  <a:moveTo>
                    <a:pt x="0" y="0"/>
                  </a:moveTo>
                  <a:lnTo>
                    <a:pt x="6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82" name="Freeform 877"/>
            <p:cNvSpPr>
              <a:spLocks noChangeArrowheads="1"/>
            </p:cNvSpPr>
            <p:nvPr/>
          </p:nvSpPr>
          <p:spPr bwMode="auto">
            <a:xfrm>
              <a:off x="2263" y="1727"/>
              <a:ext cx="7" cy="1"/>
            </a:xfrm>
            <a:custGeom>
              <a:avLst/>
              <a:gdLst>
                <a:gd name="T0" fmla="*/ 4 w 10"/>
                <a:gd name="T1" fmla="*/ 0 h 2"/>
                <a:gd name="T2" fmla="*/ 0 w 10"/>
                <a:gd name="T3" fmla="*/ 1 h 2"/>
                <a:gd name="T4" fmla="*/ 0 60000 65536"/>
                <a:gd name="T5" fmla="*/ 0 60000 65536"/>
                <a:gd name="T6" fmla="*/ 0 w 10"/>
                <a:gd name="T7" fmla="*/ 0 h 2"/>
                <a:gd name="T8" fmla="*/ 10 w 1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" h="2">
                  <a:moveTo>
                    <a:pt x="10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83" name="Freeform 878"/>
            <p:cNvSpPr>
              <a:spLocks noChangeArrowheads="1"/>
            </p:cNvSpPr>
            <p:nvPr/>
          </p:nvSpPr>
          <p:spPr bwMode="auto">
            <a:xfrm>
              <a:off x="2261" y="1728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2" y="0"/>
                  </a:moveTo>
                  <a:lnTo>
                    <a:pt x="0" y="1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84" name="Freeform 879"/>
            <p:cNvSpPr>
              <a:spLocks noChangeArrowheads="1"/>
            </p:cNvSpPr>
            <p:nvPr/>
          </p:nvSpPr>
          <p:spPr bwMode="auto">
            <a:xfrm>
              <a:off x="2258" y="1729"/>
              <a:ext cx="3" cy="2"/>
            </a:xfrm>
            <a:custGeom>
              <a:avLst/>
              <a:gdLst>
                <a:gd name="T0" fmla="*/ 2 w 4"/>
                <a:gd name="T1" fmla="*/ 0 h 2"/>
                <a:gd name="T2" fmla="*/ 0 w 4"/>
                <a:gd name="T3" fmla="*/ 2 h 2"/>
                <a:gd name="T4" fmla="*/ 0 60000 65536"/>
                <a:gd name="T5" fmla="*/ 0 60000 65536"/>
                <a:gd name="T6" fmla="*/ 0 w 4"/>
                <a:gd name="T7" fmla="*/ 0 h 2"/>
                <a:gd name="T8" fmla="*/ 4 w 4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2">
                  <a:moveTo>
                    <a:pt x="4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85" name="Freeform 880"/>
            <p:cNvSpPr>
              <a:spLocks noChangeArrowheads="1"/>
            </p:cNvSpPr>
            <p:nvPr/>
          </p:nvSpPr>
          <p:spPr bwMode="auto">
            <a:xfrm>
              <a:off x="2258" y="1731"/>
              <a:ext cx="3" cy="1"/>
            </a:xfrm>
            <a:custGeom>
              <a:avLst/>
              <a:gdLst>
                <a:gd name="T0" fmla="*/ 0 w 4"/>
                <a:gd name="T1" fmla="*/ 0 h 2"/>
                <a:gd name="T2" fmla="*/ 2 w 4"/>
                <a:gd name="T3" fmla="*/ 1 h 2"/>
                <a:gd name="T4" fmla="*/ 0 60000 65536"/>
                <a:gd name="T5" fmla="*/ 0 60000 65536"/>
                <a:gd name="T6" fmla="*/ 0 w 4"/>
                <a:gd name="T7" fmla="*/ 0 h 2"/>
                <a:gd name="T8" fmla="*/ 4 w 4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2">
                  <a:moveTo>
                    <a:pt x="0" y="0"/>
                  </a:moveTo>
                  <a:lnTo>
                    <a:pt x="4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86" name="Freeform 881"/>
            <p:cNvSpPr>
              <a:spLocks noChangeArrowheads="1"/>
            </p:cNvSpPr>
            <p:nvPr/>
          </p:nvSpPr>
          <p:spPr bwMode="auto">
            <a:xfrm>
              <a:off x="2261" y="1732"/>
              <a:ext cx="12" cy="2"/>
            </a:xfrm>
            <a:custGeom>
              <a:avLst/>
              <a:gdLst>
                <a:gd name="T0" fmla="*/ 0 w 16"/>
                <a:gd name="T1" fmla="*/ 0 h 2"/>
                <a:gd name="T2" fmla="*/ 7 w 16"/>
                <a:gd name="T3" fmla="*/ 2 h 2"/>
                <a:gd name="T4" fmla="*/ 0 60000 65536"/>
                <a:gd name="T5" fmla="*/ 0 60000 65536"/>
                <a:gd name="T6" fmla="*/ 0 w 16"/>
                <a:gd name="T7" fmla="*/ 0 h 2"/>
                <a:gd name="T8" fmla="*/ 16 w 16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2">
                  <a:moveTo>
                    <a:pt x="0" y="0"/>
                  </a:moveTo>
                  <a:lnTo>
                    <a:pt x="16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87" name="Freeform 882"/>
            <p:cNvSpPr>
              <a:spLocks noChangeArrowheads="1"/>
            </p:cNvSpPr>
            <p:nvPr/>
          </p:nvSpPr>
          <p:spPr bwMode="auto">
            <a:xfrm>
              <a:off x="2272" y="1734"/>
              <a:ext cx="1" cy="2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1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88" name="Freeform 883"/>
            <p:cNvSpPr>
              <a:spLocks noChangeArrowheads="1"/>
            </p:cNvSpPr>
            <p:nvPr/>
          </p:nvSpPr>
          <p:spPr bwMode="auto">
            <a:xfrm>
              <a:off x="2272" y="1736"/>
              <a:ext cx="1" cy="1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1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0" y="0"/>
                  </a:moveTo>
                  <a:lnTo>
                    <a:pt x="1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89" name="Freeform 884"/>
            <p:cNvSpPr>
              <a:spLocks noChangeArrowheads="1"/>
            </p:cNvSpPr>
            <p:nvPr/>
          </p:nvSpPr>
          <p:spPr bwMode="auto">
            <a:xfrm>
              <a:off x="2273" y="1737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60000 65536"/>
                <a:gd name="T3" fmla="*/ 0 60000 65536"/>
                <a:gd name="T4" fmla="*/ 0 h 1"/>
                <a:gd name="T5" fmla="*/ 1 h 1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1">
                  <a:moveTo>
                    <a:pt x="0" y="0"/>
                  </a:moveTo>
                  <a:lnTo>
                    <a:pt x="0" y="1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90" name="Freeform 885"/>
            <p:cNvSpPr>
              <a:spLocks noChangeArrowheads="1"/>
            </p:cNvSpPr>
            <p:nvPr/>
          </p:nvSpPr>
          <p:spPr bwMode="auto">
            <a:xfrm>
              <a:off x="2273" y="1738"/>
              <a:ext cx="0" cy="1"/>
            </a:xfrm>
            <a:custGeom>
              <a:avLst/>
              <a:gdLst>
                <a:gd name="T0" fmla="*/ 0 h 2"/>
                <a:gd name="T1" fmla="*/ 1 h 2"/>
                <a:gd name="T2" fmla="*/ 0 60000 65536"/>
                <a:gd name="T3" fmla="*/ 0 60000 65536"/>
                <a:gd name="T4" fmla="*/ 0 h 2"/>
                <a:gd name="T5" fmla="*/ 2 h 2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2">
                  <a:moveTo>
                    <a:pt x="0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91" name="Freeform 886"/>
            <p:cNvSpPr>
              <a:spLocks noChangeArrowheads="1"/>
            </p:cNvSpPr>
            <p:nvPr/>
          </p:nvSpPr>
          <p:spPr bwMode="auto">
            <a:xfrm>
              <a:off x="2267" y="1739"/>
              <a:ext cx="6" cy="2"/>
            </a:xfrm>
            <a:custGeom>
              <a:avLst/>
              <a:gdLst>
                <a:gd name="T0" fmla="*/ 3 w 8"/>
                <a:gd name="T1" fmla="*/ 0 h 2"/>
                <a:gd name="T2" fmla="*/ 0 w 8"/>
                <a:gd name="T3" fmla="*/ 2 h 2"/>
                <a:gd name="T4" fmla="*/ 0 60000 65536"/>
                <a:gd name="T5" fmla="*/ 0 60000 65536"/>
                <a:gd name="T6" fmla="*/ 0 w 8"/>
                <a:gd name="T7" fmla="*/ 0 h 2"/>
                <a:gd name="T8" fmla="*/ 8 w 8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2">
                  <a:moveTo>
                    <a:pt x="8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92" name="Freeform 887"/>
            <p:cNvSpPr>
              <a:spLocks noChangeArrowheads="1"/>
            </p:cNvSpPr>
            <p:nvPr/>
          </p:nvSpPr>
          <p:spPr bwMode="auto">
            <a:xfrm>
              <a:off x="2266" y="1741"/>
              <a:ext cx="1" cy="2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1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93" name="Freeform 888"/>
            <p:cNvSpPr>
              <a:spLocks noChangeArrowheads="1"/>
            </p:cNvSpPr>
            <p:nvPr/>
          </p:nvSpPr>
          <p:spPr bwMode="auto">
            <a:xfrm>
              <a:off x="2261" y="1743"/>
              <a:ext cx="5" cy="1"/>
            </a:xfrm>
            <a:custGeom>
              <a:avLst/>
              <a:gdLst>
                <a:gd name="T0" fmla="*/ 3 w 7"/>
                <a:gd name="T1" fmla="*/ 0 h 2"/>
                <a:gd name="T2" fmla="*/ 0 w 7"/>
                <a:gd name="T3" fmla="*/ 1 h 2"/>
                <a:gd name="T4" fmla="*/ 0 60000 65536"/>
                <a:gd name="T5" fmla="*/ 0 60000 65536"/>
                <a:gd name="T6" fmla="*/ 0 w 7"/>
                <a:gd name="T7" fmla="*/ 0 h 2"/>
                <a:gd name="T8" fmla="*/ 7 w 7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" h="2">
                  <a:moveTo>
                    <a:pt x="7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94" name="Freeform 889"/>
            <p:cNvSpPr>
              <a:spLocks noChangeArrowheads="1"/>
            </p:cNvSpPr>
            <p:nvPr/>
          </p:nvSpPr>
          <p:spPr bwMode="auto">
            <a:xfrm>
              <a:off x="2259" y="1744"/>
              <a:ext cx="2" cy="2"/>
            </a:xfrm>
            <a:custGeom>
              <a:avLst/>
              <a:gdLst>
                <a:gd name="T0" fmla="*/ 1 w 3"/>
                <a:gd name="T1" fmla="*/ 0 h 2"/>
                <a:gd name="T2" fmla="*/ 0 w 3"/>
                <a:gd name="T3" fmla="*/ 2 h 2"/>
                <a:gd name="T4" fmla="*/ 0 60000 65536"/>
                <a:gd name="T5" fmla="*/ 0 60000 65536"/>
                <a:gd name="T6" fmla="*/ 0 w 3"/>
                <a:gd name="T7" fmla="*/ 0 h 2"/>
                <a:gd name="T8" fmla="*/ 3 w 3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2">
                  <a:moveTo>
                    <a:pt x="3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95" name="Freeform 890"/>
            <p:cNvSpPr>
              <a:spLocks noChangeArrowheads="1"/>
            </p:cNvSpPr>
            <p:nvPr/>
          </p:nvSpPr>
          <p:spPr bwMode="auto">
            <a:xfrm>
              <a:off x="2251" y="1746"/>
              <a:ext cx="8" cy="1"/>
            </a:xfrm>
            <a:custGeom>
              <a:avLst/>
              <a:gdLst>
                <a:gd name="T0" fmla="*/ 4 w 11"/>
                <a:gd name="T1" fmla="*/ 0 h 2"/>
                <a:gd name="T2" fmla="*/ 0 w 11"/>
                <a:gd name="T3" fmla="*/ 1 h 2"/>
                <a:gd name="T4" fmla="*/ 0 60000 65536"/>
                <a:gd name="T5" fmla="*/ 0 60000 65536"/>
                <a:gd name="T6" fmla="*/ 0 w 11"/>
                <a:gd name="T7" fmla="*/ 0 h 2"/>
                <a:gd name="T8" fmla="*/ 11 w 1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2">
                  <a:moveTo>
                    <a:pt x="11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96" name="Freeform 891"/>
            <p:cNvSpPr>
              <a:spLocks noChangeArrowheads="1"/>
            </p:cNvSpPr>
            <p:nvPr/>
          </p:nvSpPr>
          <p:spPr bwMode="auto">
            <a:xfrm>
              <a:off x="2251" y="1747"/>
              <a:ext cx="1" cy="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60000 65536"/>
                <a:gd name="T5" fmla="*/ 0 60000 65536"/>
                <a:gd name="T6" fmla="*/ 0 w 2"/>
                <a:gd name="T7" fmla="*/ 0 h 2"/>
                <a:gd name="T8" fmla="*/ 2 w 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2">
                  <a:moveTo>
                    <a:pt x="0" y="0"/>
                  </a:moveTo>
                  <a:lnTo>
                    <a:pt x="2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97" name="Freeform 892"/>
            <p:cNvSpPr>
              <a:spLocks noChangeArrowheads="1"/>
            </p:cNvSpPr>
            <p:nvPr/>
          </p:nvSpPr>
          <p:spPr bwMode="auto">
            <a:xfrm>
              <a:off x="2245" y="1749"/>
              <a:ext cx="7" cy="2"/>
            </a:xfrm>
            <a:custGeom>
              <a:avLst/>
              <a:gdLst>
                <a:gd name="T0" fmla="*/ 3 w 11"/>
                <a:gd name="T1" fmla="*/ 0 h 2"/>
                <a:gd name="T2" fmla="*/ 0 w 11"/>
                <a:gd name="T3" fmla="*/ 2 h 2"/>
                <a:gd name="T4" fmla="*/ 0 60000 65536"/>
                <a:gd name="T5" fmla="*/ 0 60000 65536"/>
                <a:gd name="T6" fmla="*/ 0 w 11"/>
                <a:gd name="T7" fmla="*/ 0 h 2"/>
                <a:gd name="T8" fmla="*/ 11 w 1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2">
                  <a:moveTo>
                    <a:pt x="11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98" name="Freeform 893"/>
            <p:cNvSpPr>
              <a:spLocks noChangeArrowheads="1"/>
            </p:cNvSpPr>
            <p:nvPr/>
          </p:nvSpPr>
          <p:spPr bwMode="auto">
            <a:xfrm>
              <a:off x="2245" y="1751"/>
              <a:ext cx="7" cy="1"/>
            </a:xfrm>
            <a:custGeom>
              <a:avLst/>
              <a:gdLst>
                <a:gd name="T0" fmla="*/ 0 w 11"/>
                <a:gd name="T1" fmla="*/ 0 h 2"/>
                <a:gd name="T2" fmla="*/ 3 w 11"/>
                <a:gd name="T3" fmla="*/ 1 h 2"/>
                <a:gd name="T4" fmla="*/ 0 60000 65536"/>
                <a:gd name="T5" fmla="*/ 0 60000 65536"/>
                <a:gd name="T6" fmla="*/ 0 w 11"/>
                <a:gd name="T7" fmla="*/ 0 h 2"/>
                <a:gd name="T8" fmla="*/ 11 w 1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2">
                  <a:moveTo>
                    <a:pt x="0" y="0"/>
                  </a:moveTo>
                  <a:lnTo>
                    <a:pt x="11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99" name="Freeform 894"/>
            <p:cNvSpPr>
              <a:spLocks noChangeArrowheads="1"/>
            </p:cNvSpPr>
            <p:nvPr/>
          </p:nvSpPr>
          <p:spPr bwMode="auto">
            <a:xfrm>
              <a:off x="2247" y="1752"/>
              <a:ext cx="5" cy="1"/>
            </a:xfrm>
            <a:custGeom>
              <a:avLst/>
              <a:gdLst>
                <a:gd name="T0" fmla="*/ 2 w 8"/>
                <a:gd name="T1" fmla="*/ 0 h 1"/>
                <a:gd name="T2" fmla="*/ 0 w 8"/>
                <a:gd name="T3" fmla="*/ 1 h 1"/>
                <a:gd name="T4" fmla="*/ 0 60000 65536"/>
                <a:gd name="T5" fmla="*/ 0 60000 65536"/>
                <a:gd name="T6" fmla="*/ 0 w 8"/>
                <a:gd name="T7" fmla="*/ 0 h 1"/>
                <a:gd name="T8" fmla="*/ 8 w 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1">
                  <a:moveTo>
                    <a:pt x="8" y="0"/>
                  </a:moveTo>
                  <a:lnTo>
                    <a:pt x="0" y="1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00" name="Freeform 895"/>
            <p:cNvSpPr>
              <a:spLocks noChangeArrowheads="1"/>
            </p:cNvSpPr>
            <p:nvPr/>
          </p:nvSpPr>
          <p:spPr bwMode="auto">
            <a:xfrm>
              <a:off x="2239" y="1753"/>
              <a:ext cx="8" cy="2"/>
            </a:xfrm>
            <a:custGeom>
              <a:avLst/>
              <a:gdLst>
                <a:gd name="T0" fmla="*/ 5 w 10"/>
                <a:gd name="T1" fmla="*/ 0 h 2"/>
                <a:gd name="T2" fmla="*/ 0 w 10"/>
                <a:gd name="T3" fmla="*/ 2 h 2"/>
                <a:gd name="T4" fmla="*/ 0 60000 65536"/>
                <a:gd name="T5" fmla="*/ 0 60000 65536"/>
                <a:gd name="T6" fmla="*/ 0 w 10"/>
                <a:gd name="T7" fmla="*/ 0 h 2"/>
                <a:gd name="T8" fmla="*/ 10 w 1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" h="2">
                  <a:moveTo>
                    <a:pt x="10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01" name="Freeform 896"/>
            <p:cNvSpPr>
              <a:spLocks noChangeArrowheads="1"/>
            </p:cNvSpPr>
            <p:nvPr/>
          </p:nvSpPr>
          <p:spPr bwMode="auto">
            <a:xfrm>
              <a:off x="2227" y="1755"/>
              <a:ext cx="12" cy="1"/>
            </a:xfrm>
            <a:custGeom>
              <a:avLst/>
              <a:gdLst>
                <a:gd name="T0" fmla="*/ 5 w 18"/>
                <a:gd name="T1" fmla="*/ 0 h 2"/>
                <a:gd name="T2" fmla="*/ 0 w 18"/>
                <a:gd name="T3" fmla="*/ 1 h 2"/>
                <a:gd name="T4" fmla="*/ 0 60000 65536"/>
                <a:gd name="T5" fmla="*/ 0 60000 65536"/>
                <a:gd name="T6" fmla="*/ 0 w 18"/>
                <a:gd name="T7" fmla="*/ 0 h 2"/>
                <a:gd name="T8" fmla="*/ 18 w 18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" h="2">
                  <a:moveTo>
                    <a:pt x="18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02" name="Freeform 897"/>
            <p:cNvSpPr>
              <a:spLocks noChangeArrowheads="1"/>
            </p:cNvSpPr>
            <p:nvPr/>
          </p:nvSpPr>
          <p:spPr bwMode="auto">
            <a:xfrm>
              <a:off x="2214" y="1756"/>
              <a:ext cx="13" cy="2"/>
            </a:xfrm>
            <a:custGeom>
              <a:avLst/>
              <a:gdLst>
                <a:gd name="T0" fmla="*/ 7 w 18"/>
                <a:gd name="T1" fmla="*/ 0 h 2"/>
                <a:gd name="T2" fmla="*/ 0 w 18"/>
                <a:gd name="T3" fmla="*/ 2 h 2"/>
                <a:gd name="T4" fmla="*/ 0 60000 65536"/>
                <a:gd name="T5" fmla="*/ 0 60000 65536"/>
                <a:gd name="T6" fmla="*/ 0 w 18"/>
                <a:gd name="T7" fmla="*/ 0 h 2"/>
                <a:gd name="T8" fmla="*/ 18 w 18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" h="2">
                  <a:moveTo>
                    <a:pt x="18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03" name="Freeform 898"/>
            <p:cNvSpPr>
              <a:spLocks noChangeArrowheads="1"/>
            </p:cNvSpPr>
            <p:nvPr/>
          </p:nvSpPr>
          <p:spPr bwMode="auto">
            <a:xfrm>
              <a:off x="2174" y="1758"/>
              <a:ext cx="40" cy="1"/>
            </a:xfrm>
            <a:custGeom>
              <a:avLst/>
              <a:gdLst>
                <a:gd name="T0" fmla="*/ 21 w 55"/>
                <a:gd name="T1" fmla="*/ 0 h 2"/>
                <a:gd name="T2" fmla="*/ 0 w 55"/>
                <a:gd name="T3" fmla="*/ 1 h 2"/>
                <a:gd name="T4" fmla="*/ 0 60000 65536"/>
                <a:gd name="T5" fmla="*/ 0 60000 65536"/>
                <a:gd name="T6" fmla="*/ 0 w 55"/>
                <a:gd name="T7" fmla="*/ 0 h 2"/>
                <a:gd name="T8" fmla="*/ 55 w 55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5" h="2">
                  <a:moveTo>
                    <a:pt x="55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04" name="Freeform 899"/>
            <p:cNvSpPr>
              <a:spLocks noChangeArrowheads="1"/>
            </p:cNvSpPr>
            <p:nvPr/>
          </p:nvSpPr>
          <p:spPr bwMode="auto">
            <a:xfrm>
              <a:off x="2105" y="1759"/>
              <a:ext cx="69" cy="2"/>
            </a:xfrm>
            <a:custGeom>
              <a:avLst/>
              <a:gdLst>
                <a:gd name="T0" fmla="*/ 36 w 95"/>
                <a:gd name="T1" fmla="*/ 0 h 2"/>
                <a:gd name="T2" fmla="*/ 0 w 95"/>
                <a:gd name="T3" fmla="*/ 2 h 2"/>
                <a:gd name="T4" fmla="*/ 0 60000 65536"/>
                <a:gd name="T5" fmla="*/ 0 60000 65536"/>
                <a:gd name="T6" fmla="*/ 0 w 95"/>
                <a:gd name="T7" fmla="*/ 0 h 2"/>
                <a:gd name="T8" fmla="*/ 95 w 95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5" h="2">
                  <a:moveTo>
                    <a:pt x="95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05" name="Freeform 900"/>
            <p:cNvSpPr>
              <a:spLocks noChangeArrowheads="1"/>
            </p:cNvSpPr>
            <p:nvPr/>
          </p:nvSpPr>
          <p:spPr bwMode="auto">
            <a:xfrm>
              <a:off x="2041" y="1761"/>
              <a:ext cx="64" cy="2"/>
            </a:xfrm>
            <a:custGeom>
              <a:avLst/>
              <a:gdLst>
                <a:gd name="T0" fmla="*/ 33 w 89"/>
                <a:gd name="T1" fmla="*/ 0 h 2"/>
                <a:gd name="T2" fmla="*/ 0 w 89"/>
                <a:gd name="T3" fmla="*/ 2 h 2"/>
                <a:gd name="T4" fmla="*/ 0 60000 65536"/>
                <a:gd name="T5" fmla="*/ 0 60000 65536"/>
                <a:gd name="T6" fmla="*/ 0 w 89"/>
                <a:gd name="T7" fmla="*/ 0 h 2"/>
                <a:gd name="T8" fmla="*/ 89 w 89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9" h="2">
                  <a:moveTo>
                    <a:pt x="89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06" name="Freeform 901"/>
            <p:cNvSpPr>
              <a:spLocks noChangeArrowheads="1"/>
            </p:cNvSpPr>
            <p:nvPr/>
          </p:nvSpPr>
          <p:spPr bwMode="auto">
            <a:xfrm>
              <a:off x="1966" y="1763"/>
              <a:ext cx="75" cy="1"/>
            </a:xfrm>
            <a:custGeom>
              <a:avLst/>
              <a:gdLst>
                <a:gd name="T0" fmla="*/ 39 w 104"/>
                <a:gd name="T1" fmla="*/ 0 h 2"/>
                <a:gd name="T2" fmla="*/ 0 w 104"/>
                <a:gd name="T3" fmla="*/ 1 h 2"/>
                <a:gd name="T4" fmla="*/ 0 60000 65536"/>
                <a:gd name="T5" fmla="*/ 0 60000 65536"/>
                <a:gd name="T6" fmla="*/ 0 w 104"/>
                <a:gd name="T7" fmla="*/ 0 h 2"/>
                <a:gd name="T8" fmla="*/ 104 w 104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4" h="2">
                  <a:moveTo>
                    <a:pt x="104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07" name="Freeform 902"/>
            <p:cNvSpPr>
              <a:spLocks noChangeArrowheads="1"/>
            </p:cNvSpPr>
            <p:nvPr/>
          </p:nvSpPr>
          <p:spPr bwMode="auto">
            <a:xfrm>
              <a:off x="1920" y="1764"/>
              <a:ext cx="46" cy="2"/>
            </a:xfrm>
            <a:custGeom>
              <a:avLst/>
              <a:gdLst>
                <a:gd name="T0" fmla="*/ 24 w 64"/>
                <a:gd name="T1" fmla="*/ 0 h 2"/>
                <a:gd name="T2" fmla="*/ 0 w 64"/>
                <a:gd name="T3" fmla="*/ 2 h 2"/>
                <a:gd name="T4" fmla="*/ 0 60000 65536"/>
                <a:gd name="T5" fmla="*/ 0 60000 65536"/>
                <a:gd name="T6" fmla="*/ 0 w 64"/>
                <a:gd name="T7" fmla="*/ 0 h 2"/>
                <a:gd name="T8" fmla="*/ 64 w 64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4" h="2">
                  <a:moveTo>
                    <a:pt x="64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08" name="Freeform 903"/>
            <p:cNvSpPr>
              <a:spLocks noChangeArrowheads="1"/>
            </p:cNvSpPr>
            <p:nvPr/>
          </p:nvSpPr>
          <p:spPr bwMode="auto">
            <a:xfrm>
              <a:off x="1918" y="1766"/>
              <a:ext cx="2" cy="1"/>
            </a:xfrm>
            <a:custGeom>
              <a:avLst/>
              <a:gdLst>
                <a:gd name="T0" fmla="*/ 1 w 3"/>
                <a:gd name="T1" fmla="*/ 0 h 2"/>
                <a:gd name="T2" fmla="*/ 0 w 3"/>
                <a:gd name="T3" fmla="*/ 1 h 2"/>
                <a:gd name="T4" fmla="*/ 0 60000 65536"/>
                <a:gd name="T5" fmla="*/ 0 60000 65536"/>
                <a:gd name="T6" fmla="*/ 0 w 3"/>
                <a:gd name="T7" fmla="*/ 0 h 2"/>
                <a:gd name="T8" fmla="*/ 3 w 3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2">
                  <a:moveTo>
                    <a:pt x="3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09" name="Freeform 904"/>
            <p:cNvSpPr>
              <a:spLocks noChangeArrowheads="1"/>
            </p:cNvSpPr>
            <p:nvPr/>
          </p:nvSpPr>
          <p:spPr bwMode="auto">
            <a:xfrm>
              <a:off x="1918" y="1767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lnTo>
                    <a:pt x="1" y="1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10" name="Freeform 905"/>
            <p:cNvSpPr>
              <a:spLocks noChangeArrowheads="1"/>
            </p:cNvSpPr>
            <p:nvPr/>
          </p:nvSpPr>
          <p:spPr bwMode="auto">
            <a:xfrm>
              <a:off x="1919" y="1768"/>
              <a:ext cx="77" cy="2"/>
            </a:xfrm>
            <a:custGeom>
              <a:avLst/>
              <a:gdLst>
                <a:gd name="T0" fmla="*/ 0 w 107"/>
                <a:gd name="T1" fmla="*/ 0 h 2"/>
                <a:gd name="T2" fmla="*/ 40 w 107"/>
                <a:gd name="T3" fmla="*/ 2 h 2"/>
                <a:gd name="T4" fmla="*/ 0 60000 65536"/>
                <a:gd name="T5" fmla="*/ 0 60000 65536"/>
                <a:gd name="T6" fmla="*/ 0 w 107"/>
                <a:gd name="T7" fmla="*/ 0 h 2"/>
                <a:gd name="T8" fmla="*/ 107 w 107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7" h="2">
                  <a:moveTo>
                    <a:pt x="0" y="0"/>
                  </a:moveTo>
                  <a:lnTo>
                    <a:pt x="107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11" name="Freeform 906"/>
            <p:cNvSpPr>
              <a:spLocks noChangeArrowheads="1"/>
            </p:cNvSpPr>
            <p:nvPr/>
          </p:nvSpPr>
          <p:spPr bwMode="auto">
            <a:xfrm>
              <a:off x="1996" y="1770"/>
              <a:ext cx="76" cy="1"/>
            </a:xfrm>
            <a:custGeom>
              <a:avLst/>
              <a:gdLst>
                <a:gd name="T0" fmla="*/ 0 w 106"/>
                <a:gd name="T1" fmla="*/ 0 h 2"/>
                <a:gd name="T2" fmla="*/ 39 w 106"/>
                <a:gd name="T3" fmla="*/ 1 h 2"/>
                <a:gd name="T4" fmla="*/ 0 60000 65536"/>
                <a:gd name="T5" fmla="*/ 0 60000 65536"/>
                <a:gd name="T6" fmla="*/ 0 w 106"/>
                <a:gd name="T7" fmla="*/ 0 h 2"/>
                <a:gd name="T8" fmla="*/ 106 w 106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6" h="2">
                  <a:moveTo>
                    <a:pt x="0" y="0"/>
                  </a:moveTo>
                  <a:lnTo>
                    <a:pt x="106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12" name="Freeform 907"/>
            <p:cNvSpPr>
              <a:spLocks noChangeArrowheads="1"/>
            </p:cNvSpPr>
            <p:nvPr/>
          </p:nvSpPr>
          <p:spPr bwMode="auto">
            <a:xfrm>
              <a:off x="2072" y="1771"/>
              <a:ext cx="59" cy="2"/>
            </a:xfrm>
            <a:custGeom>
              <a:avLst/>
              <a:gdLst>
                <a:gd name="T0" fmla="*/ 0 w 81"/>
                <a:gd name="T1" fmla="*/ 0 h 2"/>
                <a:gd name="T2" fmla="*/ 31 w 81"/>
                <a:gd name="T3" fmla="*/ 2 h 2"/>
                <a:gd name="T4" fmla="*/ 0 60000 65536"/>
                <a:gd name="T5" fmla="*/ 0 60000 65536"/>
                <a:gd name="T6" fmla="*/ 0 w 81"/>
                <a:gd name="T7" fmla="*/ 0 h 2"/>
                <a:gd name="T8" fmla="*/ 81 w 8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1" h="2">
                  <a:moveTo>
                    <a:pt x="0" y="0"/>
                  </a:moveTo>
                  <a:lnTo>
                    <a:pt x="81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13" name="Freeform 908"/>
            <p:cNvSpPr>
              <a:spLocks noChangeArrowheads="1"/>
            </p:cNvSpPr>
            <p:nvPr/>
          </p:nvSpPr>
          <p:spPr bwMode="auto">
            <a:xfrm>
              <a:off x="2131" y="1773"/>
              <a:ext cx="51" cy="1"/>
            </a:xfrm>
            <a:custGeom>
              <a:avLst/>
              <a:gdLst>
                <a:gd name="T0" fmla="*/ 0 w 71"/>
                <a:gd name="T1" fmla="*/ 0 h 2"/>
                <a:gd name="T2" fmla="*/ 27 w 71"/>
                <a:gd name="T3" fmla="*/ 1 h 2"/>
                <a:gd name="T4" fmla="*/ 0 60000 65536"/>
                <a:gd name="T5" fmla="*/ 0 60000 65536"/>
                <a:gd name="T6" fmla="*/ 0 w 71"/>
                <a:gd name="T7" fmla="*/ 0 h 2"/>
                <a:gd name="T8" fmla="*/ 71 w 7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1" h="2">
                  <a:moveTo>
                    <a:pt x="0" y="0"/>
                  </a:moveTo>
                  <a:lnTo>
                    <a:pt x="71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14" name="Freeform 909"/>
            <p:cNvSpPr>
              <a:spLocks noChangeArrowheads="1"/>
            </p:cNvSpPr>
            <p:nvPr/>
          </p:nvSpPr>
          <p:spPr bwMode="auto">
            <a:xfrm>
              <a:off x="2182" y="1774"/>
              <a:ext cx="18" cy="2"/>
            </a:xfrm>
            <a:custGeom>
              <a:avLst/>
              <a:gdLst>
                <a:gd name="T0" fmla="*/ 0 w 25"/>
                <a:gd name="T1" fmla="*/ 0 h 2"/>
                <a:gd name="T2" fmla="*/ 9 w 25"/>
                <a:gd name="T3" fmla="*/ 2 h 2"/>
                <a:gd name="T4" fmla="*/ 0 60000 65536"/>
                <a:gd name="T5" fmla="*/ 0 60000 65536"/>
                <a:gd name="T6" fmla="*/ 0 w 25"/>
                <a:gd name="T7" fmla="*/ 0 h 2"/>
                <a:gd name="T8" fmla="*/ 25 w 25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" h="2">
                  <a:moveTo>
                    <a:pt x="0" y="0"/>
                  </a:moveTo>
                  <a:lnTo>
                    <a:pt x="25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15" name="Freeform 910"/>
            <p:cNvSpPr>
              <a:spLocks noChangeArrowheads="1"/>
            </p:cNvSpPr>
            <p:nvPr/>
          </p:nvSpPr>
          <p:spPr bwMode="auto">
            <a:xfrm>
              <a:off x="2200" y="1776"/>
              <a:ext cx="14" cy="1"/>
            </a:xfrm>
            <a:custGeom>
              <a:avLst/>
              <a:gdLst>
                <a:gd name="T0" fmla="*/ 0 w 19"/>
                <a:gd name="T1" fmla="*/ 0 h 1"/>
                <a:gd name="T2" fmla="*/ 7 w 19"/>
                <a:gd name="T3" fmla="*/ 1 h 1"/>
                <a:gd name="T4" fmla="*/ 0 60000 65536"/>
                <a:gd name="T5" fmla="*/ 0 60000 65536"/>
                <a:gd name="T6" fmla="*/ 0 w 19"/>
                <a:gd name="T7" fmla="*/ 0 h 1"/>
                <a:gd name="T8" fmla="*/ 19 w 19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1">
                  <a:moveTo>
                    <a:pt x="0" y="0"/>
                  </a:moveTo>
                  <a:lnTo>
                    <a:pt x="19" y="1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16" name="Freeform 911"/>
            <p:cNvSpPr>
              <a:spLocks noChangeArrowheads="1"/>
            </p:cNvSpPr>
            <p:nvPr/>
          </p:nvSpPr>
          <p:spPr bwMode="auto">
            <a:xfrm>
              <a:off x="2214" y="1777"/>
              <a:ext cx="18" cy="1"/>
            </a:xfrm>
            <a:custGeom>
              <a:avLst/>
              <a:gdLst>
                <a:gd name="T0" fmla="*/ 0 w 25"/>
                <a:gd name="T1" fmla="*/ 0 h 2"/>
                <a:gd name="T2" fmla="*/ 9 w 25"/>
                <a:gd name="T3" fmla="*/ 1 h 2"/>
                <a:gd name="T4" fmla="*/ 0 60000 65536"/>
                <a:gd name="T5" fmla="*/ 0 60000 65536"/>
                <a:gd name="T6" fmla="*/ 0 w 25"/>
                <a:gd name="T7" fmla="*/ 0 h 2"/>
                <a:gd name="T8" fmla="*/ 25 w 25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" h="2">
                  <a:moveTo>
                    <a:pt x="0" y="0"/>
                  </a:moveTo>
                  <a:lnTo>
                    <a:pt x="25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17" name="Freeform 912"/>
            <p:cNvSpPr>
              <a:spLocks noChangeArrowheads="1"/>
            </p:cNvSpPr>
            <p:nvPr/>
          </p:nvSpPr>
          <p:spPr bwMode="auto">
            <a:xfrm>
              <a:off x="2232" y="1778"/>
              <a:ext cx="2" cy="2"/>
            </a:xfrm>
            <a:custGeom>
              <a:avLst/>
              <a:gdLst>
                <a:gd name="T0" fmla="*/ 0 w 4"/>
                <a:gd name="T1" fmla="*/ 0 h 2"/>
                <a:gd name="T2" fmla="*/ 1 w 4"/>
                <a:gd name="T3" fmla="*/ 2 h 2"/>
                <a:gd name="T4" fmla="*/ 0 60000 65536"/>
                <a:gd name="T5" fmla="*/ 0 60000 65536"/>
                <a:gd name="T6" fmla="*/ 0 w 4"/>
                <a:gd name="T7" fmla="*/ 0 h 2"/>
                <a:gd name="T8" fmla="*/ 4 w 4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2">
                  <a:moveTo>
                    <a:pt x="0" y="0"/>
                  </a:moveTo>
                  <a:lnTo>
                    <a:pt x="4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18" name="Freeform 913"/>
            <p:cNvSpPr>
              <a:spLocks noChangeArrowheads="1"/>
            </p:cNvSpPr>
            <p:nvPr/>
          </p:nvSpPr>
          <p:spPr bwMode="auto">
            <a:xfrm>
              <a:off x="2234" y="1780"/>
              <a:ext cx="15" cy="2"/>
            </a:xfrm>
            <a:custGeom>
              <a:avLst/>
              <a:gdLst>
                <a:gd name="T0" fmla="*/ 0 w 20"/>
                <a:gd name="T1" fmla="*/ 0 h 2"/>
                <a:gd name="T2" fmla="*/ 8 w 20"/>
                <a:gd name="T3" fmla="*/ 2 h 2"/>
                <a:gd name="T4" fmla="*/ 0 60000 65536"/>
                <a:gd name="T5" fmla="*/ 0 60000 65536"/>
                <a:gd name="T6" fmla="*/ 0 w 20"/>
                <a:gd name="T7" fmla="*/ 0 h 2"/>
                <a:gd name="T8" fmla="*/ 20 w 2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2">
                  <a:moveTo>
                    <a:pt x="0" y="0"/>
                  </a:moveTo>
                  <a:lnTo>
                    <a:pt x="2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19" name="Freeform 914"/>
            <p:cNvSpPr>
              <a:spLocks noChangeArrowheads="1"/>
            </p:cNvSpPr>
            <p:nvPr/>
          </p:nvSpPr>
          <p:spPr bwMode="auto">
            <a:xfrm>
              <a:off x="2249" y="1782"/>
              <a:ext cx="8" cy="1"/>
            </a:xfrm>
            <a:custGeom>
              <a:avLst/>
              <a:gdLst>
                <a:gd name="T0" fmla="*/ 0 w 11"/>
                <a:gd name="T1" fmla="*/ 0 h 2"/>
                <a:gd name="T2" fmla="*/ 4 w 11"/>
                <a:gd name="T3" fmla="*/ 1 h 2"/>
                <a:gd name="T4" fmla="*/ 0 60000 65536"/>
                <a:gd name="T5" fmla="*/ 0 60000 65536"/>
                <a:gd name="T6" fmla="*/ 0 w 11"/>
                <a:gd name="T7" fmla="*/ 0 h 2"/>
                <a:gd name="T8" fmla="*/ 11 w 1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2">
                  <a:moveTo>
                    <a:pt x="0" y="0"/>
                  </a:moveTo>
                  <a:lnTo>
                    <a:pt x="11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20" name="Freeform 915"/>
            <p:cNvSpPr>
              <a:spLocks noChangeArrowheads="1"/>
            </p:cNvSpPr>
            <p:nvPr/>
          </p:nvSpPr>
          <p:spPr bwMode="auto">
            <a:xfrm>
              <a:off x="2257" y="1783"/>
              <a:ext cx="3" cy="2"/>
            </a:xfrm>
            <a:custGeom>
              <a:avLst/>
              <a:gdLst>
                <a:gd name="T0" fmla="*/ 0 w 5"/>
                <a:gd name="T1" fmla="*/ 0 h 2"/>
                <a:gd name="T2" fmla="*/ 1 w 5"/>
                <a:gd name="T3" fmla="*/ 2 h 2"/>
                <a:gd name="T4" fmla="*/ 0 60000 65536"/>
                <a:gd name="T5" fmla="*/ 0 60000 65536"/>
                <a:gd name="T6" fmla="*/ 0 w 5"/>
                <a:gd name="T7" fmla="*/ 0 h 2"/>
                <a:gd name="T8" fmla="*/ 5 w 5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2">
                  <a:moveTo>
                    <a:pt x="0" y="0"/>
                  </a:moveTo>
                  <a:lnTo>
                    <a:pt x="5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21" name="Freeform 916"/>
            <p:cNvSpPr>
              <a:spLocks noChangeArrowheads="1"/>
            </p:cNvSpPr>
            <p:nvPr/>
          </p:nvSpPr>
          <p:spPr bwMode="auto">
            <a:xfrm>
              <a:off x="2260" y="1785"/>
              <a:ext cx="1" cy="1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1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0" y="0"/>
                  </a:moveTo>
                  <a:lnTo>
                    <a:pt x="1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22" name="Freeform 917"/>
            <p:cNvSpPr>
              <a:spLocks noChangeArrowheads="1"/>
            </p:cNvSpPr>
            <p:nvPr/>
          </p:nvSpPr>
          <p:spPr bwMode="auto">
            <a:xfrm>
              <a:off x="2261" y="1786"/>
              <a:ext cx="2" cy="1"/>
            </a:xfrm>
            <a:custGeom>
              <a:avLst/>
              <a:gdLst>
                <a:gd name="T0" fmla="*/ 0 w 3"/>
                <a:gd name="T1" fmla="*/ 0 h 1"/>
                <a:gd name="T2" fmla="*/ 1 w 3"/>
                <a:gd name="T3" fmla="*/ 1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0" y="0"/>
                  </a:moveTo>
                  <a:lnTo>
                    <a:pt x="3" y="1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23" name="Freeform 918"/>
            <p:cNvSpPr>
              <a:spLocks noChangeArrowheads="1"/>
            </p:cNvSpPr>
            <p:nvPr/>
          </p:nvSpPr>
          <p:spPr bwMode="auto">
            <a:xfrm>
              <a:off x="2263" y="1787"/>
              <a:ext cx="0" cy="2"/>
            </a:xfrm>
            <a:custGeom>
              <a:avLst/>
              <a:gdLst>
                <a:gd name="T0" fmla="*/ 0 h 2"/>
                <a:gd name="T1" fmla="*/ 2 h 2"/>
                <a:gd name="T2" fmla="*/ 0 60000 65536"/>
                <a:gd name="T3" fmla="*/ 0 60000 65536"/>
                <a:gd name="T4" fmla="*/ 0 h 2"/>
                <a:gd name="T5" fmla="*/ 2 h 2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2">
                  <a:moveTo>
                    <a:pt x="0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24" name="Freeform 919"/>
            <p:cNvSpPr>
              <a:spLocks noChangeArrowheads="1"/>
            </p:cNvSpPr>
            <p:nvPr/>
          </p:nvSpPr>
          <p:spPr bwMode="auto">
            <a:xfrm>
              <a:off x="2263" y="1789"/>
              <a:ext cx="7" cy="1"/>
            </a:xfrm>
            <a:custGeom>
              <a:avLst/>
              <a:gdLst>
                <a:gd name="T0" fmla="*/ 0 w 10"/>
                <a:gd name="T1" fmla="*/ 0 h 2"/>
                <a:gd name="T2" fmla="*/ 4 w 10"/>
                <a:gd name="T3" fmla="*/ 1 h 2"/>
                <a:gd name="T4" fmla="*/ 0 60000 65536"/>
                <a:gd name="T5" fmla="*/ 0 60000 65536"/>
                <a:gd name="T6" fmla="*/ 0 w 10"/>
                <a:gd name="T7" fmla="*/ 0 h 2"/>
                <a:gd name="T8" fmla="*/ 10 w 1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" h="2">
                  <a:moveTo>
                    <a:pt x="0" y="0"/>
                  </a:moveTo>
                  <a:lnTo>
                    <a:pt x="1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25" name="Freeform 920"/>
            <p:cNvSpPr>
              <a:spLocks noChangeArrowheads="1"/>
            </p:cNvSpPr>
            <p:nvPr/>
          </p:nvSpPr>
          <p:spPr bwMode="auto">
            <a:xfrm>
              <a:off x="2266" y="1790"/>
              <a:ext cx="4" cy="2"/>
            </a:xfrm>
            <a:custGeom>
              <a:avLst/>
              <a:gdLst>
                <a:gd name="T0" fmla="*/ 2 w 6"/>
                <a:gd name="T1" fmla="*/ 0 h 2"/>
                <a:gd name="T2" fmla="*/ 0 w 6"/>
                <a:gd name="T3" fmla="*/ 2 h 2"/>
                <a:gd name="T4" fmla="*/ 0 60000 65536"/>
                <a:gd name="T5" fmla="*/ 0 60000 65536"/>
                <a:gd name="T6" fmla="*/ 0 w 6"/>
                <a:gd name="T7" fmla="*/ 0 h 2"/>
                <a:gd name="T8" fmla="*/ 6 w 6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2">
                  <a:moveTo>
                    <a:pt x="6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26" name="Freeform 921"/>
            <p:cNvSpPr>
              <a:spLocks noChangeArrowheads="1"/>
            </p:cNvSpPr>
            <p:nvPr/>
          </p:nvSpPr>
          <p:spPr bwMode="auto">
            <a:xfrm>
              <a:off x="2265" y="1792"/>
              <a:ext cx="1" cy="2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2 h 2"/>
                <a:gd name="T4" fmla="*/ 0 60000 65536"/>
                <a:gd name="T5" fmla="*/ 0 60000 65536"/>
                <a:gd name="T6" fmla="*/ 0 w 2"/>
                <a:gd name="T7" fmla="*/ 0 h 2"/>
                <a:gd name="T8" fmla="*/ 2 w 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2">
                  <a:moveTo>
                    <a:pt x="2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27" name="Freeform 922"/>
            <p:cNvSpPr>
              <a:spLocks noChangeArrowheads="1"/>
            </p:cNvSpPr>
            <p:nvPr/>
          </p:nvSpPr>
          <p:spPr bwMode="auto">
            <a:xfrm>
              <a:off x="2265" y="1794"/>
              <a:ext cx="4" cy="1"/>
            </a:xfrm>
            <a:custGeom>
              <a:avLst/>
              <a:gdLst>
                <a:gd name="T0" fmla="*/ 0 w 6"/>
                <a:gd name="T1" fmla="*/ 0 h 2"/>
                <a:gd name="T2" fmla="*/ 2 w 6"/>
                <a:gd name="T3" fmla="*/ 1 h 2"/>
                <a:gd name="T4" fmla="*/ 0 60000 65536"/>
                <a:gd name="T5" fmla="*/ 0 60000 65536"/>
                <a:gd name="T6" fmla="*/ 0 w 6"/>
                <a:gd name="T7" fmla="*/ 0 h 2"/>
                <a:gd name="T8" fmla="*/ 6 w 6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2">
                  <a:moveTo>
                    <a:pt x="0" y="0"/>
                  </a:moveTo>
                  <a:lnTo>
                    <a:pt x="6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28" name="Freeform 923"/>
            <p:cNvSpPr>
              <a:spLocks noChangeArrowheads="1"/>
            </p:cNvSpPr>
            <p:nvPr/>
          </p:nvSpPr>
          <p:spPr bwMode="auto">
            <a:xfrm>
              <a:off x="2269" y="1795"/>
              <a:ext cx="2" cy="2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2 h 2"/>
                <a:gd name="T4" fmla="*/ 0 60000 65536"/>
                <a:gd name="T5" fmla="*/ 0 60000 65536"/>
                <a:gd name="T6" fmla="*/ 0 w 3"/>
                <a:gd name="T7" fmla="*/ 0 h 2"/>
                <a:gd name="T8" fmla="*/ 3 w 3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2">
                  <a:moveTo>
                    <a:pt x="0" y="0"/>
                  </a:moveTo>
                  <a:lnTo>
                    <a:pt x="3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29" name="Freeform 924"/>
            <p:cNvSpPr>
              <a:spLocks noChangeArrowheads="1"/>
            </p:cNvSpPr>
            <p:nvPr/>
          </p:nvSpPr>
          <p:spPr bwMode="auto">
            <a:xfrm>
              <a:off x="2271" y="1797"/>
              <a:ext cx="1" cy="1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1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0" y="0"/>
                  </a:moveTo>
                  <a:lnTo>
                    <a:pt x="1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30" name="Freeform 925"/>
            <p:cNvSpPr>
              <a:spLocks noChangeArrowheads="1"/>
            </p:cNvSpPr>
            <p:nvPr/>
          </p:nvSpPr>
          <p:spPr bwMode="auto">
            <a:xfrm>
              <a:off x="2272" y="1798"/>
              <a:ext cx="9" cy="2"/>
            </a:xfrm>
            <a:custGeom>
              <a:avLst/>
              <a:gdLst>
                <a:gd name="T0" fmla="*/ 0 w 12"/>
                <a:gd name="T1" fmla="*/ 0 h 2"/>
                <a:gd name="T2" fmla="*/ 5 w 12"/>
                <a:gd name="T3" fmla="*/ 2 h 2"/>
                <a:gd name="T4" fmla="*/ 0 60000 65536"/>
                <a:gd name="T5" fmla="*/ 0 60000 65536"/>
                <a:gd name="T6" fmla="*/ 0 w 12"/>
                <a:gd name="T7" fmla="*/ 0 h 2"/>
                <a:gd name="T8" fmla="*/ 12 w 1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" h="2">
                  <a:moveTo>
                    <a:pt x="0" y="0"/>
                  </a:moveTo>
                  <a:lnTo>
                    <a:pt x="12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31" name="Freeform 926"/>
            <p:cNvSpPr>
              <a:spLocks noChangeArrowheads="1"/>
            </p:cNvSpPr>
            <p:nvPr/>
          </p:nvSpPr>
          <p:spPr bwMode="auto">
            <a:xfrm>
              <a:off x="2280" y="1800"/>
              <a:ext cx="1" cy="1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1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1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32" name="Freeform 927"/>
            <p:cNvSpPr>
              <a:spLocks noChangeArrowheads="1"/>
            </p:cNvSpPr>
            <p:nvPr/>
          </p:nvSpPr>
          <p:spPr bwMode="auto">
            <a:xfrm>
              <a:off x="2280" y="1801"/>
              <a:ext cx="1" cy="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0" y="0"/>
                  </a:moveTo>
                  <a:lnTo>
                    <a:pt x="1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33" name="Freeform 928"/>
            <p:cNvSpPr>
              <a:spLocks noChangeArrowheads="1"/>
            </p:cNvSpPr>
            <p:nvPr/>
          </p:nvSpPr>
          <p:spPr bwMode="auto">
            <a:xfrm>
              <a:off x="2278" y="1807"/>
              <a:ext cx="3" cy="2"/>
            </a:xfrm>
            <a:custGeom>
              <a:avLst/>
              <a:gdLst>
                <a:gd name="T0" fmla="*/ 2 w 4"/>
                <a:gd name="T1" fmla="*/ 0 h 2"/>
                <a:gd name="T2" fmla="*/ 0 w 4"/>
                <a:gd name="T3" fmla="*/ 2 h 2"/>
                <a:gd name="T4" fmla="*/ 0 60000 65536"/>
                <a:gd name="T5" fmla="*/ 0 60000 65536"/>
                <a:gd name="T6" fmla="*/ 0 w 4"/>
                <a:gd name="T7" fmla="*/ 0 h 2"/>
                <a:gd name="T8" fmla="*/ 4 w 4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2">
                  <a:moveTo>
                    <a:pt x="4" y="0"/>
                  </a:moveTo>
                  <a:lnTo>
                    <a:pt x="0" y="2"/>
                  </a:lnTo>
                </a:path>
              </a:pathLst>
            </a:custGeom>
            <a:noFill/>
            <a:ln w="1746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0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647728" y="18605"/>
            <a:ext cx="4464496" cy="766762"/>
          </a:xfrm>
        </p:spPr>
        <p:txBody>
          <a:bodyPr/>
          <a:lstStyle/>
          <a:p>
            <a:pPr eaLnBrk="1" hangingPunct="1"/>
            <a:r>
              <a:rPr lang="en-US" sz="2800" dirty="0"/>
              <a:t>Vibrational Fine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 animBg="1"/>
      <p:bldP spid="2357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337" y="620688"/>
            <a:ext cx="7389192" cy="6165304"/>
          </a:xfrm>
        </p:spPr>
        <p:txBody>
          <a:bodyPr/>
          <a:lstStyle/>
          <a:p>
            <a:pPr marL="0" eaLnBrk="1" hangingPunct="1">
              <a:spcBef>
                <a:spcPts val="0"/>
              </a:spcBef>
              <a:buNone/>
            </a:pPr>
            <a:r>
              <a:rPr lang="en-US" sz="1800" dirty="0"/>
              <a:t>Vibrational fine structure indirectly gives the </a:t>
            </a:r>
            <a:r>
              <a:rPr lang="en-US" sz="1800" b="1" dirty="0" err="1"/>
              <a:t>vibrational</a:t>
            </a:r>
            <a:r>
              <a:rPr lang="en-US" sz="1800" dirty="0"/>
              <a:t> spectrum for the </a:t>
            </a:r>
            <a:r>
              <a:rPr lang="en-US" sz="1800" b="1" dirty="0"/>
              <a:t>cation </a:t>
            </a:r>
            <a:r>
              <a:rPr lang="en-US" sz="1800" dirty="0"/>
              <a:t>produced.  </a:t>
            </a: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/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1800" dirty="0"/>
              <a:t>Comparison of the two vibrational spectra tells us </a:t>
            </a:r>
            <a:r>
              <a:rPr lang="en-US" sz="1800" b="1" dirty="0"/>
              <a:t>how the bond was affected</a:t>
            </a:r>
            <a:r>
              <a:rPr lang="en-US" sz="1800" dirty="0"/>
              <a:t>:</a:t>
            </a: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/>
          </a:p>
          <a:p>
            <a:pPr marL="0" lvl="1"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err="1"/>
              <a:t>i</a:t>
            </a:r>
            <a:r>
              <a:rPr lang="en-US" dirty="0"/>
              <a:t>) Loss of a </a:t>
            </a:r>
            <a:r>
              <a:rPr lang="en-US" b="1" dirty="0"/>
              <a:t>nonbonding</a:t>
            </a:r>
            <a:r>
              <a:rPr lang="en-US" dirty="0"/>
              <a:t> electron: the bond order changes </a:t>
            </a:r>
            <a:r>
              <a:rPr lang="en-US" b="1" dirty="0"/>
              <a:t>little</a:t>
            </a:r>
            <a:r>
              <a:rPr lang="en-US" dirty="0"/>
              <a:t>. </a:t>
            </a:r>
          </a:p>
          <a:p>
            <a:pPr marL="0" lvl="1"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ii) Loss of a </a:t>
            </a:r>
            <a:r>
              <a:rPr lang="en-US" b="1" dirty="0"/>
              <a:t>bonding</a:t>
            </a:r>
            <a:r>
              <a:rPr lang="en-US" dirty="0"/>
              <a:t> electron: the bond order is </a:t>
            </a:r>
            <a:r>
              <a:rPr lang="en-US" b="1" dirty="0"/>
              <a:t>reduced</a:t>
            </a:r>
            <a:r>
              <a:rPr lang="en-US" dirty="0"/>
              <a:t>, hence the line spacing is smaller.</a:t>
            </a:r>
          </a:p>
          <a:p>
            <a:pPr marL="0" lvl="1"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iii) Loss of an </a:t>
            </a:r>
            <a:r>
              <a:rPr lang="en-US" b="1" dirty="0"/>
              <a:t>antibonding</a:t>
            </a:r>
            <a:r>
              <a:rPr lang="en-US" dirty="0"/>
              <a:t> electron: The bond order </a:t>
            </a:r>
            <a:r>
              <a:rPr lang="en-US" b="1" dirty="0"/>
              <a:t>increases,</a:t>
            </a:r>
            <a:r>
              <a:rPr lang="en-US" dirty="0"/>
              <a:t> hence the line spacing increases.</a:t>
            </a:r>
          </a:p>
          <a:p>
            <a:pPr marL="0" lvl="1" eaLnBrk="1" hangingPunct="1">
              <a:spcBef>
                <a:spcPts val="0"/>
              </a:spcBef>
              <a:buNone/>
            </a:pPr>
            <a:endParaRPr lang="en-US" dirty="0"/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1800" dirty="0"/>
              <a:t>Photoelectron spectroscopy allows us to </a:t>
            </a:r>
            <a:r>
              <a:rPr lang="en-US" sz="1800" b="1" dirty="0"/>
              <a:t>measure energies of orbitals</a:t>
            </a:r>
            <a:r>
              <a:rPr lang="en-US" sz="1800" dirty="0"/>
              <a:t> – as well as </a:t>
            </a:r>
            <a:r>
              <a:rPr lang="en-US" sz="1800" b="1" dirty="0"/>
              <a:t>confirming </a:t>
            </a:r>
            <a:r>
              <a:rPr lang="en-US" sz="1800" b="1" dirty="0" err="1"/>
              <a:t>behaviour</a:t>
            </a:r>
            <a:r>
              <a:rPr lang="en-US" sz="1800" b="1" dirty="0"/>
              <a:t> predicted</a:t>
            </a:r>
            <a:r>
              <a:rPr lang="en-US" sz="1800" dirty="0"/>
              <a:t> by MO.</a:t>
            </a: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/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1800" b="1" dirty="0"/>
              <a:t>Example</a:t>
            </a:r>
            <a:r>
              <a:rPr lang="en-US" sz="1800" dirty="0"/>
              <a:t>: 	N</a:t>
            </a:r>
            <a:r>
              <a:rPr lang="en-US" sz="1800" baseline="-25000" dirty="0"/>
              <a:t>2     </a:t>
            </a:r>
            <a:r>
              <a:rPr lang="en-US" sz="1800" dirty="0"/>
              <a:t>2360  cm</a:t>
            </a:r>
            <a:r>
              <a:rPr lang="en-US" sz="1800" baseline="30000" dirty="0"/>
              <a:t>-1</a:t>
            </a:r>
          </a:p>
          <a:p>
            <a:pPr marL="0" eaLnBrk="1" hangingPunct="1">
              <a:spcBef>
                <a:spcPts val="0"/>
              </a:spcBef>
              <a:buNone/>
            </a:pPr>
            <a:endParaRPr lang="en-US" sz="1800" baseline="-25000" dirty="0"/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1800" dirty="0"/>
              <a:t>		3</a:t>
            </a:r>
            <a:r>
              <a:rPr lang="en-US" sz="1800" dirty="0">
                <a:latin typeface="Symbol" panose="05050102010706020507" pitchFamily="18" charset="2"/>
              </a:rPr>
              <a:t>s</a:t>
            </a:r>
            <a:r>
              <a:rPr lang="en-US" sz="1800" dirty="0"/>
              <a:t>  2191 cm</a:t>
            </a:r>
            <a:r>
              <a:rPr lang="en-US" sz="1800" baseline="30000" dirty="0"/>
              <a:t>-1</a:t>
            </a:r>
            <a:r>
              <a:rPr lang="en-US" sz="1800" dirty="0"/>
              <a:t>     1</a:t>
            </a:r>
            <a:r>
              <a:rPr lang="en-US" sz="1800" dirty="0">
                <a:latin typeface="Symbol" panose="05050102010706020507" pitchFamily="18" charset="2"/>
              </a:rPr>
              <a:t>p</a:t>
            </a:r>
            <a:r>
              <a:rPr lang="en-US" sz="1800" dirty="0"/>
              <a:t>  1850 cm</a:t>
            </a:r>
            <a:r>
              <a:rPr lang="en-US" sz="1800" baseline="30000" dirty="0"/>
              <a:t>-1</a:t>
            </a:r>
            <a:r>
              <a:rPr lang="en-US" sz="1800" dirty="0"/>
              <a:t>       2</a:t>
            </a:r>
            <a:r>
              <a:rPr lang="en-US" sz="1800" dirty="0">
                <a:latin typeface="Symbol" panose="05050102010706020507" pitchFamily="18" charset="2"/>
              </a:rPr>
              <a:t>s</a:t>
            </a:r>
            <a:r>
              <a:rPr lang="en-US" sz="1800" dirty="0"/>
              <a:t>*  2397 cm</a:t>
            </a:r>
            <a:r>
              <a:rPr lang="en-US" sz="1800" baseline="30000" dirty="0"/>
              <a:t>-1</a:t>
            </a:r>
            <a:r>
              <a:rPr lang="en-US" sz="1800" dirty="0"/>
              <a:t>.</a:t>
            </a: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/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1800" dirty="0"/>
              <a:t>		</a:t>
            </a:r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1800" dirty="0"/>
              <a:t>		The bonding in 3</a:t>
            </a:r>
            <a:r>
              <a:rPr lang="en-US" sz="1800" dirty="0">
                <a:latin typeface="Symbol" panose="05050102010706020507" pitchFamily="18" charset="2"/>
              </a:rPr>
              <a:t>s</a:t>
            </a:r>
            <a:r>
              <a:rPr lang="en-US" sz="1800" dirty="0"/>
              <a:t> is a </a:t>
            </a:r>
            <a:r>
              <a:rPr lang="en-US" sz="1800" b="1" dirty="0"/>
              <a:t>weaker</a:t>
            </a:r>
            <a:r>
              <a:rPr lang="en-US" sz="1800" dirty="0"/>
              <a:t> than in 1</a:t>
            </a:r>
            <a:r>
              <a:rPr lang="en-US" sz="1800" dirty="0">
                <a:latin typeface="Symbol" panose="05050102010706020507" pitchFamily="18" charset="2"/>
              </a:rPr>
              <a:t>p</a:t>
            </a:r>
            <a:r>
              <a:rPr lang="en-US" sz="1800" dirty="0"/>
              <a:t>.</a:t>
            </a:r>
          </a:p>
          <a:p>
            <a:pPr marL="0" eaLnBrk="1" hangingPunct="1">
              <a:spcBef>
                <a:spcPts val="0"/>
              </a:spcBef>
              <a:buNone/>
            </a:pPr>
            <a:endParaRPr lang="en-US" sz="1800" baseline="30000" dirty="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3791744" y="-27384"/>
            <a:ext cx="4861222" cy="576064"/>
          </a:xfrm>
        </p:spPr>
        <p:txBody>
          <a:bodyPr/>
          <a:lstStyle/>
          <a:p>
            <a:pPr eaLnBrk="1" hangingPunct="1"/>
            <a:r>
              <a:rPr lang="en-US" sz="2800" dirty="0"/>
              <a:t>Vibrational Fine Structure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62567D6-53B4-B907-4D9D-318E144B8ABA}"/>
              </a:ext>
            </a:extLst>
          </p:cNvPr>
          <p:cNvGrpSpPr/>
          <p:nvPr/>
        </p:nvGrpSpPr>
        <p:grpSpPr>
          <a:xfrm>
            <a:off x="7704856" y="1120894"/>
            <a:ext cx="4223792" cy="4684370"/>
            <a:chOff x="1847527" y="980728"/>
            <a:chExt cx="4756448" cy="5427662"/>
          </a:xfrm>
        </p:grpSpPr>
        <p:pic>
          <p:nvPicPr>
            <p:cNvPr id="9" name="Picture 3" descr="c:\ch23\23_17fig_PChem.jpg">
              <a:extLst>
                <a:ext uri="{FF2B5EF4-FFF2-40B4-BE49-F238E27FC236}">
                  <a16:creationId xmlns:a16="http://schemas.microsoft.com/office/drawing/2014/main" id="{0C786671-C555-D2F1-1132-62ACFF3A5E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E1E9F6"/>
                </a:clrFrom>
                <a:clrTo>
                  <a:srgbClr val="E1E9F6">
                    <a:alpha val="0"/>
                  </a:srgbClr>
                </a:clrTo>
              </a:clrChange>
            </a:blip>
            <a:srcRect r="39980" b="3793"/>
            <a:stretch>
              <a:fillRect/>
            </a:stretch>
          </p:blipFill>
          <p:spPr bwMode="auto">
            <a:xfrm>
              <a:off x="1847527" y="980728"/>
              <a:ext cx="4756448" cy="5427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CF70592-5FE4-E645-8B20-97B450B21FB0}"/>
                </a:ext>
              </a:extLst>
            </p:cNvPr>
            <p:cNvSpPr txBox="1"/>
            <p:nvPr/>
          </p:nvSpPr>
          <p:spPr>
            <a:xfrm>
              <a:off x="5316853" y="2937197"/>
              <a:ext cx="610798" cy="38202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CA" sz="1400" b="1" dirty="0"/>
                <a:t>3</a:t>
              </a:r>
              <a:r>
                <a:rPr lang="en-CA" sz="1400" b="1" dirty="0">
                  <a:latin typeface="Symbol" pitchFamily="18" charset="2"/>
                </a:rPr>
                <a:t>s</a:t>
              </a:r>
              <a:endParaRPr lang="en-CA" sz="1400" b="1" baseline="-250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C5EE785-E379-0830-3F83-F29C1B490A8E}"/>
                </a:ext>
              </a:extLst>
            </p:cNvPr>
            <p:cNvSpPr txBox="1"/>
            <p:nvPr/>
          </p:nvSpPr>
          <p:spPr>
            <a:xfrm>
              <a:off x="5059025" y="1857077"/>
              <a:ext cx="730938" cy="38202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CA" sz="1400" b="1" dirty="0"/>
                <a:t>2</a:t>
              </a:r>
              <a:r>
                <a:rPr lang="en-CA" sz="1400" b="1" dirty="0">
                  <a:latin typeface="Symbol" pitchFamily="18" charset="2"/>
                </a:rPr>
                <a:t>p*</a:t>
              </a:r>
              <a:endParaRPr lang="en-CA" sz="1400" b="1" baseline="-250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BA3F917-969A-44C2-3C18-126712A26F40}"/>
                </a:ext>
              </a:extLst>
            </p:cNvPr>
            <p:cNvSpPr txBox="1"/>
            <p:nvPr/>
          </p:nvSpPr>
          <p:spPr>
            <a:xfrm>
              <a:off x="4828573" y="1249075"/>
              <a:ext cx="803023" cy="49662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CA" sz="1400" b="1" dirty="0"/>
                <a:t>4</a:t>
              </a:r>
              <a:r>
                <a:rPr lang="en-CA" sz="1400" b="1" dirty="0">
                  <a:latin typeface="Symbol" pitchFamily="18" charset="2"/>
                </a:rPr>
                <a:t>s</a:t>
              </a:r>
              <a:r>
                <a:rPr lang="en-CA" sz="2000" b="1" dirty="0">
                  <a:latin typeface="Symbol" pitchFamily="18" charset="2"/>
                </a:rPr>
                <a:t>*</a:t>
              </a:r>
              <a:endParaRPr lang="en-CA" b="1" baseline="-250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35B05F7-B7A7-1A37-7E4E-BB6336C98969}"/>
                </a:ext>
              </a:extLst>
            </p:cNvPr>
            <p:cNvSpPr txBox="1"/>
            <p:nvPr/>
          </p:nvSpPr>
          <p:spPr>
            <a:xfrm>
              <a:off x="5300430" y="3409315"/>
              <a:ext cx="596381" cy="38202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CA" sz="1400" b="1" dirty="0"/>
                <a:t>1</a:t>
              </a:r>
              <a:r>
                <a:rPr lang="en-CA" sz="1400" b="1" dirty="0">
                  <a:latin typeface="Symbol" pitchFamily="18" charset="2"/>
                </a:rPr>
                <a:t>p</a:t>
              </a:r>
              <a:endParaRPr lang="en-CA" sz="1400" b="1" baseline="-250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F8CD383-B369-6E90-013F-E4D65483BE8F}"/>
                </a:ext>
              </a:extLst>
            </p:cNvPr>
            <p:cNvSpPr txBox="1"/>
            <p:nvPr/>
          </p:nvSpPr>
          <p:spPr>
            <a:xfrm>
              <a:off x="5260621" y="4057387"/>
              <a:ext cx="745355" cy="38202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CA" sz="1400" b="1" dirty="0"/>
                <a:t>2</a:t>
              </a:r>
              <a:r>
                <a:rPr lang="en-CA" sz="1400" b="1" dirty="0">
                  <a:latin typeface="Symbol" pitchFamily="18" charset="2"/>
                </a:rPr>
                <a:t>s*</a:t>
              </a:r>
              <a:endParaRPr lang="en-CA" sz="1400" b="1" baseline="-250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4DEE389-A94B-FBF9-CF88-FA0BB224DAA9}"/>
                </a:ext>
              </a:extLst>
            </p:cNvPr>
            <p:cNvSpPr txBox="1"/>
            <p:nvPr/>
          </p:nvSpPr>
          <p:spPr>
            <a:xfrm>
              <a:off x="5100827" y="5137506"/>
              <a:ext cx="610798" cy="38202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CA" sz="1400" b="1" dirty="0"/>
                <a:t>1</a:t>
              </a:r>
              <a:r>
                <a:rPr lang="en-CA" sz="1400" b="1" dirty="0">
                  <a:latin typeface="Symbol" pitchFamily="18" charset="2"/>
                </a:rPr>
                <a:t>s</a:t>
              </a:r>
              <a:endParaRPr lang="en-CA" sz="1400" b="1" baseline="-25000" dirty="0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1019349" y="104704"/>
            <a:ext cx="7993062" cy="550738"/>
          </a:xfrm>
        </p:spPr>
        <p:txBody>
          <a:bodyPr/>
          <a:lstStyle/>
          <a:p>
            <a:pPr eaLnBrk="1" hangingPunct="1"/>
            <a:r>
              <a:rPr lang="en-US" sz="2800" dirty="0"/>
              <a:t>Experimental Evidence for MO Predictions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159448" y="5334036"/>
            <a:ext cx="457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3123496" y="4703989"/>
            <a:ext cx="457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2799408" y="3911901"/>
            <a:ext cx="457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3411528" y="3911901"/>
            <a:ext cx="457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2835464" y="2165684"/>
            <a:ext cx="457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3483536" y="2165684"/>
            <a:ext cx="457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123496" y="2813756"/>
            <a:ext cx="457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3159448" y="1733636"/>
            <a:ext cx="457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159222" y="5023959"/>
            <a:ext cx="1287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rgbClr val="C00000"/>
                </a:solidFill>
              </a:rPr>
              <a:t>(?)</a:t>
            </a:r>
            <a:endParaRPr lang="en-CA" sz="2000" b="1" dirty="0">
              <a:solidFill>
                <a:srgbClr val="C00000"/>
              </a:solidFill>
              <a:latin typeface="Symbol" pitchFamily="18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79124" y="1949660"/>
            <a:ext cx="1180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rgbClr val="C00000"/>
                </a:solidFill>
              </a:rPr>
              <a:t>2</a:t>
            </a:r>
            <a:r>
              <a:rPr lang="en-CA" sz="2000" b="1" dirty="0">
                <a:solidFill>
                  <a:srgbClr val="C00000"/>
                </a:solidFill>
                <a:latin typeface="Symbol" pitchFamily="18" charset="2"/>
              </a:rPr>
              <a:t>p*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36321" y="3460938"/>
            <a:ext cx="935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rgbClr val="C00000"/>
                </a:solidFill>
              </a:rPr>
              <a:t>1</a:t>
            </a:r>
            <a:r>
              <a:rPr lang="en-CA" sz="2000" b="1" dirty="0">
                <a:solidFill>
                  <a:srgbClr val="C00000"/>
                </a:solidFill>
                <a:latin typeface="Symbol" pitchFamily="18" charset="2"/>
              </a:rPr>
              <a:t>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51784" y="4375887"/>
            <a:ext cx="98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rgbClr val="C00000"/>
                </a:solidFill>
              </a:rPr>
              <a:t>(2</a:t>
            </a:r>
            <a:r>
              <a:rPr lang="en-CA" sz="2000" b="1" dirty="0">
                <a:solidFill>
                  <a:srgbClr val="C00000"/>
                </a:solidFill>
                <a:latin typeface="Symbol" pitchFamily="18" charset="2"/>
              </a:rPr>
              <a:t>s</a:t>
            </a:r>
            <a:r>
              <a:rPr lang="en-CA" sz="2000" b="1" dirty="0">
                <a:solidFill>
                  <a:srgbClr val="C00000"/>
                </a:solidFill>
              </a:rPr>
              <a:t>)</a:t>
            </a:r>
            <a:r>
              <a:rPr lang="en-CA" sz="2000" b="1" dirty="0">
                <a:solidFill>
                  <a:srgbClr val="C00000"/>
                </a:solidFill>
                <a:latin typeface="Symbol" pitchFamily="18" charset="2"/>
              </a:rPr>
              <a:t> 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92708" y="2485654"/>
            <a:ext cx="1322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rgbClr val="C00000"/>
                </a:solidFill>
              </a:rPr>
              <a:t>3</a:t>
            </a:r>
            <a:r>
              <a:rPr lang="en-CA" sz="2000" b="1" dirty="0">
                <a:solidFill>
                  <a:srgbClr val="C00000"/>
                </a:solidFill>
                <a:latin typeface="Symbol" pitchFamily="18" charset="2"/>
              </a:rPr>
              <a:t>s (3s</a:t>
            </a:r>
            <a:r>
              <a:rPr lang="en-CA" sz="2000" b="1" baseline="-25000" dirty="0">
                <a:solidFill>
                  <a:srgbClr val="C00000"/>
                </a:solidFill>
                <a:latin typeface="nTahoma (Headings)"/>
              </a:rPr>
              <a:t>nb</a:t>
            </a:r>
            <a:r>
              <a:rPr lang="en-CA" sz="2000" b="1" dirty="0">
                <a:solidFill>
                  <a:srgbClr val="C00000"/>
                </a:solidFill>
                <a:latin typeface="+mj-lt"/>
              </a:rPr>
              <a:t>)</a:t>
            </a:r>
            <a:endParaRPr lang="en-CA" sz="2000" b="1" dirty="0">
              <a:solidFill>
                <a:srgbClr val="C00000"/>
              </a:solidFill>
              <a:latin typeface="Symbol" pitchFamily="18" charset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63504" y="1445604"/>
            <a:ext cx="1208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rgbClr val="C00000"/>
                </a:solidFill>
              </a:rPr>
              <a:t>4</a:t>
            </a:r>
            <a:r>
              <a:rPr lang="en-CA" sz="2000" b="1" dirty="0">
                <a:solidFill>
                  <a:srgbClr val="C00000"/>
                </a:solidFill>
                <a:latin typeface="Symbol" pitchFamily="18" charset="2"/>
              </a:rPr>
              <a:t>s</a:t>
            </a:r>
            <a:r>
              <a:rPr lang="en-CA" sz="2000" b="1" baseline="30000" dirty="0">
                <a:solidFill>
                  <a:srgbClr val="C00000"/>
                </a:solidFill>
                <a:latin typeface="Symbol" pitchFamily="18" charset="2"/>
              </a:rPr>
              <a:t>*</a:t>
            </a:r>
            <a:r>
              <a:rPr lang="en-CA" sz="2000" b="1" dirty="0">
                <a:solidFill>
                  <a:srgbClr val="C00000"/>
                </a:solidFill>
                <a:latin typeface="Symbol" pitchFamily="18" charset="2"/>
              </a:rPr>
              <a:t>  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 rot="5400000">
            <a:off x="-1752475" y="3245407"/>
            <a:ext cx="4320480" cy="79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911425" y="1013556"/>
            <a:ext cx="614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/>
              <a:t>N</a:t>
            </a:r>
            <a:r>
              <a:rPr lang="en-CA" sz="2800" b="1" baseline="-25000" dirty="0"/>
              <a:t>2</a:t>
            </a:r>
            <a:endParaRPr lang="en-CA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071665" y="1013556"/>
            <a:ext cx="700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/>
              <a:t>CO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3A06EB7-61F7-E60D-6D01-08894C439F40}"/>
              </a:ext>
            </a:extLst>
          </p:cNvPr>
          <p:cNvGrpSpPr/>
          <p:nvPr/>
        </p:nvGrpSpPr>
        <p:grpSpPr>
          <a:xfrm>
            <a:off x="8425391" y="620688"/>
            <a:ext cx="3248001" cy="2513927"/>
            <a:chOff x="6815319" y="2643266"/>
            <a:chExt cx="3248001" cy="2513927"/>
          </a:xfrm>
        </p:grpSpPr>
        <p:pic>
          <p:nvPicPr>
            <p:cNvPr id="67" name="Picture 2" descr="11_43ab">
              <a:extLst>
                <a:ext uri="{FF2B5EF4-FFF2-40B4-BE49-F238E27FC236}">
                  <a16:creationId xmlns:a16="http://schemas.microsoft.com/office/drawing/2014/main" id="{FE746AE5-A6D3-4D28-8B61-18E6ED5222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t="45925" b="6262"/>
            <a:stretch/>
          </p:blipFill>
          <p:spPr bwMode="auto">
            <a:xfrm>
              <a:off x="6815319" y="2643266"/>
              <a:ext cx="3068033" cy="2513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Box 23"/>
            <p:cNvSpPr txBox="1"/>
            <p:nvPr/>
          </p:nvSpPr>
          <p:spPr>
            <a:xfrm>
              <a:off x="8875240" y="3933057"/>
              <a:ext cx="1188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b="1" dirty="0">
                  <a:solidFill>
                    <a:srgbClr val="C00000"/>
                  </a:solidFill>
                  <a:latin typeface="Symbol" pitchFamily="18" charset="2"/>
                </a:rPr>
                <a:t>2s*</a:t>
              </a:r>
              <a:r>
                <a:rPr lang="en-CA" sz="2000" b="1" dirty="0">
                  <a:solidFill>
                    <a:srgbClr val="0070C0"/>
                  </a:solidFill>
                  <a:latin typeface="Symbol" pitchFamily="18" charset="2"/>
                </a:rPr>
                <a:t>(++)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83152" y="3573017"/>
              <a:ext cx="10107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b="1" dirty="0">
                  <a:solidFill>
                    <a:srgbClr val="C00000"/>
                  </a:solidFill>
                  <a:latin typeface="Symbol" pitchFamily="18" charset="2"/>
                </a:rPr>
                <a:t>1p</a:t>
              </a:r>
              <a:r>
                <a:rPr lang="en-CA" sz="2000" b="1" dirty="0">
                  <a:solidFill>
                    <a:srgbClr val="0070C0"/>
                  </a:solidFill>
                  <a:latin typeface="Symbol" pitchFamily="18" charset="2"/>
                </a:rPr>
                <a:t>(+)</a:t>
              </a:r>
              <a:r>
                <a:rPr lang="en-CA" sz="2000" b="1" dirty="0">
                  <a:solidFill>
                    <a:srgbClr val="C00000"/>
                  </a:solidFill>
                  <a:latin typeface="Symbol" pitchFamily="18" charset="2"/>
                </a:rPr>
                <a:t>  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560692" y="3068961"/>
              <a:ext cx="8287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b="1" dirty="0">
                  <a:solidFill>
                    <a:srgbClr val="C00000"/>
                  </a:solidFill>
                  <a:latin typeface="Symbol" pitchFamily="18" charset="2"/>
                </a:rPr>
                <a:t>3s</a:t>
              </a:r>
              <a:r>
                <a:rPr lang="en-CA" sz="2000" b="1" dirty="0">
                  <a:solidFill>
                    <a:srgbClr val="0070C0"/>
                  </a:solidFill>
                  <a:latin typeface="Symbol" pitchFamily="18" charset="2"/>
                </a:rPr>
                <a:t>(-)</a:t>
              </a:r>
            </a:p>
          </p:txBody>
        </p:sp>
      </p:grpSp>
      <p:cxnSp>
        <p:nvCxnSpPr>
          <p:cNvPr id="27" name="Straight Connector 26"/>
          <p:cNvCxnSpPr/>
          <p:nvPr/>
        </p:nvCxnSpPr>
        <p:spPr bwMode="auto">
          <a:xfrm>
            <a:off x="839416" y="4685964"/>
            <a:ext cx="457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803464" y="4181908"/>
            <a:ext cx="457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cxnSpLocks/>
          </p:cNvCxnSpPr>
          <p:nvPr/>
        </p:nvCxnSpPr>
        <p:spPr bwMode="auto">
          <a:xfrm>
            <a:off x="452451" y="3598094"/>
            <a:ext cx="457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cxnSpLocks/>
          </p:cNvCxnSpPr>
          <p:nvPr/>
        </p:nvCxnSpPr>
        <p:spPr bwMode="auto">
          <a:xfrm>
            <a:off x="1064571" y="3598094"/>
            <a:ext cx="457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515432" y="2453716"/>
            <a:ext cx="457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1163504" y="2453716"/>
            <a:ext cx="457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803464" y="3119813"/>
            <a:ext cx="457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839416" y="1877652"/>
            <a:ext cx="457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1343472" y="454194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rgbClr val="004C22"/>
                </a:solidFill>
              </a:rPr>
              <a:t>1</a:t>
            </a:r>
            <a:r>
              <a:rPr lang="en-CA" sz="2000" b="1" dirty="0">
                <a:solidFill>
                  <a:srgbClr val="004C22"/>
                </a:solidFill>
                <a:latin typeface="Symbol" pitchFamily="18" charset="2"/>
              </a:rPr>
              <a:t>s</a:t>
            </a:r>
            <a:endParaRPr lang="en-CA" sz="2000" b="1" baseline="-25000" dirty="0">
              <a:solidFill>
                <a:srgbClr val="004C22"/>
              </a:solidFill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74868" y="2269630"/>
            <a:ext cx="1180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>
                <a:solidFill>
                  <a:srgbClr val="004C22"/>
                </a:solidFill>
              </a:rPr>
              <a:t>2</a:t>
            </a:r>
            <a:r>
              <a:rPr lang="en-CA" sz="2000" b="1">
                <a:solidFill>
                  <a:srgbClr val="004C22"/>
                </a:solidFill>
                <a:latin typeface="Symbol" pitchFamily="18" charset="2"/>
              </a:rPr>
              <a:t>p</a:t>
            </a:r>
            <a:r>
              <a:rPr lang="en-CA" sz="2000" b="1" baseline="30000" dirty="0">
                <a:solidFill>
                  <a:srgbClr val="004C22"/>
                </a:solidFill>
                <a:latin typeface="Symbol" pitchFamily="18" charset="2"/>
              </a:rPr>
              <a:t>*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87488" y="3119813"/>
            <a:ext cx="935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rgbClr val="004C22"/>
                </a:solidFill>
              </a:rPr>
              <a:t>1</a:t>
            </a:r>
            <a:r>
              <a:rPr lang="en-CA" sz="2000" b="1" dirty="0">
                <a:solidFill>
                  <a:srgbClr val="004C22"/>
                </a:solidFill>
                <a:latin typeface="Symbol" pitchFamily="18" charset="2"/>
              </a:rPr>
              <a:t>p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343472" y="3925814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rgbClr val="004C22"/>
                </a:solidFill>
              </a:rPr>
              <a:t>2</a:t>
            </a:r>
            <a:r>
              <a:rPr lang="en-CA" sz="2000" b="1" dirty="0">
                <a:solidFill>
                  <a:srgbClr val="004C22"/>
                </a:solidFill>
                <a:latin typeface="Symbol" pitchFamily="18" charset="2"/>
              </a:rPr>
              <a:t>s</a:t>
            </a:r>
            <a:r>
              <a:rPr lang="en-CA" sz="2000" b="1" baseline="30000" dirty="0">
                <a:solidFill>
                  <a:srgbClr val="004C22"/>
                </a:solidFill>
                <a:latin typeface="Symbol" pitchFamily="18" charset="2"/>
              </a:rPr>
              <a:t>*</a:t>
            </a:r>
            <a:r>
              <a:rPr lang="en-CA" sz="2000" b="1" dirty="0">
                <a:solidFill>
                  <a:srgbClr val="004C22"/>
                </a:solidFill>
                <a:latin typeface="Symbol" pitchFamily="18" charset="2"/>
              </a:rPr>
              <a:t>  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316444" y="2719703"/>
            <a:ext cx="963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rgbClr val="004C22"/>
                </a:solidFill>
              </a:rPr>
              <a:t>3</a:t>
            </a:r>
            <a:r>
              <a:rPr lang="en-CA" sz="2000" b="1" dirty="0">
                <a:solidFill>
                  <a:srgbClr val="004C22"/>
                </a:solidFill>
                <a:latin typeface="Symbol" pitchFamily="18" charset="2"/>
              </a:rPr>
              <a:t>s</a:t>
            </a:r>
            <a:endParaRPr lang="en-CA" sz="2000" b="1" dirty="0">
              <a:solidFill>
                <a:srgbClr val="004C22"/>
              </a:solidFill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359248" y="1693566"/>
            <a:ext cx="1208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rgbClr val="004C22"/>
                </a:solidFill>
              </a:rPr>
              <a:t>4</a:t>
            </a:r>
            <a:r>
              <a:rPr lang="en-CA" sz="2000" b="1" dirty="0">
                <a:solidFill>
                  <a:srgbClr val="004C22"/>
                </a:solidFill>
                <a:latin typeface="Symbol" pitchFamily="18" charset="2"/>
              </a:rPr>
              <a:t>s</a:t>
            </a:r>
            <a:r>
              <a:rPr lang="en-CA" sz="2000" b="1" baseline="30000" dirty="0">
                <a:solidFill>
                  <a:srgbClr val="004C22"/>
                </a:solidFill>
                <a:latin typeface="Symbol" pitchFamily="18" charset="2"/>
              </a:rPr>
              <a:t>*</a:t>
            </a:r>
            <a:r>
              <a:rPr lang="en-CA" sz="2000" b="1" dirty="0">
                <a:solidFill>
                  <a:srgbClr val="004C22"/>
                </a:solidFill>
                <a:latin typeface="Symbol" pitchFamily="18" charset="2"/>
              </a:rPr>
              <a:t> 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AAA3D0D-1007-9D8D-0478-9F83F029ED75}"/>
              </a:ext>
            </a:extLst>
          </p:cNvPr>
          <p:cNvGrpSpPr/>
          <p:nvPr/>
        </p:nvGrpSpPr>
        <p:grpSpPr>
          <a:xfrm>
            <a:off x="5015880" y="777228"/>
            <a:ext cx="3071813" cy="2486601"/>
            <a:chOff x="6840612" y="555034"/>
            <a:chExt cx="3071813" cy="2486601"/>
          </a:xfrm>
        </p:grpSpPr>
        <p:pic>
          <p:nvPicPr>
            <p:cNvPr id="13315" name="Picture 2" descr="11_43ab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52706"/>
            <a:stretch/>
          </p:blipFill>
          <p:spPr bwMode="auto">
            <a:xfrm>
              <a:off x="6840612" y="555034"/>
              <a:ext cx="3071813" cy="2486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TextBox 40"/>
            <p:cNvSpPr txBox="1"/>
            <p:nvPr/>
          </p:nvSpPr>
          <p:spPr>
            <a:xfrm>
              <a:off x="8856835" y="1563145"/>
              <a:ext cx="792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b="1" dirty="0">
                  <a:solidFill>
                    <a:srgbClr val="004C22"/>
                  </a:solidFill>
                  <a:latin typeface="Symbol" pitchFamily="18" charset="2"/>
                </a:rPr>
                <a:t>2s*</a:t>
              </a:r>
              <a:endParaRPr lang="en-CA" sz="2000" b="1" baseline="-25000" dirty="0">
                <a:solidFill>
                  <a:srgbClr val="004C22"/>
                </a:solidFill>
                <a:latin typeface="+mj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136755" y="1387191"/>
              <a:ext cx="8640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b="1" dirty="0">
                  <a:solidFill>
                    <a:srgbClr val="004C22"/>
                  </a:solidFill>
                  <a:latin typeface="Symbol" pitchFamily="18" charset="2"/>
                </a:rPr>
                <a:t>1p   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704708" y="836712"/>
              <a:ext cx="9355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b="1" dirty="0">
                  <a:solidFill>
                    <a:srgbClr val="004C22"/>
                  </a:solidFill>
                  <a:latin typeface="Symbol" pitchFamily="18" charset="2"/>
                </a:rPr>
                <a:t>3s</a:t>
              </a:r>
            </a:p>
          </p:txBody>
        </p:sp>
      </p:grpSp>
      <p:cxnSp>
        <p:nvCxnSpPr>
          <p:cNvPr id="44" name="Straight Arrow Connector 43"/>
          <p:cNvCxnSpPr/>
          <p:nvPr/>
        </p:nvCxnSpPr>
        <p:spPr bwMode="auto">
          <a:xfrm rot="5400000" flipH="1" flipV="1">
            <a:off x="3215680" y="5135243"/>
            <a:ext cx="288032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rot="16200000" flipH="1">
            <a:off x="3323692" y="5172041"/>
            <a:ext cx="359246" cy="79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 rot="5400000" flipH="1" flipV="1">
            <a:off x="3144466" y="4487171"/>
            <a:ext cx="288032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 rot="16200000" flipH="1">
            <a:off x="3252478" y="4523969"/>
            <a:ext cx="359246" cy="79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 rot="5400000" flipH="1" flipV="1">
            <a:off x="2855640" y="3623075"/>
            <a:ext cx="288032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 rot="16200000" flipH="1">
            <a:off x="2963652" y="3659873"/>
            <a:ext cx="359246" cy="79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 rot="5400000" flipH="1" flipV="1">
            <a:off x="3432498" y="3695083"/>
            <a:ext cx="288032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 rot="16200000" flipH="1">
            <a:off x="3540510" y="3731881"/>
            <a:ext cx="359246" cy="79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 rot="5400000" flipH="1" flipV="1">
            <a:off x="839416" y="4469146"/>
            <a:ext cx="288032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4C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 rot="16200000" flipH="1">
            <a:off x="947428" y="4505944"/>
            <a:ext cx="359246" cy="79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4C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 rot="5400000" flipH="1" flipV="1">
            <a:off x="840210" y="3965090"/>
            <a:ext cx="288032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4C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 rot="16200000" flipH="1">
            <a:off x="948222" y="4001888"/>
            <a:ext cx="359246" cy="79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4C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cxnSpLocks/>
          </p:cNvCxnSpPr>
          <p:nvPr/>
        </p:nvCxnSpPr>
        <p:spPr bwMode="auto">
          <a:xfrm flipV="1">
            <a:off x="1243745" y="3238054"/>
            <a:ext cx="1588" cy="2880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4C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Straight Arrow Connector 56"/>
          <p:cNvCxnSpPr>
            <a:cxnSpLocks/>
          </p:cNvCxnSpPr>
          <p:nvPr/>
        </p:nvCxnSpPr>
        <p:spPr bwMode="auto">
          <a:xfrm>
            <a:off x="1341912" y="3349169"/>
            <a:ext cx="46643" cy="24892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4C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cxnSpLocks/>
          </p:cNvCxnSpPr>
          <p:nvPr/>
        </p:nvCxnSpPr>
        <p:spPr bwMode="auto">
          <a:xfrm flipV="1">
            <a:off x="596467" y="3238054"/>
            <a:ext cx="1588" cy="2880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4C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Straight Arrow Connector 58"/>
          <p:cNvCxnSpPr>
            <a:cxnSpLocks/>
          </p:cNvCxnSpPr>
          <p:nvPr/>
        </p:nvCxnSpPr>
        <p:spPr bwMode="auto">
          <a:xfrm>
            <a:off x="740483" y="3238848"/>
            <a:ext cx="794" cy="35924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4C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 rot="5400000" flipH="1" flipV="1">
            <a:off x="840210" y="2902994"/>
            <a:ext cx="288032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4C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 rot="16200000" flipH="1">
            <a:off x="948222" y="2866991"/>
            <a:ext cx="359246" cy="79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4C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381210" y="5843976"/>
            <a:ext cx="4418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PES shows N</a:t>
            </a:r>
            <a:r>
              <a:rPr lang="en-CA" baseline="-25000" dirty="0"/>
              <a:t>2</a:t>
            </a:r>
            <a:r>
              <a:rPr lang="en-CA" dirty="0"/>
              <a:t> and CO are </a:t>
            </a:r>
            <a:r>
              <a:rPr lang="en-CA" b="1" dirty="0" err="1"/>
              <a:t>isoelectronic</a:t>
            </a:r>
            <a:r>
              <a:rPr lang="en-CA" dirty="0"/>
              <a:t>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231904" y="3212976"/>
            <a:ext cx="629085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As the vibrational frequency of N</a:t>
            </a:r>
            <a:r>
              <a:rPr lang="en-CA" baseline="-25000" dirty="0"/>
              <a:t>2</a:t>
            </a:r>
            <a:r>
              <a:rPr lang="en-CA" baseline="30000" dirty="0"/>
              <a:t>+</a:t>
            </a:r>
            <a:r>
              <a:rPr lang="en-CA" dirty="0"/>
              <a:t> is </a:t>
            </a:r>
            <a:r>
              <a:rPr lang="en-CA" b="1" dirty="0"/>
              <a:t>higher</a:t>
            </a:r>
            <a:r>
              <a:rPr lang="en-CA" dirty="0"/>
              <a:t> (2360 cm</a:t>
            </a:r>
            <a:r>
              <a:rPr lang="en-CA" baseline="30000" dirty="0">
                <a:latin typeface="+mj-lt"/>
              </a:rPr>
              <a:t>-1</a:t>
            </a:r>
            <a:r>
              <a:rPr lang="en-CA" dirty="0"/>
              <a:t>) than CO</a:t>
            </a:r>
            <a:r>
              <a:rPr lang="en-CA" baseline="30000" dirty="0"/>
              <a:t>+</a:t>
            </a:r>
            <a:r>
              <a:rPr lang="en-CA" dirty="0"/>
              <a:t>(2184 cm</a:t>
            </a:r>
            <a:r>
              <a:rPr lang="en-CA" baseline="30000" dirty="0"/>
              <a:t>-1</a:t>
            </a:r>
            <a:r>
              <a:rPr lang="en-CA" dirty="0"/>
              <a:t>), the splitting is </a:t>
            </a:r>
            <a:r>
              <a:rPr lang="en-CA" b="1" dirty="0"/>
              <a:t>wider</a:t>
            </a:r>
            <a:r>
              <a:rPr lang="en-CA" dirty="0"/>
              <a:t>.  </a:t>
            </a:r>
          </a:p>
          <a:p>
            <a:endParaRPr lang="en-CA" b="1" dirty="0"/>
          </a:p>
          <a:p>
            <a:r>
              <a:rPr lang="en-CA" dirty="0"/>
              <a:t>The spacing for 3</a:t>
            </a:r>
            <a:r>
              <a:rPr lang="en-CA" dirty="0">
                <a:latin typeface="Symbol" pitchFamily="18" charset="2"/>
              </a:rPr>
              <a:t>s </a:t>
            </a:r>
            <a:r>
              <a:rPr lang="en-CA" dirty="0">
                <a:latin typeface="+mj-lt"/>
              </a:rPr>
              <a:t>signal is 2210 cm</a:t>
            </a:r>
            <a:r>
              <a:rPr lang="en-CA" baseline="30000" dirty="0">
                <a:latin typeface="+mj-lt"/>
              </a:rPr>
              <a:t>-1</a:t>
            </a:r>
            <a:r>
              <a:rPr lang="en-CA" dirty="0">
                <a:latin typeface="+mj-lt"/>
              </a:rPr>
              <a:t>.  Slight increase?</a:t>
            </a:r>
          </a:p>
          <a:p>
            <a:r>
              <a:rPr lang="en-CA" b="1" dirty="0">
                <a:latin typeface="+mj-lt"/>
              </a:rPr>
              <a:t>Likely non-bonding.</a:t>
            </a:r>
            <a:endParaRPr lang="en-CA" b="1" dirty="0"/>
          </a:p>
          <a:p>
            <a:endParaRPr lang="en-CA" dirty="0"/>
          </a:p>
          <a:p>
            <a:r>
              <a:rPr lang="en-CA" dirty="0"/>
              <a:t>The spacing for 1</a:t>
            </a:r>
            <a:r>
              <a:rPr lang="en-CA" dirty="0">
                <a:latin typeface="Symbol" pitchFamily="18" charset="2"/>
              </a:rPr>
              <a:t>p </a:t>
            </a:r>
            <a:r>
              <a:rPr lang="en-CA" dirty="0">
                <a:latin typeface="+mj-lt"/>
              </a:rPr>
              <a:t>signal is 1450 cm</a:t>
            </a:r>
            <a:r>
              <a:rPr lang="en-CA" baseline="30000" dirty="0">
                <a:latin typeface="+mj-lt"/>
              </a:rPr>
              <a:t>-1</a:t>
            </a:r>
            <a:r>
              <a:rPr lang="en-CA" dirty="0">
                <a:latin typeface="+mj-lt"/>
              </a:rPr>
              <a:t>.  Large decrease. </a:t>
            </a:r>
          </a:p>
          <a:p>
            <a:r>
              <a:rPr lang="en-CA" b="1" dirty="0">
                <a:latin typeface="+mj-lt"/>
              </a:rPr>
              <a:t>Definitely Bonding.</a:t>
            </a:r>
            <a:endParaRPr lang="en-CA" b="1" dirty="0"/>
          </a:p>
          <a:p>
            <a:endParaRPr lang="en-CA" dirty="0">
              <a:latin typeface="+mj-lt"/>
            </a:endParaRPr>
          </a:p>
          <a:p>
            <a:r>
              <a:rPr lang="en-CA" dirty="0">
                <a:latin typeface="+mj-lt"/>
              </a:rPr>
              <a:t>The spacing in the 2</a:t>
            </a:r>
            <a:r>
              <a:rPr lang="en-CA" dirty="0">
                <a:latin typeface="Symbol" panose="05050102010706020507" pitchFamily="18" charset="2"/>
              </a:rPr>
              <a:t>s*</a:t>
            </a:r>
            <a:r>
              <a:rPr lang="en-CA" dirty="0">
                <a:latin typeface="+mj-lt"/>
              </a:rPr>
              <a:t> for CO is 1630 cm</a:t>
            </a:r>
            <a:r>
              <a:rPr lang="en-CA" baseline="30000" dirty="0">
                <a:latin typeface="+mj-lt"/>
              </a:rPr>
              <a:t>-1</a:t>
            </a:r>
            <a:r>
              <a:rPr lang="en-CA" dirty="0">
                <a:latin typeface="+mj-lt"/>
              </a:rPr>
              <a:t>. Large decrease.</a:t>
            </a:r>
          </a:p>
          <a:p>
            <a:r>
              <a:rPr lang="en-CA" b="1" dirty="0">
                <a:latin typeface="+mj-lt"/>
              </a:rPr>
              <a:t>Definitely Bonding.</a:t>
            </a:r>
          </a:p>
          <a:p>
            <a:endParaRPr lang="en-CA" dirty="0">
              <a:latin typeface="+mj-lt"/>
            </a:endParaRPr>
          </a:p>
          <a:p>
            <a:r>
              <a:rPr lang="en-CA" b="1" dirty="0">
                <a:latin typeface="+mj-lt"/>
              </a:rPr>
              <a:t>Scenario 2</a:t>
            </a:r>
            <a:r>
              <a:rPr lang="en-CA" dirty="0">
                <a:latin typeface="+mj-lt"/>
              </a:rPr>
              <a:t> is most consistent with the data</a:t>
            </a:r>
          </a:p>
        </p:txBody>
      </p:sp>
      <p:cxnSp>
        <p:nvCxnSpPr>
          <p:cNvPr id="64" name="Straight Arrow Connector 63"/>
          <p:cNvCxnSpPr/>
          <p:nvPr/>
        </p:nvCxnSpPr>
        <p:spPr bwMode="auto">
          <a:xfrm rot="5400000" flipH="1" flipV="1">
            <a:off x="3144466" y="2596938"/>
            <a:ext cx="288032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/>
          <p:nvPr/>
        </p:nvCxnSpPr>
        <p:spPr bwMode="auto">
          <a:xfrm rot="16200000" flipH="1">
            <a:off x="3252478" y="2633736"/>
            <a:ext cx="359246" cy="79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7219EBC9-A240-4B70-BB3C-F04233DB3396}"/>
              </a:ext>
            </a:extLst>
          </p:cNvPr>
          <p:cNvSpPr txBox="1"/>
          <p:nvPr/>
        </p:nvSpPr>
        <p:spPr>
          <a:xfrm>
            <a:off x="3581282" y="4375887"/>
            <a:ext cx="643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rgbClr val="C00000"/>
                </a:solidFill>
              </a:rPr>
              <a:t>2</a:t>
            </a:r>
            <a:r>
              <a:rPr lang="en-CA" sz="2000" b="1" dirty="0">
                <a:solidFill>
                  <a:srgbClr val="C00000"/>
                </a:solidFill>
                <a:latin typeface="Symbol" pitchFamily="18" charset="2"/>
              </a:rPr>
              <a:t>s*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1027847-050F-4902-836D-32F91B7221BB}"/>
              </a:ext>
            </a:extLst>
          </p:cNvPr>
          <p:cNvSpPr txBox="1"/>
          <p:nvPr/>
        </p:nvSpPr>
        <p:spPr>
          <a:xfrm>
            <a:off x="3608390" y="5016612"/>
            <a:ext cx="719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rgbClr val="C00000"/>
                </a:solidFill>
              </a:rPr>
              <a:t>1</a:t>
            </a:r>
            <a:r>
              <a:rPr lang="en-CA" sz="2000" b="1" dirty="0">
                <a:solidFill>
                  <a:srgbClr val="C00000"/>
                </a:solidFill>
                <a:latin typeface="Symbol" pitchFamily="18" charset="2"/>
              </a:rPr>
              <a:t>s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FEBAA08-6F93-0CB2-E982-CCE9B9D9E15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775520" y="4199933"/>
            <a:ext cx="1162593" cy="469870"/>
          </a:xfrm>
          <a:prstGeom prst="straightConnector1">
            <a:avLst/>
          </a:prstGeom>
          <a:ln>
            <a:solidFill>
              <a:srgbClr val="0070C0"/>
            </a:solidFill>
            <a:headEnd type="triangl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560A8379-4D4C-54CF-14EF-F4372DE9CA13}"/>
              </a:ext>
            </a:extLst>
          </p:cNvPr>
          <p:cNvCxnSpPr>
            <a:cxnSpLocks/>
          </p:cNvCxnSpPr>
          <p:nvPr/>
        </p:nvCxnSpPr>
        <p:spPr bwMode="auto">
          <a:xfrm flipH="1">
            <a:off x="1935486" y="2831781"/>
            <a:ext cx="1032272" cy="188005"/>
          </a:xfrm>
          <a:prstGeom prst="straightConnector1">
            <a:avLst/>
          </a:prstGeom>
          <a:ln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3B0389F4-109C-9F8A-2754-CB5E9AB4483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827978" y="3629752"/>
            <a:ext cx="903260" cy="217890"/>
          </a:xfrm>
          <a:prstGeom prst="straightConnector1">
            <a:avLst/>
          </a:prstGeom>
          <a:ln>
            <a:solidFill>
              <a:srgbClr val="0070C0"/>
            </a:solidFill>
            <a:headEnd type="triangl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0347F2B-BA00-83DA-EFD4-E2B4513273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262" r="30898" b="24005"/>
          <a:stretch/>
        </p:blipFill>
        <p:spPr>
          <a:xfrm>
            <a:off x="2034000" y="-99392"/>
            <a:ext cx="9000000" cy="6000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F3171BA-D3C2-60EB-77E0-16D5D4DB5CDC}"/>
              </a:ext>
            </a:extLst>
          </p:cNvPr>
          <p:cNvSpPr txBox="1"/>
          <p:nvPr/>
        </p:nvSpPr>
        <p:spPr>
          <a:xfrm flipH="1">
            <a:off x="4583832" y="5733256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Ionization Energy  (eV)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B7D5D7-1BB8-5329-C46A-B35D078871F5}"/>
              </a:ext>
            </a:extLst>
          </p:cNvPr>
          <p:cNvSpPr txBox="1"/>
          <p:nvPr/>
        </p:nvSpPr>
        <p:spPr>
          <a:xfrm>
            <a:off x="3122109" y="173719"/>
            <a:ext cx="6556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High Resolution UV PES Spectrum of CO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BE74EE-EC4A-3BD9-C858-F3BC0C4F6A8B}"/>
              </a:ext>
            </a:extLst>
          </p:cNvPr>
          <p:cNvSpPr txBox="1"/>
          <p:nvPr/>
        </p:nvSpPr>
        <p:spPr>
          <a:xfrm>
            <a:off x="3020714" y="6309320"/>
            <a:ext cx="5883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Gardner and Sampson, (1975) J. Chem. Phys. 62, 1447.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FA2E77D-A6CF-9C5D-DC4A-224C4E1FE961}"/>
              </a:ext>
            </a:extLst>
          </p:cNvPr>
          <p:cNvSpPr/>
          <p:nvPr/>
        </p:nvSpPr>
        <p:spPr bwMode="auto">
          <a:xfrm>
            <a:off x="3182400" y="1085267"/>
            <a:ext cx="334800" cy="4320000"/>
          </a:xfrm>
          <a:prstGeom prst="rect">
            <a:avLst/>
          </a:prstGeom>
          <a:solidFill>
            <a:schemeClr val="accent1">
              <a:alpha val="46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40D07F7-0E19-0B50-F230-541200E0D503}"/>
              </a:ext>
            </a:extLst>
          </p:cNvPr>
          <p:cNvSpPr/>
          <p:nvPr/>
        </p:nvSpPr>
        <p:spPr bwMode="auto">
          <a:xfrm>
            <a:off x="7048800" y="1040067"/>
            <a:ext cx="334800" cy="4320000"/>
          </a:xfrm>
          <a:prstGeom prst="rect">
            <a:avLst/>
          </a:prstGeom>
          <a:solidFill>
            <a:schemeClr val="accent1">
              <a:alpha val="46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8A6325-BAE4-5C0D-3782-7CE7E0D51704}"/>
              </a:ext>
            </a:extLst>
          </p:cNvPr>
          <p:cNvSpPr/>
          <p:nvPr/>
        </p:nvSpPr>
        <p:spPr bwMode="auto">
          <a:xfrm>
            <a:off x="10144800" y="1076067"/>
            <a:ext cx="334800" cy="4320000"/>
          </a:xfrm>
          <a:prstGeom prst="rect">
            <a:avLst/>
          </a:prstGeom>
          <a:solidFill>
            <a:schemeClr val="accent1">
              <a:alpha val="46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FDEF8FB-3AA8-E324-B48A-72ABB75E234D}"/>
              </a:ext>
            </a:extLst>
          </p:cNvPr>
          <p:cNvSpPr txBox="1"/>
          <p:nvPr/>
        </p:nvSpPr>
        <p:spPr>
          <a:xfrm>
            <a:off x="8861273" y="2956995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0.275 </a:t>
            </a:r>
            <a:r>
              <a:rPr lang="en-CA" dirty="0" err="1"/>
              <a:t>ev</a:t>
            </a:r>
            <a:endParaRPr lang="en-CA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53E16BD-3C9F-F041-D12D-A9E39B90353A}"/>
              </a:ext>
            </a:extLst>
          </p:cNvPr>
          <p:cNvSpPr txBox="1"/>
          <p:nvPr/>
        </p:nvSpPr>
        <p:spPr>
          <a:xfrm>
            <a:off x="5879976" y="2380931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0.180 </a:t>
            </a:r>
            <a:r>
              <a:rPr lang="en-CA" dirty="0" err="1"/>
              <a:t>ev</a:t>
            </a:r>
            <a:endParaRPr lang="en-CA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7F7FDE-BF8A-4A0C-E02E-2C3C8025530E}"/>
              </a:ext>
            </a:extLst>
          </p:cNvPr>
          <p:cNvSpPr txBox="1"/>
          <p:nvPr/>
        </p:nvSpPr>
        <p:spPr>
          <a:xfrm>
            <a:off x="2432585" y="3173019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0.203 </a:t>
            </a:r>
            <a:r>
              <a:rPr lang="en-CA" dirty="0" err="1"/>
              <a:t>ev</a:t>
            </a:r>
            <a:endParaRPr lang="en-CA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562DF8B-3E6D-A98A-CE7C-7504B955400F}"/>
              </a:ext>
            </a:extLst>
          </p:cNvPr>
          <p:cNvSpPr txBox="1"/>
          <p:nvPr/>
        </p:nvSpPr>
        <p:spPr>
          <a:xfrm>
            <a:off x="363070" y="670735"/>
            <a:ext cx="229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latin typeface="Symbol" panose="05050102010706020507" pitchFamily="18" charset="2"/>
              </a:rPr>
              <a:t>n</a:t>
            </a:r>
            <a:r>
              <a:rPr lang="en-CA" dirty="0"/>
              <a:t>(CO</a:t>
            </a:r>
            <a:r>
              <a:rPr lang="en-CA" baseline="30000" dirty="0"/>
              <a:t>+</a:t>
            </a:r>
            <a:r>
              <a:rPr lang="en-CA" dirty="0"/>
              <a:t>) = 2184 cm</a:t>
            </a:r>
            <a:r>
              <a:rPr lang="en-CA" baseline="30000" dirty="0"/>
              <a:t>-1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2AF30F7-E173-A0F7-648F-53EE061EE20A}"/>
              </a:ext>
            </a:extLst>
          </p:cNvPr>
          <p:cNvSpPr txBox="1"/>
          <p:nvPr/>
        </p:nvSpPr>
        <p:spPr>
          <a:xfrm>
            <a:off x="1919536" y="1732859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1634 cm</a:t>
            </a:r>
            <a:r>
              <a:rPr lang="en-CA" baseline="30000" dirty="0"/>
              <a:t>-1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C30DD48-6ABF-C6AA-61ED-C12348B02D27}"/>
              </a:ext>
            </a:extLst>
          </p:cNvPr>
          <p:cNvSpPr txBox="1"/>
          <p:nvPr/>
        </p:nvSpPr>
        <p:spPr>
          <a:xfrm>
            <a:off x="4893427" y="1444827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1449 cm</a:t>
            </a:r>
            <a:r>
              <a:rPr lang="en-CA" baseline="30000" dirty="0"/>
              <a:t>-1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C3EC2AD-8454-B3F5-EE91-CFFB57A57320}"/>
              </a:ext>
            </a:extLst>
          </p:cNvPr>
          <p:cNvSpPr txBox="1"/>
          <p:nvPr/>
        </p:nvSpPr>
        <p:spPr>
          <a:xfrm>
            <a:off x="8853867" y="1885259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2213 cm</a:t>
            </a:r>
            <a:r>
              <a:rPr lang="en-CA" baseline="30000" dirty="0"/>
              <a:t>-1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192CF5A-9593-D0B5-3A0A-641152C92555}"/>
              </a:ext>
            </a:extLst>
          </p:cNvPr>
          <p:cNvSpPr txBox="1"/>
          <p:nvPr/>
        </p:nvSpPr>
        <p:spPr>
          <a:xfrm>
            <a:off x="9479038" y="1147503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3</a:t>
            </a:r>
            <a:r>
              <a:rPr lang="en-CA" dirty="0">
                <a:latin typeface="Symbol" panose="05050102010706020507" pitchFamily="18" charset="2"/>
              </a:rPr>
              <a:t>s</a:t>
            </a:r>
            <a:endParaRPr lang="en-CA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A40F773-549A-93E6-CC9B-D3DFAA9FC554}"/>
              </a:ext>
            </a:extLst>
          </p:cNvPr>
          <p:cNvSpPr txBox="1"/>
          <p:nvPr/>
        </p:nvSpPr>
        <p:spPr>
          <a:xfrm>
            <a:off x="6528048" y="1075495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latin typeface="Symbol" panose="05050102010706020507" pitchFamily="18" charset="2"/>
              </a:rPr>
              <a:t>1p</a:t>
            </a:r>
            <a:endParaRPr lang="en-CA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957CFCE-CB65-FDE1-0D96-EDAAECDA29D0}"/>
              </a:ext>
            </a:extLst>
          </p:cNvPr>
          <p:cNvSpPr txBox="1"/>
          <p:nvPr/>
        </p:nvSpPr>
        <p:spPr>
          <a:xfrm>
            <a:off x="2639616" y="1084787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latin typeface="Symbol" panose="05050102010706020507" pitchFamily="18" charset="2"/>
              </a:rPr>
              <a:t>2s</a:t>
            </a:r>
            <a:r>
              <a:rPr lang="en-CA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703919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3" descr="c:\ch19\19_03fig_PChem.jpg"/>
          <p:cNvPicPr>
            <a:picLocks noChangeAspect="1" noChangeArrowheads="1"/>
          </p:cNvPicPr>
          <p:nvPr/>
        </p:nvPicPr>
        <p:blipFill>
          <a:blip r:embed="rId2" cstate="print"/>
          <a:srcRect b="3600"/>
          <a:stretch>
            <a:fillRect/>
          </a:stretch>
        </p:blipFill>
        <p:spPr bwMode="auto">
          <a:xfrm>
            <a:off x="479376" y="1529506"/>
            <a:ext cx="4437497" cy="4290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3" descr="c:\ch19\19_06fig_PChem.jpg"/>
          <p:cNvPicPr>
            <a:picLocks noChangeAspect="1" noChangeArrowheads="1"/>
          </p:cNvPicPr>
          <p:nvPr/>
        </p:nvPicPr>
        <p:blipFill>
          <a:blip r:embed="rId3" cstate="print"/>
          <a:srcRect b="4874"/>
          <a:stretch>
            <a:fillRect/>
          </a:stretch>
        </p:blipFill>
        <p:spPr bwMode="auto">
          <a:xfrm>
            <a:off x="6001047" y="1628819"/>
            <a:ext cx="4919489" cy="345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3287689" y="196851"/>
            <a:ext cx="59650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/>
              <a:t>Vibrational Spectroscopy</a:t>
            </a:r>
          </a:p>
        </p:txBody>
      </p:sp>
      <p:sp>
        <p:nvSpPr>
          <p:cNvPr id="49160" name="Line 9"/>
          <p:cNvSpPr>
            <a:spLocks noChangeShapeType="1"/>
          </p:cNvSpPr>
          <p:nvPr/>
        </p:nvSpPr>
        <p:spPr bwMode="auto">
          <a:xfrm>
            <a:off x="2198439" y="3645024"/>
            <a:ext cx="1066800" cy="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 type="stealth" w="lg" len="lg"/>
            <a:tailEnd type="stealth" w="lg" len="lg"/>
          </a:ln>
        </p:spPr>
        <p:txBody>
          <a:bodyPr/>
          <a:lstStyle/>
          <a:p>
            <a:endParaRPr lang="en-CA"/>
          </a:p>
        </p:txBody>
      </p:sp>
      <p:sp>
        <p:nvSpPr>
          <p:cNvPr id="49161" name="Text Box 10"/>
          <p:cNvSpPr txBox="1">
            <a:spLocks noChangeArrowheads="1"/>
          </p:cNvSpPr>
          <p:nvPr/>
        </p:nvSpPr>
        <p:spPr bwMode="auto">
          <a:xfrm>
            <a:off x="2565822" y="3998392"/>
            <a:ext cx="577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C0000"/>
                </a:solidFill>
                <a:latin typeface="Arial" charset="0"/>
              </a:rPr>
              <a:t>D(t)</a:t>
            </a:r>
          </a:p>
        </p:txBody>
      </p:sp>
      <p:sp>
        <p:nvSpPr>
          <p:cNvPr id="49162" name="Text Box 11"/>
          <p:cNvSpPr txBox="1">
            <a:spLocks noChangeArrowheads="1"/>
          </p:cNvSpPr>
          <p:nvPr/>
        </p:nvSpPr>
        <p:spPr bwMode="auto">
          <a:xfrm>
            <a:off x="2534989" y="2702247"/>
            <a:ext cx="501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Arial" charset="0"/>
              </a:rPr>
              <a:t>r(t)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51984" y="5373216"/>
            <a:ext cx="57336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The </a:t>
            </a:r>
            <a:r>
              <a:rPr lang="en-CA" b="1" dirty="0"/>
              <a:t>higher the BO</a:t>
            </a:r>
            <a:r>
              <a:rPr lang="en-CA" dirty="0"/>
              <a:t>: </a:t>
            </a:r>
            <a:r>
              <a:rPr lang="en-CA" dirty="0" err="1"/>
              <a:t>i</a:t>
            </a:r>
            <a:r>
              <a:rPr lang="en-CA" dirty="0"/>
              <a:t>) the </a:t>
            </a:r>
            <a:r>
              <a:rPr lang="en-CA" b="1" dirty="0"/>
              <a:t>deeper</a:t>
            </a:r>
            <a:r>
              <a:rPr lang="en-CA" dirty="0"/>
              <a:t> the Well, ii) the </a:t>
            </a:r>
            <a:r>
              <a:rPr lang="en-CA" b="1" dirty="0"/>
              <a:t>wider the spacing</a:t>
            </a:r>
            <a:r>
              <a:rPr lang="en-CA" dirty="0"/>
              <a:t> between </a:t>
            </a:r>
            <a:r>
              <a:rPr lang="en-CA" dirty="0" err="1"/>
              <a:t>vibrational</a:t>
            </a:r>
            <a:r>
              <a:rPr lang="en-CA" dirty="0"/>
              <a:t>  states, and iii) the </a:t>
            </a:r>
            <a:r>
              <a:rPr lang="en-CA" b="1" dirty="0"/>
              <a:t>higher the frequency</a:t>
            </a:r>
            <a:r>
              <a:rPr lang="en-CA" dirty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473649" y="2636912"/>
            <a:ext cx="22098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1751" name="Text Box 8"/>
          <p:cNvSpPr txBox="1">
            <a:spLocks noChangeArrowheads="1"/>
          </p:cNvSpPr>
          <p:nvPr/>
        </p:nvSpPr>
        <p:spPr bwMode="auto">
          <a:xfrm>
            <a:off x="2711625" y="260649"/>
            <a:ext cx="69477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/>
              <a:t>Scanning Infrared Spectrometer</a:t>
            </a:r>
          </a:p>
        </p:txBody>
      </p:sp>
      <p:pic>
        <p:nvPicPr>
          <p:cNvPr id="31753" name="Picture 16" descr="Spectrometer_schemati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368" y="1281961"/>
            <a:ext cx="6120680" cy="2795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3" descr="c:\ch19\19_p08_PChem.jpg"/>
          <p:cNvPicPr>
            <a:picLocks noChangeAspect="1" noChangeArrowheads="1"/>
          </p:cNvPicPr>
          <p:nvPr/>
        </p:nvPicPr>
        <p:blipFill>
          <a:blip r:embed="rId4" cstate="print"/>
          <a:srcRect l="5400" b="23689"/>
          <a:stretch>
            <a:fillRect/>
          </a:stretch>
        </p:blipFill>
        <p:spPr bwMode="auto">
          <a:xfrm>
            <a:off x="3719736" y="4042617"/>
            <a:ext cx="6242250" cy="233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5" name="Text Box 18"/>
          <p:cNvSpPr txBox="1">
            <a:spLocks noChangeArrowheads="1"/>
          </p:cNvSpPr>
          <p:nvPr/>
        </p:nvSpPr>
        <p:spPr bwMode="auto">
          <a:xfrm>
            <a:off x="5591944" y="6444044"/>
            <a:ext cx="28360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35513"/>
                </a:solidFill>
                <a:latin typeface="+mj-lt"/>
              </a:rPr>
              <a:t>Grating Orientation (</a:t>
            </a:r>
            <a:r>
              <a:rPr lang="en-US" b="1" dirty="0">
                <a:solidFill>
                  <a:srgbClr val="035513"/>
                </a:solidFill>
                <a:latin typeface="Symbol" pitchFamily="18" charset="2"/>
              </a:rPr>
              <a:t>q</a:t>
            </a:r>
            <a:r>
              <a:rPr lang="en-US" b="1" dirty="0">
                <a:solidFill>
                  <a:srgbClr val="035513"/>
                </a:solidFill>
                <a:latin typeface="+mj-lt"/>
              </a:rPr>
              <a:t>)</a:t>
            </a:r>
          </a:p>
        </p:txBody>
      </p:sp>
      <p:sp>
        <p:nvSpPr>
          <p:cNvPr id="31756" name="Text Box 19"/>
          <p:cNvSpPr txBox="1">
            <a:spLocks noChangeArrowheads="1"/>
          </p:cNvSpPr>
          <p:nvPr/>
        </p:nvSpPr>
        <p:spPr bwMode="auto">
          <a:xfrm rot="16200000">
            <a:off x="2763794" y="4990585"/>
            <a:ext cx="12731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Absorption</a:t>
            </a:r>
          </a:p>
        </p:txBody>
      </p:sp>
      <p:graphicFrame>
        <p:nvGraphicFramePr>
          <p:cNvPr id="31746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530603"/>
              </p:ext>
            </p:extLst>
          </p:nvPr>
        </p:nvGraphicFramePr>
        <p:xfrm>
          <a:off x="7689673" y="2760216"/>
          <a:ext cx="18542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54000" imgH="812520" progId="Equation.DSMT4">
                  <p:embed/>
                </p:oleObj>
              </mc:Choice>
              <mc:Fallback>
                <p:oleObj name="Equation" r:id="rId5" imgW="1854000" imgH="81252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9673" y="2760216"/>
                        <a:ext cx="18542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7" name="Text Box 22"/>
          <p:cNvSpPr txBox="1">
            <a:spLocks noChangeArrowheads="1"/>
          </p:cNvSpPr>
          <p:nvPr/>
        </p:nvSpPr>
        <p:spPr bwMode="auto">
          <a:xfrm>
            <a:off x="8553770" y="1556792"/>
            <a:ext cx="1247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I</a:t>
            </a:r>
            <a:r>
              <a:rPr lang="en-US" baseline="-25000" dirty="0"/>
              <a:t>0 </a:t>
            </a:r>
            <a:r>
              <a:rPr lang="en-US" dirty="0"/>
              <a:t>= Blank</a:t>
            </a:r>
            <a:r>
              <a:rPr lang="en-US" baseline="-25000" dirty="0"/>
              <a:t> </a:t>
            </a:r>
          </a:p>
        </p:txBody>
      </p:sp>
      <p:sp>
        <p:nvSpPr>
          <p:cNvPr id="31758" name="Text Box 23"/>
          <p:cNvSpPr txBox="1">
            <a:spLocks noChangeArrowheads="1"/>
          </p:cNvSpPr>
          <p:nvPr/>
        </p:nvSpPr>
        <p:spPr bwMode="auto">
          <a:xfrm>
            <a:off x="7074131" y="1586840"/>
            <a:ext cx="13308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I = Sample</a:t>
            </a:r>
          </a:p>
        </p:txBody>
      </p:sp>
      <p:sp>
        <p:nvSpPr>
          <p:cNvPr id="31759" name="Text Box 24"/>
          <p:cNvSpPr txBox="1">
            <a:spLocks noChangeArrowheads="1"/>
          </p:cNvSpPr>
          <p:nvPr/>
        </p:nvSpPr>
        <p:spPr bwMode="auto">
          <a:xfrm>
            <a:off x="3431705" y="1930032"/>
            <a:ext cx="303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Symbol" pitchFamily="18" charset="2"/>
              </a:rPr>
              <a:t>q</a:t>
            </a: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7056784" y="2085850"/>
            <a:ext cx="39357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Symbol"/>
              <a:buChar char="q"/>
            </a:pPr>
            <a:r>
              <a:rPr lang="en-US" dirty="0">
                <a:latin typeface="Symbol" pitchFamily="18" charset="2"/>
              </a:rPr>
              <a:t> = </a:t>
            </a:r>
            <a:r>
              <a:rPr lang="en-US" dirty="0">
                <a:latin typeface="+mj-lt"/>
              </a:rPr>
              <a:t>Determines wavelength selected</a:t>
            </a:r>
            <a:endParaRPr lang="en-US" dirty="0">
              <a:latin typeface="Symbol" pitchFamily="18" charset="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655840" y="5661248"/>
            <a:ext cx="3168351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pic>
        <p:nvPicPr>
          <p:cNvPr id="25605" name="Picture 3" descr="c:\ch19\19_p15_PChem.jpg"/>
          <p:cNvPicPr>
            <a:picLocks noChangeAspect="1" noChangeArrowheads="1"/>
          </p:cNvPicPr>
          <p:nvPr/>
        </p:nvPicPr>
        <p:blipFill>
          <a:blip r:embed="rId2" cstate="print"/>
          <a:srcRect b="5035"/>
          <a:stretch>
            <a:fillRect/>
          </a:stretch>
        </p:blipFill>
        <p:spPr bwMode="auto">
          <a:xfrm>
            <a:off x="7240373" y="836306"/>
            <a:ext cx="4224487" cy="215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3" descr="c:\ch19\19_p08_PChem.jpg"/>
          <p:cNvPicPr>
            <a:picLocks noChangeAspect="1" noChangeArrowheads="1"/>
          </p:cNvPicPr>
          <p:nvPr/>
        </p:nvPicPr>
        <p:blipFill>
          <a:blip r:embed="rId3" cstate="print"/>
          <a:srcRect l="5400" b="5077"/>
          <a:stretch>
            <a:fillRect/>
          </a:stretch>
        </p:blipFill>
        <p:spPr bwMode="auto">
          <a:xfrm>
            <a:off x="3824064" y="3134271"/>
            <a:ext cx="4648200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3" descr="c:\ch19\19_04tbl_PChem.jpg"/>
          <p:cNvPicPr>
            <a:picLocks noChangeAspect="1" noChangeArrowheads="1"/>
          </p:cNvPicPr>
          <p:nvPr/>
        </p:nvPicPr>
        <p:blipFill>
          <a:blip r:embed="rId4" cstate="print"/>
          <a:srcRect b="7553"/>
          <a:stretch>
            <a:fillRect/>
          </a:stretch>
        </p:blipFill>
        <p:spPr bwMode="auto">
          <a:xfrm>
            <a:off x="258929" y="795759"/>
            <a:ext cx="5586412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ext Box 6"/>
          <p:cNvSpPr txBox="1">
            <a:spLocks noChangeArrowheads="1"/>
          </p:cNvSpPr>
          <p:nvPr/>
        </p:nvSpPr>
        <p:spPr bwMode="auto">
          <a:xfrm>
            <a:off x="2423592" y="44625"/>
            <a:ext cx="76642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/>
              <a:t>Vibrational Spectra of Molecules</a:t>
            </a:r>
          </a:p>
        </p:txBody>
      </p:sp>
      <p:graphicFrame>
        <p:nvGraphicFramePr>
          <p:cNvPr id="2560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5014840"/>
              </p:ext>
            </p:extLst>
          </p:nvPr>
        </p:nvGraphicFramePr>
        <p:xfrm>
          <a:off x="435542" y="3439471"/>
          <a:ext cx="2780572" cy="867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806560" imgH="876240" progId="Equation.DSMT4">
                  <p:embed/>
                </p:oleObj>
              </mc:Choice>
              <mc:Fallback>
                <p:oleObj name="Equation" r:id="rId5" imgW="2806560" imgH="8762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42" y="3439471"/>
                        <a:ext cx="2780572" cy="8676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727850" y="5858108"/>
            <a:ext cx="31683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sz="2800" b="1" i="1" dirty="0">
                <a:solidFill>
                  <a:srgbClr val="C00000"/>
                </a:solidFill>
                <a:cs typeface="Times New Roman" pitchFamily="18" charset="0"/>
              </a:rPr>
              <a:t>k</a:t>
            </a:r>
            <a:r>
              <a:rPr lang="en-CA" dirty="0">
                <a:solidFill>
                  <a:srgbClr val="C00000"/>
                </a:solidFill>
                <a:latin typeface="+mj-lt"/>
              </a:rPr>
              <a:t> related to </a:t>
            </a:r>
            <a:r>
              <a:rPr lang="en-CA" b="1" u="sng" dirty="0">
                <a:solidFill>
                  <a:srgbClr val="C00000"/>
                </a:solidFill>
                <a:latin typeface="+mj-lt"/>
              </a:rPr>
              <a:t>Bond Order </a:t>
            </a:r>
            <a:r>
              <a:rPr lang="en-CA" dirty="0">
                <a:solidFill>
                  <a:srgbClr val="C00000"/>
                </a:solidFill>
                <a:latin typeface="+mj-lt"/>
              </a:rPr>
              <a:t>!!!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59892" y="4402416"/>
            <a:ext cx="16562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/>
              <a:t>Reduced Mass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1470" y="5355096"/>
            <a:ext cx="297023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Symbol"/>
              <a:buChar char="w"/>
            </a:pPr>
            <a:r>
              <a:rPr lang="en-CA" sz="1600" dirty="0"/>
              <a:t>= frequency ~ 1/</a:t>
            </a:r>
            <a:r>
              <a:rPr lang="en-CA" sz="2000" dirty="0">
                <a:latin typeface="Symbol" pitchFamily="18" charset="2"/>
              </a:rPr>
              <a:t>l</a:t>
            </a:r>
            <a:r>
              <a:rPr lang="en-CA" sz="1600" dirty="0">
                <a:latin typeface="Symbol" pitchFamily="18" charset="2"/>
              </a:rPr>
              <a:t>  </a:t>
            </a:r>
            <a:r>
              <a:rPr lang="en-CA" sz="1600" dirty="0">
                <a:latin typeface="+mj-lt"/>
              </a:rPr>
              <a:t>(1/cm)</a:t>
            </a:r>
            <a:r>
              <a:rPr lang="en-CA" sz="1600" dirty="0">
                <a:latin typeface="Symbol" pitchFamily="18" charset="2"/>
              </a:rPr>
              <a:t>  </a:t>
            </a:r>
            <a:r>
              <a:rPr lang="en-CA" sz="1600" dirty="0">
                <a:latin typeface="+mj-lt"/>
              </a:rPr>
              <a:t> </a:t>
            </a:r>
          </a:p>
          <a:p>
            <a:r>
              <a:rPr lang="en-CA" sz="1600" dirty="0">
                <a:latin typeface="+mj-lt"/>
              </a:rPr>
              <a:t>	     Wave numbers</a:t>
            </a:r>
          </a:p>
          <a:p>
            <a:r>
              <a:rPr lang="en-CA" sz="1600" dirty="0">
                <a:latin typeface="Symbol" pitchFamily="18" charset="2"/>
              </a:rPr>
              <a:t>l </a:t>
            </a:r>
            <a:r>
              <a:rPr lang="en-CA" sz="1600" dirty="0">
                <a:latin typeface="+mj-lt"/>
              </a:rPr>
              <a:t>= wave length (cm)</a:t>
            </a:r>
          </a:p>
          <a:p>
            <a:r>
              <a:rPr lang="en-CA" sz="1600" dirty="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63886" y="4142383"/>
            <a:ext cx="556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C-H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49766" y="3134271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C=O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56852" y="4214391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O-H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13767" y="3635732"/>
            <a:ext cx="538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C-C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80110" y="3356992"/>
            <a:ext cx="556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C-H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DC25F4-FA39-445C-B8DF-519F5675C013}"/>
              </a:ext>
            </a:extLst>
          </p:cNvPr>
          <p:cNvSpPr txBox="1"/>
          <p:nvPr/>
        </p:nvSpPr>
        <p:spPr>
          <a:xfrm>
            <a:off x="8809289" y="3750985"/>
            <a:ext cx="31683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/>
              <a:t>Internal </a:t>
            </a:r>
            <a:r>
              <a:rPr lang="en-CA" sz="1600" b="1" dirty="0"/>
              <a:t>motion</a:t>
            </a:r>
            <a:r>
              <a:rPr lang="en-CA" sz="1600" dirty="0"/>
              <a:t> must cause the </a:t>
            </a:r>
            <a:r>
              <a:rPr lang="en-CA" sz="1600" b="1" dirty="0"/>
              <a:t>dipole</a:t>
            </a:r>
            <a:r>
              <a:rPr lang="en-CA" sz="1600" dirty="0"/>
              <a:t> to </a:t>
            </a:r>
            <a:r>
              <a:rPr lang="en-CA" sz="1600" b="1" dirty="0"/>
              <a:t>modulate</a:t>
            </a:r>
            <a:r>
              <a:rPr lang="en-CA" sz="1600" dirty="0"/>
              <a:t> to </a:t>
            </a:r>
          </a:p>
          <a:p>
            <a:r>
              <a:rPr lang="en-CA" sz="1600" dirty="0"/>
              <a:t>be observable</a:t>
            </a:r>
            <a:r>
              <a:rPr lang="en-CA" sz="1600" b="1" dirty="0"/>
              <a:t>.</a:t>
            </a:r>
          </a:p>
          <a:p>
            <a:endParaRPr lang="en-CA" sz="1600" b="1" dirty="0"/>
          </a:p>
          <a:p>
            <a:r>
              <a:rPr lang="en-CA" sz="1600" b="1" dirty="0"/>
              <a:t>Ex) </a:t>
            </a:r>
            <a:r>
              <a:rPr lang="en-CA" sz="1600" dirty="0"/>
              <a:t>CO</a:t>
            </a:r>
            <a:r>
              <a:rPr lang="en-CA" sz="1600" baseline="-25000" dirty="0"/>
              <a:t>2 </a:t>
            </a:r>
          </a:p>
          <a:p>
            <a:r>
              <a:rPr lang="en-CA" sz="1600" dirty="0"/>
              <a:t>Symmetric vs asymmetric stretch</a:t>
            </a:r>
          </a:p>
          <a:p>
            <a:endParaRPr lang="en-CA" sz="1600" dirty="0"/>
          </a:p>
          <a:p>
            <a:r>
              <a:rPr lang="en-CA" sz="1600" b="1" dirty="0"/>
              <a:t>Ex)</a:t>
            </a:r>
            <a:r>
              <a:rPr lang="en-CA" sz="1600" dirty="0"/>
              <a:t> Water</a:t>
            </a:r>
          </a:p>
          <a:p>
            <a:r>
              <a:rPr lang="en-CA" sz="1600" dirty="0"/>
              <a:t>Symmetric vs asymmetric stretch</a:t>
            </a:r>
          </a:p>
          <a:p>
            <a:endParaRPr lang="en-CA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3251002" y="214314"/>
            <a:ext cx="4861222" cy="622399"/>
          </a:xfrm>
        </p:spPr>
        <p:txBody>
          <a:bodyPr/>
          <a:lstStyle/>
          <a:p>
            <a:pPr eaLnBrk="1" hangingPunct="1"/>
            <a:r>
              <a:rPr lang="en-US" sz="2800" dirty="0"/>
              <a:t>Photoelectron Spectroscopy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360" y="908720"/>
            <a:ext cx="11377264" cy="1584176"/>
          </a:xfrm>
        </p:spPr>
        <p:txBody>
          <a:bodyPr/>
          <a:lstStyle/>
          <a:p>
            <a:pPr marL="0" eaLnBrk="1" hangingPunct="1">
              <a:buNone/>
            </a:pPr>
            <a:r>
              <a:rPr lang="en-US" sz="1800" dirty="0"/>
              <a:t>Another form of spectroscopy can be used to corroborate the orbital occupancies predicted by MO theory– </a:t>
            </a:r>
          </a:p>
          <a:p>
            <a:pPr marL="0" eaLnBrk="1" hangingPunct="1">
              <a:buNone/>
            </a:pPr>
            <a:r>
              <a:rPr lang="en-US" sz="1800" b="1" dirty="0"/>
              <a:t>	</a:t>
            </a:r>
          </a:p>
          <a:p>
            <a:pPr marL="0" eaLnBrk="1" hangingPunct="1">
              <a:buNone/>
            </a:pPr>
            <a:r>
              <a:rPr lang="en-US" sz="1800" b="1" dirty="0"/>
              <a:t>				Photoelectron Spectroscopy</a:t>
            </a:r>
            <a:r>
              <a:rPr lang="en-US" sz="1800" dirty="0"/>
              <a:t> (PES).  </a:t>
            </a:r>
          </a:p>
          <a:p>
            <a:pPr marL="0" eaLnBrk="1" hangingPunct="1">
              <a:buNone/>
            </a:pPr>
            <a:endParaRPr lang="en-US" sz="1800" dirty="0"/>
          </a:p>
          <a:p>
            <a:pPr marL="0" eaLnBrk="1" hangingPunct="1">
              <a:buNone/>
            </a:pPr>
            <a:r>
              <a:rPr lang="en-US" sz="1800" dirty="0"/>
              <a:t>The principles behind photoelectron spectroscopy are the same as those behind the </a:t>
            </a:r>
            <a:r>
              <a:rPr lang="en-US" sz="1800" b="1" dirty="0"/>
              <a:t>photoelectric effect</a:t>
            </a:r>
            <a:r>
              <a:rPr lang="en-US" sz="1800" dirty="0"/>
              <a:t>:</a:t>
            </a:r>
          </a:p>
          <a:p>
            <a:pPr marL="0" eaLnBrk="1" hangingPunct="1"/>
            <a:endParaRPr lang="en-CA" sz="1800" dirty="0"/>
          </a:p>
          <a:p>
            <a:pPr marL="0" eaLnBrk="1" hangingPunct="1"/>
            <a:endParaRPr lang="en-CA" sz="1800" dirty="0"/>
          </a:p>
          <a:p>
            <a:pPr marL="0" eaLnBrk="1" hangingPunct="1"/>
            <a:endParaRPr lang="en-CA" sz="1400" dirty="0"/>
          </a:p>
          <a:p>
            <a:pPr marL="0" eaLnBrk="1" hangingPunct="1"/>
            <a:endParaRPr lang="en-CA" sz="1400" dirty="0"/>
          </a:p>
          <a:p>
            <a:pPr marL="0" eaLnBrk="1" hangingPunct="1"/>
            <a:endParaRPr lang="en-CA" sz="1400" dirty="0"/>
          </a:p>
          <a:p>
            <a:pPr marL="0" eaLnBrk="1" hangingPunct="1"/>
            <a:endParaRPr lang="en-CA" sz="1400" dirty="0"/>
          </a:p>
          <a:p>
            <a:pPr marL="0" eaLnBrk="1" hangingPunct="1"/>
            <a:endParaRPr lang="en-CA" sz="1400" dirty="0"/>
          </a:p>
          <a:p>
            <a:pPr marL="0" eaLnBrk="1" hangingPunct="1"/>
            <a:endParaRPr lang="en-US" sz="1400" dirty="0"/>
          </a:p>
          <a:p>
            <a:pPr marL="0" lvl="1" eaLnBrk="1" hangingPunct="1"/>
            <a:endParaRPr lang="en-US" sz="1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7DFE5E-B13E-4F7B-8286-A7E5150D5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762" y="2699843"/>
            <a:ext cx="3610479" cy="35437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34BE4C-1CDA-439D-B133-4C109648E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048" y="3115637"/>
            <a:ext cx="4401164" cy="29436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 descr="11_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2189" y="1184548"/>
            <a:ext cx="5070475" cy="548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19336" y="1021378"/>
            <a:ext cx="7056784" cy="1975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en-CA" kern="0" dirty="0">
                <a:latin typeface="+mn-lt"/>
              </a:rPr>
              <a:t>The energies involved typically fall in </a:t>
            </a:r>
            <a:r>
              <a:rPr lang="en-CA" b="1" kern="0" dirty="0">
                <a:latin typeface="+mn-lt"/>
              </a:rPr>
              <a:t>ultraviolet</a:t>
            </a:r>
            <a:r>
              <a:rPr lang="en-CA" kern="0" dirty="0">
                <a:latin typeface="+mn-lt"/>
              </a:rPr>
              <a:t> region </a:t>
            </a:r>
          </a:p>
          <a:p>
            <a:pPr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endParaRPr lang="en-CA" kern="0" dirty="0">
              <a:latin typeface="+mn-lt"/>
            </a:endParaRPr>
          </a:p>
          <a:p>
            <a:pPr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en-CA" kern="0" dirty="0">
                <a:latin typeface="+mn-lt"/>
              </a:rPr>
              <a:t>hence PES is often referred to as  </a:t>
            </a:r>
            <a:r>
              <a:rPr lang="en-CA" b="1" kern="0" dirty="0">
                <a:latin typeface="+mn-lt"/>
              </a:rPr>
              <a:t>UPES </a:t>
            </a:r>
            <a:r>
              <a:rPr lang="en-CA" kern="0" dirty="0">
                <a:latin typeface="+mn-lt"/>
              </a:rPr>
              <a:t>(</a:t>
            </a:r>
            <a:r>
              <a:rPr lang="en-CA" u="sng" kern="0" dirty="0">
                <a:latin typeface="+mn-lt"/>
              </a:rPr>
              <a:t>u</a:t>
            </a:r>
            <a:r>
              <a:rPr lang="en-CA" kern="0" dirty="0">
                <a:latin typeface="+mn-lt"/>
              </a:rPr>
              <a:t>ltraviolet </a:t>
            </a:r>
            <a:r>
              <a:rPr lang="en-CA" u="sng" kern="0" dirty="0">
                <a:latin typeface="+mn-lt"/>
              </a:rPr>
              <a:t>p</a:t>
            </a:r>
            <a:r>
              <a:rPr lang="en-CA" kern="0" dirty="0">
                <a:latin typeface="+mn-lt"/>
              </a:rPr>
              <a:t>hoto</a:t>
            </a:r>
            <a:r>
              <a:rPr lang="en-CA" u="sng" kern="0" dirty="0">
                <a:latin typeface="+mn-lt"/>
              </a:rPr>
              <a:t>e</a:t>
            </a:r>
            <a:r>
              <a:rPr lang="en-CA" kern="0" dirty="0">
                <a:latin typeface="+mn-lt"/>
              </a:rPr>
              <a:t>lectron </a:t>
            </a:r>
            <a:r>
              <a:rPr lang="en-CA" u="sng" kern="0" dirty="0">
                <a:latin typeface="+mn-lt"/>
              </a:rPr>
              <a:t>s</a:t>
            </a:r>
            <a:r>
              <a:rPr lang="en-CA" kern="0" dirty="0">
                <a:latin typeface="+mn-lt"/>
              </a:rPr>
              <a:t>pectroscopy) spectrometer.</a:t>
            </a:r>
          </a:p>
          <a:p>
            <a:pPr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endParaRPr lang="en-CA" kern="0" dirty="0">
              <a:latin typeface="+mn-lt"/>
            </a:endParaRPr>
          </a:p>
          <a:p>
            <a:pPr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en-CA" kern="0" dirty="0">
                <a:latin typeface="+mn-lt"/>
              </a:rPr>
              <a:t>Similar to a </a:t>
            </a:r>
            <a:r>
              <a:rPr lang="en-CA" b="1" kern="0" dirty="0">
                <a:latin typeface="+mn-lt"/>
              </a:rPr>
              <a:t>mass spectrometer</a:t>
            </a:r>
            <a:r>
              <a:rPr lang="en-CA" kern="0" dirty="0">
                <a:latin typeface="+mn-lt"/>
              </a:rPr>
              <a:t>.  </a:t>
            </a:r>
            <a:endParaRPr lang="en-US" kern="0" dirty="0">
              <a:latin typeface="+mn-lt"/>
            </a:endParaRPr>
          </a:p>
          <a:p>
            <a:pPr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endParaRPr lang="en-US" kern="0" dirty="0">
              <a:latin typeface="+mn-lt"/>
            </a:endParaRPr>
          </a:p>
          <a:p>
            <a:pPr marL="0" lvl="1" indent="-285750" eaLnBrk="1" hangingPunct="1">
              <a:spcBef>
                <a:spcPct val="20000"/>
              </a:spcBef>
              <a:buClr>
                <a:schemeClr val="hlink"/>
              </a:buClr>
              <a:buSzPct val="55000"/>
              <a:defRPr/>
            </a:pPr>
            <a:endParaRPr lang="en-US" kern="0" dirty="0">
              <a:latin typeface="+mn-lt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683050" y="-27384"/>
            <a:ext cx="4861222" cy="68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2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Photoelectron Spectroscopy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8410" y="971436"/>
            <a:ext cx="1343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UV to X-ray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43472" y="3586797"/>
            <a:ext cx="4427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K.E. (electron)  = </a:t>
            </a:r>
            <a:r>
              <a:rPr lang="en-CA" sz="2800" dirty="0" err="1"/>
              <a:t>h</a:t>
            </a:r>
            <a:r>
              <a:rPr lang="en-CA" sz="2800" dirty="0" err="1">
                <a:latin typeface="Symbol" pitchFamily="18" charset="2"/>
              </a:rPr>
              <a:t>n</a:t>
            </a:r>
            <a:r>
              <a:rPr lang="en-CA" sz="2800" baseline="-25000" dirty="0" err="1"/>
              <a:t>UV</a:t>
            </a:r>
            <a:r>
              <a:rPr lang="en-CA" sz="2800" dirty="0">
                <a:latin typeface="Symbol" pitchFamily="18" charset="2"/>
              </a:rPr>
              <a:t> </a:t>
            </a:r>
            <a:r>
              <a:rPr lang="en-CA" sz="2800" dirty="0">
                <a:latin typeface="+mj-lt"/>
              </a:rPr>
              <a:t>- IE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48251" y="4632603"/>
            <a:ext cx="2823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IE = Ionization Energy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46725" y="5435932"/>
            <a:ext cx="3756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KE = Kinetic Energy = 1/2 mv</a:t>
            </a:r>
            <a:r>
              <a:rPr lang="en-CA" b="1" baseline="30000" dirty="0"/>
              <a:t>2</a:t>
            </a:r>
            <a:endParaRPr lang="en-CA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744072" y="5633864"/>
            <a:ext cx="4949905" cy="60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en-CA" sz="2000" kern="0" dirty="0">
                <a:latin typeface="+mn-lt"/>
              </a:rPr>
              <a:t>The PES spectrum Neon is very simple, showing only one line for each orbital.</a:t>
            </a:r>
            <a:endParaRPr lang="en-US" sz="2000" kern="0" dirty="0">
              <a:latin typeface="+mn-lt"/>
            </a:endParaRPr>
          </a:p>
          <a:p>
            <a:pPr marL="0" lvl="1" indent="-285750" eaLnBrk="1" hangingPunct="1">
              <a:spcBef>
                <a:spcPct val="20000"/>
              </a:spcBef>
              <a:buClr>
                <a:schemeClr val="hlink"/>
              </a:buClr>
              <a:buSzPct val="55000"/>
              <a:defRPr/>
            </a:pPr>
            <a:endParaRPr lang="en-US" kern="0" dirty="0">
              <a:latin typeface="+mn-lt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999656" y="44625"/>
            <a:ext cx="7200800" cy="62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Photoelectron Spectroscopy of Neon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3143672" y="5589240"/>
            <a:ext cx="72008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071664" y="3645024"/>
            <a:ext cx="64807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3863752" y="3645024"/>
            <a:ext cx="64807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4727848" y="3645024"/>
            <a:ext cx="64807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rot="5400000">
            <a:off x="335360" y="3573016"/>
            <a:ext cx="432048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2495600" y="2132856"/>
            <a:ext cx="3312368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1127448" y="1556793"/>
            <a:ext cx="1303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FF0000"/>
                </a:solidFill>
              </a:rPr>
              <a:t>Unbound</a:t>
            </a:r>
            <a:r>
              <a:rPr lang="en-CA" dirty="0"/>
              <a:t> </a:t>
            </a:r>
          </a:p>
          <a:p>
            <a:r>
              <a:rPr lang="en-CA" b="1" dirty="0">
                <a:solidFill>
                  <a:srgbClr val="FF0000"/>
                </a:solidFill>
              </a:rPr>
              <a:t>State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 rot="5400000" flipH="1" flipV="1">
            <a:off x="2998862" y="3284190"/>
            <a:ext cx="5760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rot="16200000" flipH="1">
            <a:off x="3214886" y="3284190"/>
            <a:ext cx="5760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rot="5400000" flipH="1" flipV="1">
            <a:off x="3792538" y="3284191"/>
            <a:ext cx="5760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rot="16200000" flipH="1">
            <a:off x="4008562" y="3284191"/>
            <a:ext cx="5760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5400000" flipH="1" flipV="1">
            <a:off x="4656634" y="3284191"/>
            <a:ext cx="5760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rot="16200000" flipH="1">
            <a:off x="4800650" y="3284191"/>
            <a:ext cx="5760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Freeform 5"/>
          <p:cNvSpPr>
            <a:spLocks/>
          </p:cNvSpPr>
          <p:nvPr/>
        </p:nvSpPr>
        <p:spPr bwMode="auto">
          <a:xfrm>
            <a:off x="1271464" y="2876868"/>
            <a:ext cx="1925960" cy="624140"/>
          </a:xfrm>
          <a:custGeom>
            <a:avLst/>
            <a:gdLst>
              <a:gd name="T0" fmla="*/ 0 w 4320"/>
              <a:gd name="T1" fmla="*/ 2147483647 h 1620"/>
              <a:gd name="T2" fmla="*/ 2147483647 w 4320"/>
              <a:gd name="T3" fmla="*/ 0 h 1620"/>
              <a:gd name="T4" fmla="*/ 2147483647 w 4320"/>
              <a:gd name="T5" fmla="*/ 2147483647 h 1620"/>
              <a:gd name="T6" fmla="*/ 2147483647 w 4320"/>
              <a:gd name="T7" fmla="*/ 2147483647 h 1620"/>
              <a:gd name="T8" fmla="*/ 2147483647 w 4320"/>
              <a:gd name="T9" fmla="*/ 2147483647 h 1620"/>
              <a:gd name="T10" fmla="*/ 2147483647 w 4320"/>
              <a:gd name="T11" fmla="*/ 0 h 1620"/>
              <a:gd name="T12" fmla="*/ 2147483647 w 4320"/>
              <a:gd name="T13" fmla="*/ 2147483647 h 1620"/>
              <a:gd name="T14" fmla="*/ 2147483647 w 4320"/>
              <a:gd name="T15" fmla="*/ 2147483647 h 1620"/>
              <a:gd name="T16" fmla="*/ 2147483647 w 4320"/>
              <a:gd name="T17" fmla="*/ 2147483647 h 1620"/>
              <a:gd name="T18" fmla="*/ 2147483647 w 4320"/>
              <a:gd name="T19" fmla="*/ 0 h 1620"/>
              <a:gd name="T20" fmla="*/ 2147483647 w 4320"/>
              <a:gd name="T21" fmla="*/ 2147483647 h 1620"/>
              <a:gd name="T22" fmla="*/ 2147483647 w 4320"/>
              <a:gd name="T23" fmla="*/ 2147483647 h 1620"/>
              <a:gd name="T24" fmla="*/ 2147483647 w 4320"/>
              <a:gd name="T25" fmla="*/ 2147483647 h 162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320"/>
              <a:gd name="T40" fmla="*/ 0 h 1620"/>
              <a:gd name="T41" fmla="*/ 4320 w 4320"/>
              <a:gd name="T42" fmla="*/ 1620 h 162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320" h="1620">
                <a:moveTo>
                  <a:pt x="0" y="720"/>
                </a:moveTo>
                <a:cubicBezTo>
                  <a:pt x="120" y="360"/>
                  <a:pt x="240" y="0"/>
                  <a:pt x="360" y="0"/>
                </a:cubicBezTo>
                <a:cubicBezTo>
                  <a:pt x="480" y="0"/>
                  <a:pt x="600" y="450"/>
                  <a:pt x="720" y="720"/>
                </a:cubicBezTo>
                <a:cubicBezTo>
                  <a:pt x="840" y="990"/>
                  <a:pt x="960" y="1620"/>
                  <a:pt x="1080" y="1620"/>
                </a:cubicBezTo>
                <a:cubicBezTo>
                  <a:pt x="1200" y="1620"/>
                  <a:pt x="1320" y="990"/>
                  <a:pt x="1440" y="720"/>
                </a:cubicBezTo>
                <a:cubicBezTo>
                  <a:pt x="1560" y="450"/>
                  <a:pt x="1680" y="0"/>
                  <a:pt x="1800" y="0"/>
                </a:cubicBezTo>
                <a:cubicBezTo>
                  <a:pt x="1920" y="0"/>
                  <a:pt x="2040" y="450"/>
                  <a:pt x="2160" y="720"/>
                </a:cubicBezTo>
                <a:cubicBezTo>
                  <a:pt x="2280" y="990"/>
                  <a:pt x="2400" y="1620"/>
                  <a:pt x="2520" y="1620"/>
                </a:cubicBezTo>
                <a:cubicBezTo>
                  <a:pt x="2640" y="1620"/>
                  <a:pt x="2760" y="990"/>
                  <a:pt x="2880" y="720"/>
                </a:cubicBezTo>
                <a:cubicBezTo>
                  <a:pt x="3000" y="450"/>
                  <a:pt x="3120" y="0"/>
                  <a:pt x="3240" y="0"/>
                </a:cubicBezTo>
                <a:cubicBezTo>
                  <a:pt x="3360" y="0"/>
                  <a:pt x="3480" y="450"/>
                  <a:pt x="3600" y="720"/>
                </a:cubicBezTo>
                <a:cubicBezTo>
                  <a:pt x="3720" y="990"/>
                  <a:pt x="3840" y="1620"/>
                  <a:pt x="3960" y="1620"/>
                </a:cubicBezTo>
                <a:cubicBezTo>
                  <a:pt x="4080" y="1620"/>
                  <a:pt x="4200" y="1170"/>
                  <a:pt x="4320" y="720"/>
                </a:cubicBezTo>
              </a:path>
            </a:pathLst>
          </a:custGeom>
          <a:noFill/>
          <a:ln w="38100">
            <a:solidFill>
              <a:srgbClr val="004C2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cxnSp>
        <p:nvCxnSpPr>
          <p:cNvPr id="33" name="Straight Arrow Connector 32"/>
          <p:cNvCxnSpPr/>
          <p:nvPr/>
        </p:nvCxnSpPr>
        <p:spPr bwMode="auto">
          <a:xfrm rot="5400000" flipH="1" flipV="1">
            <a:off x="3036454" y="2816932"/>
            <a:ext cx="1224136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rot="5400000" flipH="1" flipV="1">
            <a:off x="3070870" y="5228406"/>
            <a:ext cx="5760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rot="16200000" flipH="1">
            <a:off x="3286894" y="5228406"/>
            <a:ext cx="5760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rot="5400000" flipH="1" flipV="1">
            <a:off x="2244366" y="3825044"/>
            <a:ext cx="324036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3268972" y="5651956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2s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05076" y="3707740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2p</a:t>
            </a:r>
          </a:p>
        </p:txBody>
      </p:sp>
      <p:sp>
        <p:nvSpPr>
          <p:cNvPr id="43" name="Freeform 5"/>
          <p:cNvSpPr>
            <a:spLocks/>
          </p:cNvSpPr>
          <p:nvPr/>
        </p:nvSpPr>
        <p:spPr bwMode="auto">
          <a:xfrm>
            <a:off x="1271464" y="4768026"/>
            <a:ext cx="1925960" cy="605190"/>
          </a:xfrm>
          <a:custGeom>
            <a:avLst/>
            <a:gdLst>
              <a:gd name="T0" fmla="*/ 0 w 4320"/>
              <a:gd name="T1" fmla="*/ 2147483647 h 1620"/>
              <a:gd name="T2" fmla="*/ 2147483647 w 4320"/>
              <a:gd name="T3" fmla="*/ 0 h 1620"/>
              <a:gd name="T4" fmla="*/ 2147483647 w 4320"/>
              <a:gd name="T5" fmla="*/ 2147483647 h 1620"/>
              <a:gd name="T6" fmla="*/ 2147483647 w 4320"/>
              <a:gd name="T7" fmla="*/ 2147483647 h 1620"/>
              <a:gd name="T8" fmla="*/ 2147483647 w 4320"/>
              <a:gd name="T9" fmla="*/ 2147483647 h 1620"/>
              <a:gd name="T10" fmla="*/ 2147483647 w 4320"/>
              <a:gd name="T11" fmla="*/ 0 h 1620"/>
              <a:gd name="T12" fmla="*/ 2147483647 w 4320"/>
              <a:gd name="T13" fmla="*/ 2147483647 h 1620"/>
              <a:gd name="T14" fmla="*/ 2147483647 w 4320"/>
              <a:gd name="T15" fmla="*/ 2147483647 h 1620"/>
              <a:gd name="T16" fmla="*/ 2147483647 w 4320"/>
              <a:gd name="T17" fmla="*/ 2147483647 h 1620"/>
              <a:gd name="T18" fmla="*/ 2147483647 w 4320"/>
              <a:gd name="T19" fmla="*/ 0 h 1620"/>
              <a:gd name="T20" fmla="*/ 2147483647 w 4320"/>
              <a:gd name="T21" fmla="*/ 2147483647 h 1620"/>
              <a:gd name="T22" fmla="*/ 2147483647 w 4320"/>
              <a:gd name="T23" fmla="*/ 2147483647 h 1620"/>
              <a:gd name="T24" fmla="*/ 2147483647 w 4320"/>
              <a:gd name="T25" fmla="*/ 2147483647 h 162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320"/>
              <a:gd name="T40" fmla="*/ 0 h 1620"/>
              <a:gd name="T41" fmla="*/ 4320 w 4320"/>
              <a:gd name="T42" fmla="*/ 1620 h 162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320" h="1620">
                <a:moveTo>
                  <a:pt x="0" y="720"/>
                </a:moveTo>
                <a:cubicBezTo>
                  <a:pt x="120" y="360"/>
                  <a:pt x="240" y="0"/>
                  <a:pt x="360" y="0"/>
                </a:cubicBezTo>
                <a:cubicBezTo>
                  <a:pt x="480" y="0"/>
                  <a:pt x="600" y="450"/>
                  <a:pt x="720" y="720"/>
                </a:cubicBezTo>
                <a:cubicBezTo>
                  <a:pt x="840" y="990"/>
                  <a:pt x="960" y="1620"/>
                  <a:pt x="1080" y="1620"/>
                </a:cubicBezTo>
                <a:cubicBezTo>
                  <a:pt x="1200" y="1620"/>
                  <a:pt x="1320" y="990"/>
                  <a:pt x="1440" y="720"/>
                </a:cubicBezTo>
                <a:cubicBezTo>
                  <a:pt x="1560" y="450"/>
                  <a:pt x="1680" y="0"/>
                  <a:pt x="1800" y="0"/>
                </a:cubicBezTo>
                <a:cubicBezTo>
                  <a:pt x="1920" y="0"/>
                  <a:pt x="2040" y="450"/>
                  <a:pt x="2160" y="720"/>
                </a:cubicBezTo>
                <a:cubicBezTo>
                  <a:pt x="2280" y="990"/>
                  <a:pt x="2400" y="1620"/>
                  <a:pt x="2520" y="1620"/>
                </a:cubicBezTo>
                <a:cubicBezTo>
                  <a:pt x="2640" y="1620"/>
                  <a:pt x="2760" y="990"/>
                  <a:pt x="2880" y="720"/>
                </a:cubicBezTo>
                <a:cubicBezTo>
                  <a:pt x="3000" y="450"/>
                  <a:pt x="3120" y="0"/>
                  <a:pt x="3240" y="0"/>
                </a:cubicBezTo>
                <a:cubicBezTo>
                  <a:pt x="3360" y="0"/>
                  <a:pt x="3480" y="450"/>
                  <a:pt x="3600" y="720"/>
                </a:cubicBezTo>
                <a:cubicBezTo>
                  <a:pt x="3720" y="990"/>
                  <a:pt x="3840" y="1620"/>
                  <a:pt x="3960" y="1620"/>
                </a:cubicBezTo>
                <a:cubicBezTo>
                  <a:pt x="4080" y="1620"/>
                  <a:pt x="4200" y="1170"/>
                  <a:pt x="4320" y="720"/>
                </a:cubicBezTo>
              </a:path>
            </a:pathLst>
          </a:custGeom>
          <a:noFill/>
          <a:ln w="38100">
            <a:solidFill>
              <a:srgbClr val="004C2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5" name="TextBox 44"/>
          <p:cNvSpPr txBox="1"/>
          <p:nvPr/>
        </p:nvSpPr>
        <p:spPr>
          <a:xfrm>
            <a:off x="3323639" y="1412777"/>
            <a:ext cx="790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b="1" dirty="0">
                <a:solidFill>
                  <a:srgbClr val="C00000"/>
                </a:solidFill>
              </a:rPr>
              <a:t>High </a:t>
            </a:r>
          </a:p>
          <a:p>
            <a:pPr algn="ctr"/>
            <a:r>
              <a:rPr lang="en-CA" b="1" dirty="0">
                <a:solidFill>
                  <a:srgbClr val="C00000"/>
                </a:solidFill>
              </a:rPr>
              <a:t>KE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963022" y="1412777"/>
            <a:ext cx="663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b="1" dirty="0">
                <a:solidFill>
                  <a:srgbClr val="0070C0"/>
                </a:solidFill>
              </a:rPr>
              <a:t>Low</a:t>
            </a:r>
          </a:p>
          <a:p>
            <a:pPr algn="ctr"/>
            <a:r>
              <a:rPr lang="en-CA" b="1" dirty="0">
                <a:solidFill>
                  <a:srgbClr val="0070C0"/>
                </a:solidFill>
              </a:rPr>
              <a:t>KE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935761" y="4437112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70C0"/>
                </a:solidFill>
              </a:rPr>
              <a:t>High IE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999656" y="2134598"/>
            <a:ext cx="731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b="1" dirty="0">
                <a:solidFill>
                  <a:srgbClr val="C00000"/>
                </a:solidFill>
              </a:rPr>
              <a:t>Low </a:t>
            </a:r>
          </a:p>
          <a:p>
            <a:pPr algn="ctr"/>
            <a:r>
              <a:rPr lang="en-CA" b="1" dirty="0">
                <a:solidFill>
                  <a:srgbClr val="C00000"/>
                </a:solidFill>
              </a:rPr>
              <a:t>IE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B96B979-FF02-9407-51D9-457C0598AEEE}"/>
              </a:ext>
            </a:extLst>
          </p:cNvPr>
          <p:cNvGrpSpPr>
            <a:grpSpLocks noChangeAspect="1"/>
          </p:cNvGrpSpPr>
          <p:nvPr/>
        </p:nvGrpSpPr>
        <p:grpSpPr>
          <a:xfrm>
            <a:off x="6600056" y="1196752"/>
            <a:ext cx="4949905" cy="4076939"/>
            <a:chOff x="7121896" y="1484785"/>
            <a:chExt cx="4230688" cy="3484563"/>
          </a:xfrm>
        </p:grpSpPr>
        <p:pic>
          <p:nvPicPr>
            <p:cNvPr id="9220" name="Picture 2" descr="11_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21896" y="1484785"/>
              <a:ext cx="4230688" cy="3484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8" name="Straight Connector 47"/>
            <p:cNvCxnSpPr/>
            <p:nvPr/>
          </p:nvCxnSpPr>
          <p:spPr bwMode="auto">
            <a:xfrm>
              <a:off x="7409928" y="1844824"/>
              <a:ext cx="3888432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4C22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7409928" y="1988840"/>
              <a:ext cx="324036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6" name="Straight Arrow Connector 55"/>
            <p:cNvCxnSpPr/>
            <p:nvPr/>
          </p:nvCxnSpPr>
          <p:spPr bwMode="auto">
            <a:xfrm>
              <a:off x="7409928" y="2564904"/>
              <a:ext cx="1368152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62" name="Rectangle 61"/>
          <p:cNvSpPr/>
          <p:nvPr/>
        </p:nvSpPr>
        <p:spPr>
          <a:xfrm>
            <a:off x="1415481" y="3573017"/>
            <a:ext cx="6270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3200" dirty="0" err="1">
                <a:solidFill>
                  <a:srgbClr val="004C22"/>
                </a:solidFill>
              </a:rPr>
              <a:t>h</a:t>
            </a:r>
            <a:r>
              <a:rPr lang="en-CA" sz="3200" dirty="0" err="1">
                <a:solidFill>
                  <a:srgbClr val="004C22"/>
                </a:solidFill>
                <a:latin typeface="Symbol" pitchFamily="18" charset="2"/>
              </a:rPr>
              <a:t>n</a:t>
            </a:r>
            <a:endParaRPr lang="en-CA" sz="3200" dirty="0">
              <a:solidFill>
                <a:srgbClr val="004C2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95600" y="1772816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999656" y="-27384"/>
            <a:ext cx="7200800" cy="62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Photoelectron Spectroscopy of Neon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2207568" y="5373216"/>
            <a:ext cx="72008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2135560" y="3429000"/>
            <a:ext cx="64807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2927648" y="3429000"/>
            <a:ext cx="64807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3791744" y="3429000"/>
            <a:ext cx="64807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rot="5400000">
            <a:off x="-600744" y="3356992"/>
            <a:ext cx="432048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1559496" y="1916832"/>
            <a:ext cx="3312368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407369" y="1340769"/>
            <a:ext cx="1173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Unbound </a:t>
            </a:r>
          </a:p>
          <a:p>
            <a:r>
              <a:rPr lang="en-CA" dirty="0"/>
              <a:t>State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 rot="5400000" flipH="1" flipV="1">
            <a:off x="2100350" y="2600908"/>
            <a:ext cx="1224136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rot="5400000" flipH="1" flipV="1">
            <a:off x="1308262" y="3609020"/>
            <a:ext cx="324036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2332868" y="5435932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2s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268972" y="3491716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2p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387535" y="1196753"/>
            <a:ext cx="790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b="1" dirty="0">
                <a:solidFill>
                  <a:srgbClr val="C00000"/>
                </a:solidFill>
              </a:rPr>
              <a:t>High </a:t>
            </a:r>
          </a:p>
          <a:p>
            <a:pPr algn="ctr"/>
            <a:r>
              <a:rPr lang="en-CA" b="1" dirty="0">
                <a:solidFill>
                  <a:srgbClr val="C00000"/>
                </a:solidFill>
              </a:rPr>
              <a:t>KE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026918" y="1196753"/>
            <a:ext cx="663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b="1" dirty="0">
                <a:solidFill>
                  <a:srgbClr val="0070C0"/>
                </a:solidFill>
              </a:rPr>
              <a:t>Low</a:t>
            </a:r>
          </a:p>
          <a:p>
            <a:pPr algn="ctr"/>
            <a:r>
              <a:rPr lang="en-CA" b="1" dirty="0">
                <a:solidFill>
                  <a:srgbClr val="0070C0"/>
                </a:solidFill>
              </a:rPr>
              <a:t>KE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999657" y="4221088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70C0"/>
                </a:solidFill>
              </a:rPr>
              <a:t>High IE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063552" y="1918574"/>
            <a:ext cx="731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b="1" dirty="0">
                <a:solidFill>
                  <a:srgbClr val="C00000"/>
                </a:solidFill>
              </a:rPr>
              <a:t>Low </a:t>
            </a:r>
          </a:p>
          <a:p>
            <a:pPr algn="ctr"/>
            <a:r>
              <a:rPr lang="en-CA" b="1" dirty="0">
                <a:solidFill>
                  <a:srgbClr val="C00000"/>
                </a:solidFill>
              </a:rPr>
              <a:t>IE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B013288-BABE-8B47-13B6-D0C95B2CBB5F}"/>
              </a:ext>
            </a:extLst>
          </p:cNvPr>
          <p:cNvGrpSpPr>
            <a:grpSpLocks noChangeAspect="1"/>
          </p:cNvGrpSpPr>
          <p:nvPr/>
        </p:nvGrpSpPr>
        <p:grpSpPr>
          <a:xfrm>
            <a:off x="6023992" y="888416"/>
            <a:ext cx="4614154" cy="3800400"/>
            <a:chOff x="6168008" y="1484785"/>
            <a:chExt cx="4230688" cy="3484563"/>
          </a:xfrm>
        </p:grpSpPr>
        <p:pic>
          <p:nvPicPr>
            <p:cNvPr id="9220" name="Picture 2" descr="11_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68008" y="1484785"/>
              <a:ext cx="4230688" cy="3484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8" name="Straight Connector 47"/>
            <p:cNvCxnSpPr/>
            <p:nvPr/>
          </p:nvCxnSpPr>
          <p:spPr bwMode="auto">
            <a:xfrm>
              <a:off x="6456040" y="1844824"/>
              <a:ext cx="3888432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4C22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6456040" y="1988840"/>
              <a:ext cx="324036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6" name="Straight Arrow Connector 55"/>
            <p:cNvCxnSpPr/>
            <p:nvPr/>
          </p:nvCxnSpPr>
          <p:spPr bwMode="auto">
            <a:xfrm>
              <a:off x="6456040" y="2564904"/>
              <a:ext cx="1368152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62" name="Rectangle 61"/>
          <p:cNvSpPr/>
          <p:nvPr/>
        </p:nvSpPr>
        <p:spPr>
          <a:xfrm>
            <a:off x="479377" y="3140969"/>
            <a:ext cx="6270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3200" dirty="0" err="1">
                <a:solidFill>
                  <a:srgbClr val="004C22"/>
                </a:solidFill>
              </a:rPr>
              <a:t>h</a:t>
            </a:r>
            <a:r>
              <a:rPr lang="en-CA" sz="3200" dirty="0" err="1">
                <a:solidFill>
                  <a:srgbClr val="004C22"/>
                </a:solidFill>
                <a:latin typeface="Symbol" pitchFamily="18" charset="2"/>
              </a:rPr>
              <a:t>n</a:t>
            </a:r>
            <a:endParaRPr lang="en-CA" sz="3200" dirty="0">
              <a:solidFill>
                <a:srgbClr val="004C2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59496" y="1556792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O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95006" y="4725144"/>
            <a:ext cx="780456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If in this UV PES a source with wavelength of </a:t>
            </a:r>
            <a:r>
              <a:rPr lang="en-CA" b="1" dirty="0"/>
              <a:t>20 nm </a:t>
            </a:r>
            <a:r>
              <a:rPr lang="en-CA" dirty="0"/>
              <a:t>is used  what would be the kinetic energy of an electron removed from the </a:t>
            </a:r>
            <a:r>
              <a:rPr lang="en-CA" b="1" dirty="0"/>
              <a:t>2s </a:t>
            </a:r>
            <a:r>
              <a:rPr lang="en-CA" dirty="0"/>
              <a:t>and </a:t>
            </a:r>
            <a:r>
              <a:rPr lang="en-CA" b="1" dirty="0"/>
              <a:t>2p</a:t>
            </a:r>
            <a:r>
              <a:rPr lang="en-CA" dirty="0"/>
              <a:t> orbitals.  Would 30 nm still work?</a:t>
            </a:r>
          </a:p>
          <a:p>
            <a:endParaRPr lang="en-CA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4792695" y="5800307"/>
            <a:ext cx="309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K.E. (electron)  = </a:t>
            </a:r>
            <a:r>
              <a:rPr lang="en-CA" dirty="0" err="1"/>
              <a:t>h</a:t>
            </a:r>
            <a:r>
              <a:rPr lang="en-CA" dirty="0" err="1">
                <a:latin typeface="Symbol" pitchFamily="18" charset="2"/>
              </a:rPr>
              <a:t>n</a:t>
            </a:r>
            <a:r>
              <a:rPr lang="en-CA" baseline="-25000" dirty="0" err="1"/>
              <a:t>UV</a:t>
            </a:r>
            <a:r>
              <a:rPr lang="en-CA" dirty="0">
                <a:latin typeface="Symbol" pitchFamily="18" charset="2"/>
              </a:rPr>
              <a:t> </a:t>
            </a:r>
            <a:r>
              <a:rPr lang="en-CA" dirty="0">
                <a:latin typeface="+mj-lt"/>
              </a:rPr>
              <a:t>– IE 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361787" y="6381328"/>
            <a:ext cx="4747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We need </a:t>
            </a:r>
            <a:r>
              <a:rPr lang="en-CA" b="1" dirty="0" err="1">
                <a:latin typeface="Symbol" pitchFamily="18" charset="2"/>
              </a:rPr>
              <a:t>n</a:t>
            </a:r>
            <a:r>
              <a:rPr lang="en-CA" b="1" baseline="-25000" dirty="0" err="1"/>
              <a:t>uv</a:t>
            </a:r>
            <a:r>
              <a:rPr lang="en-CA" b="1" dirty="0"/>
              <a:t> </a:t>
            </a:r>
            <a:r>
              <a:rPr lang="en-CA" dirty="0"/>
              <a:t>and </a:t>
            </a:r>
            <a:r>
              <a:rPr lang="en-CA" b="1" dirty="0"/>
              <a:t>EI</a:t>
            </a:r>
            <a:r>
              <a:rPr lang="en-CA" dirty="0"/>
              <a:t> from </a:t>
            </a:r>
            <a:r>
              <a:rPr lang="en-CA" b="1" dirty="0"/>
              <a:t>2s</a:t>
            </a:r>
            <a:r>
              <a:rPr lang="en-CA" dirty="0"/>
              <a:t> and </a:t>
            </a:r>
            <a:r>
              <a:rPr lang="en-CA" b="1" dirty="0"/>
              <a:t>2p</a:t>
            </a:r>
            <a:r>
              <a:rPr lang="en-CA" dirty="0"/>
              <a:t> orbitals</a:t>
            </a:r>
            <a:endParaRPr lang="en-CA" baseline="-25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674939" y="-99392"/>
            <a:ext cx="7793037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200" dirty="0"/>
              <a:t>Photoelectron Spectroscopy of Neon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6135" y="899428"/>
            <a:ext cx="5517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latin typeface="Symbol" pitchFamily="18" charset="2"/>
              </a:rPr>
              <a:t>n</a:t>
            </a:r>
            <a:r>
              <a:rPr lang="en-CA" dirty="0"/>
              <a:t> = c/</a:t>
            </a:r>
            <a:r>
              <a:rPr lang="en-CA" dirty="0">
                <a:latin typeface="Symbol" pitchFamily="18" charset="2"/>
              </a:rPr>
              <a:t>l  = (</a:t>
            </a:r>
            <a:r>
              <a:rPr lang="en-CA" dirty="0">
                <a:latin typeface="+mj-lt"/>
              </a:rPr>
              <a:t>3.0*10</a:t>
            </a:r>
            <a:r>
              <a:rPr lang="en-CA" baseline="30000" dirty="0">
                <a:latin typeface="+mj-lt"/>
              </a:rPr>
              <a:t>8</a:t>
            </a:r>
            <a:r>
              <a:rPr lang="en-CA" dirty="0">
                <a:latin typeface="+mj-lt"/>
              </a:rPr>
              <a:t> m/s)/(20*10</a:t>
            </a:r>
            <a:r>
              <a:rPr lang="en-CA" baseline="30000" dirty="0">
                <a:latin typeface="+mj-lt"/>
              </a:rPr>
              <a:t>-9</a:t>
            </a:r>
            <a:r>
              <a:rPr lang="en-CA" dirty="0">
                <a:latin typeface="+mj-lt"/>
              </a:rPr>
              <a:t> m) = 1.5*10</a:t>
            </a:r>
            <a:r>
              <a:rPr lang="en-CA" baseline="30000" dirty="0">
                <a:latin typeface="+mj-lt"/>
              </a:rPr>
              <a:t>16</a:t>
            </a:r>
            <a:r>
              <a:rPr lang="en-CA" dirty="0">
                <a:latin typeface="+mj-lt"/>
              </a:rPr>
              <a:t> s</a:t>
            </a:r>
            <a:r>
              <a:rPr lang="en-CA" baseline="30000" dirty="0">
                <a:latin typeface="+mj-lt"/>
              </a:rPr>
              <a:t>-1</a:t>
            </a:r>
            <a:endParaRPr lang="en-CA" baseline="30000" dirty="0">
              <a:latin typeface="Symbol" pitchFamily="18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9376" y="1547500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From the PES Spectrum:  </a:t>
            </a:r>
            <a:r>
              <a:rPr lang="en-CA" dirty="0">
                <a:solidFill>
                  <a:srgbClr val="0070C0"/>
                </a:solidFill>
              </a:rPr>
              <a:t>EI (2s) = 4750 kJ/mol </a:t>
            </a:r>
            <a:r>
              <a:rPr lang="en-CA" dirty="0"/>
              <a:t>&amp; </a:t>
            </a:r>
            <a:r>
              <a:rPr lang="en-CA" dirty="0">
                <a:solidFill>
                  <a:srgbClr val="FF0000"/>
                </a:solidFill>
              </a:rPr>
              <a:t>EI (2p) = 2100 kJ/mol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43472" y="2194993"/>
            <a:ext cx="84249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CA" dirty="0"/>
              <a:t>K.E.(2s) = </a:t>
            </a:r>
            <a:r>
              <a:rPr lang="en-CA" dirty="0" err="1"/>
              <a:t>h</a:t>
            </a:r>
            <a:r>
              <a:rPr lang="en-CA" dirty="0" err="1">
                <a:latin typeface="Symbol" pitchFamily="18" charset="2"/>
              </a:rPr>
              <a:t>n</a:t>
            </a:r>
            <a:r>
              <a:rPr lang="en-CA" baseline="-25000" dirty="0" err="1"/>
              <a:t>UV</a:t>
            </a:r>
            <a:r>
              <a:rPr lang="en-CA" dirty="0">
                <a:latin typeface="Symbol" pitchFamily="18" charset="2"/>
              </a:rPr>
              <a:t> </a:t>
            </a:r>
            <a:r>
              <a:rPr lang="en-CA" dirty="0">
                <a:latin typeface="+mj-lt"/>
              </a:rPr>
              <a:t>– </a:t>
            </a:r>
            <a:r>
              <a:rPr lang="en-CA" dirty="0">
                <a:solidFill>
                  <a:srgbClr val="0070C0"/>
                </a:solidFill>
                <a:latin typeface="+mj-lt"/>
              </a:rPr>
              <a:t>IE(2s)  </a:t>
            </a:r>
          </a:p>
          <a:p>
            <a:r>
              <a:rPr lang="en-CA" dirty="0">
                <a:latin typeface="+mj-lt"/>
              </a:rPr>
              <a:t>	= (6.626*10</a:t>
            </a:r>
            <a:r>
              <a:rPr lang="en-CA" baseline="30000" dirty="0">
                <a:latin typeface="+mj-lt"/>
              </a:rPr>
              <a:t>-34</a:t>
            </a:r>
            <a:r>
              <a:rPr lang="en-CA" dirty="0">
                <a:latin typeface="+mj-lt"/>
              </a:rPr>
              <a:t> Js)(</a:t>
            </a:r>
            <a:r>
              <a:rPr lang="en-CA" dirty="0"/>
              <a:t>1.5*10</a:t>
            </a:r>
            <a:r>
              <a:rPr lang="en-CA" baseline="30000" dirty="0"/>
              <a:t>16</a:t>
            </a:r>
            <a:r>
              <a:rPr lang="en-CA" dirty="0"/>
              <a:t> s</a:t>
            </a:r>
            <a:r>
              <a:rPr lang="en-CA" baseline="30000" dirty="0"/>
              <a:t>-1</a:t>
            </a:r>
            <a:r>
              <a:rPr lang="en-CA" dirty="0"/>
              <a:t>) – (4,750,000 J/mol)/(6.02*10</a:t>
            </a:r>
            <a:r>
              <a:rPr lang="en-CA" baseline="30000" dirty="0"/>
              <a:t>23</a:t>
            </a:r>
            <a:r>
              <a:rPr lang="en-CA" dirty="0"/>
              <a:t> mol</a:t>
            </a:r>
            <a:r>
              <a:rPr lang="en-CA" baseline="30000" dirty="0"/>
              <a:t>-1</a:t>
            </a:r>
            <a:r>
              <a:rPr lang="en-CA" dirty="0"/>
              <a:t>) </a:t>
            </a:r>
            <a:endParaRPr lang="en-CA" baseline="30000" dirty="0">
              <a:latin typeface="Symbol" pitchFamily="18" charset="2"/>
            </a:endParaRPr>
          </a:p>
          <a:p>
            <a:r>
              <a:rPr lang="en-CA" dirty="0">
                <a:latin typeface="+mj-lt"/>
              </a:rPr>
              <a:t>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51584" y="3216846"/>
            <a:ext cx="9577064" cy="1282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dirty="0">
                <a:latin typeface="+mj-lt"/>
              </a:rPr>
              <a:t>= 9.93*10</a:t>
            </a:r>
            <a:r>
              <a:rPr lang="en-CA" baseline="30000" dirty="0">
                <a:latin typeface="+mj-lt"/>
              </a:rPr>
              <a:t>-18</a:t>
            </a:r>
            <a:r>
              <a:rPr lang="en-CA" dirty="0">
                <a:latin typeface="+mj-lt"/>
              </a:rPr>
              <a:t> J</a:t>
            </a:r>
            <a:r>
              <a:rPr lang="en-CA" dirty="0"/>
              <a:t> – 7.89*10</a:t>
            </a:r>
            <a:r>
              <a:rPr lang="en-CA" baseline="30000" dirty="0"/>
              <a:t>-18</a:t>
            </a:r>
            <a:r>
              <a:rPr lang="en-CA" dirty="0"/>
              <a:t> J    		 = 2.05*10</a:t>
            </a:r>
            <a:r>
              <a:rPr lang="en-CA" baseline="30000" dirty="0"/>
              <a:t>-18</a:t>
            </a:r>
            <a:r>
              <a:rPr lang="en-CA" dirty="0"/>
              <a:t> J</a:t>
            </a:r>
            <a:r>
              <a:rPr lang="en-CA" dirty="0">
                <a:latin typeface="+mj-lt"/>
              </a:rPr>
              <a:t>        1 eV = 1.602*10</a:t>
            </a:r>
            <a:r>
              <a:rPr lang="en-CA" baseline="30000" dirty="0">
                <a:latin typeface="+mj-lt"/>
              </a:rPr>
              <a:t>-19</a:t>
            </a:r>
            <a:r>
              <a:rPr lang="en-CA" dirty="0">
                <a:latin typeface="+mj-lt"/>
              </a:rPr>
              <a:t> J</a:t>
            </a:r>
          </a:p>
          <a:p>
            <a:pPr>
              <a:lnSpc>
                <a:spcPct val="150000"/>
              </a:lnSpc>
            </a:pPr>
            <a:r>
              <a:rPr lang="en-CA" dirty="0"/>
              <a:t>= (2.05*10</a:t>
            </a:r>
            <a:r>
              <a:rPr lang="en-CA" baseline="30000" dirty="0"/>
              <a:t>-18</a:t>
            </a:r>
            <a:r>
              <a:rPr lang="en-CA" dirty="0"/>
              <a:t> J) / (1.602*10</a:t>
            </a:r>
            <a:r>
              <a:rPr lang="en-CA" baseline="30000" dirty="0"/>
              <a:t>-19</a:t>
            </a:r>
            <a:r>
              <a:rPr lang="en-CA" dirty="0"/>
              <a:t> J/eV)	 = </a:t>
            </a:r>
            <a:r>
              <a:rPr lang="en-CA" dirty="0">
                <a:solidFill>
                  <a:srgbClr val="0070C0"/>
                </a:solidFill>
              </a:rPr>
              <a:t>12.8 eV</a:t>
            </a:r>
          </a:p>
          <a:p>
            <a:pPr>
              <a:lnSpc>
                <a:spcPct val="150000"/>
              </a:lnSpc>
            </a:pPr>
            <a:endParaRPr lang="en-CA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15480" y="4474081"/>
            <a:ext cx="8424936" cy="2267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dirty="0"/>
              <a:t>K.E.(2p) = </a:t>
            </a:r>
            <a:r>
              <a:rPr lang="en-CA" dirty="0" err="1"/>
              <a:t>h</a:t>
            </a:r>
            <a:r>
              <a:rPr lang="en-CA" dirty="0" err="1">
                <a:latin typeface="Symbol" pitchFamily="18" charset="2"/>
              </a:rPr>
              <a:t>n</a:t>
            </a:r>
            <a:r>
              <a:rPr lang="en-CA" baseline="-25000" dirty="0" err="1"/>
              <a:t>UV</a:t>
            </a:r>
            <a:r>
              <a:rPr lang="en-CA" dirty="0">
                <a:latin typeface="Symbol" pitchFamily="18" charset="2"/>
              </a:rPr>
              <a:t> </a:t>
            </a:r>
            <a:r>
              <a:rPr lang="en-CA" dirty="0">
                <a:latin typeface="+mj-lt"/>
              </a:rPr>
              <a:t>– </a:t>
            </a:r>
            <a:r>
              <a:rPr lang="en-CA" dirty="0">
                <a:solidFill>
                  <a:srgbClr val="FF0000"/>
                </a:solidFill>
                <a:latin typeface="+mj-lt"/>
              </a:rPr>
              <a:t>IE(2p)  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CA" dirty="0">
                <a:latin typeface="+mj-lt"/>
              </a:rPr>
              <a:t>	= 9.93*10</a:t>
            </a:r>
            <a:r>
              <a:rPr lang="en-CA" baseline="30000" dirty="0">
                <a:latin typeface="+mj-lt"/>
              </a:rPr>
              <a:t>-18</a:t>
            </a:r>
            <a:r>
              <a:rPr lang="en-CA" dirty="0">
                <a:latin typeface="+mj-lt"/>
              </a:rPr>
              <a:t> J – (2,100,000 J/mol)/(6.02*10</a:t>
            </a:r>
            <a:r>
              <a:rPr lang="en-CA" baseline="30000" dirty="0">
                <a:latin typeface="+mj-lt"/>
              </a:rPr>
              <a:t>23</a:t>
            </a:r>
            <a:r>
              <a:rPr lang="en-CA" dirty="0">
                <a:latin typeface="+mj-lt"/>
              </a:rPr>
              <a:t> mol</a:t>
            </a:r>
            <a:r>
              <a:rPr lang="en-CA" baseline="30000" dirty="0">
                <a:latin typeface="+mj-lt"/>
              </a:rPr>
              <a:t>-1</a:t>
            </a:r>
            <a:r>
              <a:rPr lang="en-CA" dirty="0">
                <a:latin typeface="+mj-lt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CA" dirty="0">
                <a:latin typeface="+mj-lt"/>
              </a:rPr>
              <a:t>	= 9.93*10</a:t>
            </a:r>
            <a:r>
              <a:rPr lang="en-CA" baseline="30000" dirty="0">
                <a:latin typeface="+mj-lt"/>
              </a:rPr>
              <a:t>-18</a:t>
            </a:r>
            <a:r>
              <a:rPr lang="en-CA" dirty="0">
                <a:latin typeface="+mj-lt"/>
              </a:rPr>
              <a:t> J – 3.49*10</a:t>
            </a:r>
            <a:r>
              <a:rPr lang="en-CA" baseline="30000" dirty="0">
                <a:latin typeface="+mj-lt"/>
              </a:rPr>
              <a:t>-18</a:t>
            </a:r>
            <a:r>
              <a:rPr lang="en-CA" dirty="0">
                <a:latin typeface="+mj-lt"/>
              </a:rPr>
              <a:t> J 	</a:t>
            </a:r>
            <a:r>
              <a:rPr lang="en-CA" baseline="30000" dirty="0">
                <a:latin typeface="+mj-lt"/>
              </a:rPr>
              <a:t>	</a:t>
            </a:r>
            <a:r>
              <a:rPr lang="en-CA" dirty="0">
                <a:latin typeface="+mj-lt"/>
              </a:rPr>
              <a:t>= 6.44*10</a:t>
            </a:r>
            <a:r>
              <a:rPr lang="en-CA" baseline="30000" dirty="0">
                <a:latin typeface="+mj-lt"/>
              </a:rPr>
              <a:t>-18</a:t>
            </a:r>
            <a:r>
              <a:rPr lang="en-CA" dirty="0">
                <a:latin typeface="+mj-lt"/>
              </a:rPr>
              <a:t> J</a:t>
            </a:r>
          </a:p>
          <a:p>
            <a:pPr>
              <a:lnSpc>
                <a:spcPct val="150000"/>
              </a:lnSpc>
            </a:pPr>
            <a:r>
              <a:rPr lang="en-CA" dirty="0">
                <a:latin typeface="+mj-lt"/>
              </a:rPr>
              <a:t>	= (</a:t>
            </a:r>
            <a:r>
              <a:rPr lang="en-CA" dirty="0"/>
              <a:t>6.44*10</a:t>
            </a:r>
            <a:r>
              <a:rPr lang="en-CA" baseline="30000" dirty="0"/>
              <a:t>-18</a:t>
            </a:r>
            <a:r>
              <a:rPr lang="en-CA" dirty="0"/>
              <a:t> J)/ (1.602*10</a:t>
            </a:r>
            <a:r>
              <a:rPr lang="en-CA" baseline="30000" dirty="0"/>
              <a:t>-19</a:t>
            </a:r>
            <a:r>
              <a:rPr lang="en-CA" dirty="0"/>
              <a:t> J/eV)  	= </a:t>
            </a:r>
            <a:r>
              <a:rPr lang="en-CA" dirty="0">
                <a:solidFill>
                  <a:srgbClr val="FF0000"/>
                </a:solidFill>
              </a:rPr>
              <a:t>40.2 eV</a:t>
            </a:r>
            <a:endParaRPr lang="en-CA" dirty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CA" dirty="0">
                <a:latin typeface="+mj-lt"/>
              </a:rPr>
              <a:t>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8114</TotalTime>
  <Words>1038</Words>
  <Application>Microsoft Office PowerPoint</Application>
  <PresentationFormat>Widescreen</PresentationFormat>
  <Paragraphs>213</Paragraphs>
  <Slides>14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nTahoma (Headings)</vt:lpstr>
      <vt:lpstr>Symbol</vt:lpstr>
      <vt:lpstr>Tahoma</vt:lpstr>
      <vt:lpstr>Wingdings</vt:lpstr>
      <vt:lpstr>Blends</vt:lpstr>
      <vt:lpstr>Equation</vt:lpstr>
      <vt:lpstr>PowerPoint Presentation</vt:lpstr>
      <vt:lpstr>PowerPoint Presentation</vt:lpstr>
      <vt:lpstr>PowerPoint Presentation</vt:lpstr>
      <vt:lpstr>PowerPoint Presentation</vt:lpstr>
      <vt:lpstr>Photoelectron Spectroscopy</vt:lpstr>
      <vt:lpstr>PowerPoint Presentation</vt:lpstr>
      <vt:lpstr>PowerPoint Presentation</vt:lpstr>
      <vt:lpstr>PowerPoint Presentation</vt:lpstr>
      <vt:lpstr>Photoelectron Spectroscopy of Neon</vt:lpstr>
      <vt:lpstr>Photoelectron Spectroscopy of Diatomic Molecules</vt:lpstr>
      <vt:lpstr>Vibrational Fine Structure</vt:lpstr>
      <vt:lpstr>Vibrational Fine Structure </vt:lpstr>
      <vt:lpstr>Experimental Evidence for MO Predictions</vt:lpstr>
      <vt:lpstr>PowerPoint Presentation</vt:lpstr>
    </vt:vector>
  </TitlesOfParts>
  <Company>The University of Lethbridge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 1000</dc:title>
  <dc:creator>Susan Lait</dc:creator>
  <cp:lastModifiedBy>Hazendonk, Paul</cp:lastModifiedBy>
  <cp:revision>220</cp:revision>
  <dcterms:created xsi:type="dcterms:W3CDTF">2007-06-04T17:34:20Z</dcterms:created>
  <dcterms:modified xsi:type="dcterms:W3CDTF">2023-01-20T21:20:16Z</dcterms:modified>
</cp:coreProperties>
</file>