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73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2" r:id="rId14"/>
  </p:sldIdLst>
  <p:sldSz cx="12192000" cy="6858000"/>
  <p:notesSz cx="9305925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030" autoAdjust="0"/>
  </p:normalViewPr>
  <p:slideViewPr>
    <p:cSldViewPr>
      <p:cViewPr varScale="1">
        <p:scale>
          <a:sx n="59" d="100"/>
          <a:sy n="59" d="100"/>
        </p:scale>
        <p:origin x="94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050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0500" y="666750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D062607-E7A1-42A2-BF89-AA1E9780C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050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4575" y="527050"/>
            <a:ext cx="4676775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3750"/>
            <a:ext cx="74453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0500" y="666750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BA4E55E-5F04-4A89-8910-61A8ED56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4ADCF-80EE-485F-8B9B-0E51BE853CE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4A8D1-7723-4C0D-A01B-99BA18411BE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F687F-7BC5-431E-ABAB-3AA45D17699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3CE6B-9227-4E39-A92A-303B42E29C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96411-47F6-411A-B244-7CEF0568A15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1A4DA-15DD-4FB3-A8F4-DBDE8A9AF1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DFCF2-EF07-4F33-95CF-2B65F5E7657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6DA52-C024-412D-B3F2-D3E7FFC80D9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0B13C-56D1-412B-AD39-70445C27CA8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1C8B4-A1C6-4464-AA35-6337EC4688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740D6-2352-4AE4-B7FB-E06CE662C6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59AC3-5B5E-41DF-8910-142EB043F68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6775" cy="26320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EFFD31-8AFE-4AB5-A69C-07E33635B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8470-5099-4264-A9CD-39BB6A063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98A3-D601-4A0D-908A-214932DE1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5B2E-A97A-44E9-92D9-FE1D85CD3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B06C-E876-430C-80CC-7161CE22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341439"/>
            <a:ext cx="50800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1341439"/>
            <a:ext cx="50800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36B65-D327-4C6C-A855-AD3B6619F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7FAFC-994E-43E1-9F31-7730FE58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F29C-47AC-4651-A3A1-ACE5A0C1C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4D92-998E-471D-B492-FB64D9AD7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87124-3E7F-4188-B810-A3E86485F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D7F7-4092-4C7D-8098-C9CA3D1CB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556684" y="434976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1066801" y="434976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721785" y="857251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1214967" y="857251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69333" y="784226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1016000" y="333375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590551" y="1117600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3"/>
            <a:ext cx="10390716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1341439"/>
            <a:ext cx="103632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2A653F-09E5-4D76-9197-39D12BBDC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9034" y="116632"/>
            <a:ext cx="4357166" cy="7667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Macroscopic System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980728"/>
            <a:ext cx="7961312" cy="5516562"/>
          </a:xfrm>
        </p:spPr>
        <p:txBody>
          <a:bodyPr/>
          <a:lstStyle/>
          <a:p>
            <a:pPr marL="0" eaLnBrk="1" hangingPunct="1">
              <a:buNone/>
              <a:tabLst>
                <a:tab pos="0" algn="l"/>
              </a:tabLst>
            </a:pPr>
            <a:r>
              <a:rPr lang="en-US" dirty="0"/>
              <a:t>On the lab scale:  </a:t>
            </a:r>
            <a:r>
              <a:rPr lang="en-US" b="1" dirty="0"/>
              <a:t>macroscopic state</a:t>
            </a:r>
            <a:endParaRPr lang="en-US" dirty="0"/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dirty="0"/>
              <a:t>	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dirty="0"/>
              <a:t>		Measurable quantities:	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dirty="0"/>
              <a:t>			</a:t>
            </a:r>
            <a:r>
              <a:rPr lang="en-US" b="1" dirty="0"/>
              <a:t>n</a:t>
            </a:r>
            <a:r>
              <a:rPr lang="en-US" dirty="0"/>
              <a:t> = </a:t>
            </a:r>
            <a:r>
              <a:rPr lang="en-US" sz="1600" dirty="0"/>
              <a:t>Number of moles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sz="1600" dirty="0"/>
              <a:t>		 	</a:t>
            </a:r>
            <a:r>
              <a:rPr lang="en-US" sz="1600" b="1" dirty="0">
                <a:solidFill>
                  <a:srgbClr val="C00000"/>
                </a:solidFill>
              </a:rPr>
              <a:t>V</a:t>
            </a:r>
            <a:r>
              <a:rPr lang="en-US" sz="1600" dirty="0"/>
              <a:t> = Volume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sz="1600" dirty="0"/>
              <a:t>			</a:t>
            </a:r>
            <a:r>
              <a:rPr lang="en-US" sz="1600" b="1" dirty="0">
                <a:solidFill>
                  <a:srgbClr val="0070C0"/>
                </a:solidFill>
              </a:rPr>
              <a:t>T</a:t>
            </a:r>
            <a:r>
              <a:rPr lang="en-US" sz="1600" dirty="0"/>
              <a:t> = Temperature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sz="1600" dirty="0"/>
              <a:t>			</a:t>
            </a:r>
            <a:r>
              <a:rPr lang="en-US" sz="1600" b="1" dirty="0">
                <a:solidFill>
                  <a:srgbClr val="002060"/>
                </a:solidFill>
              </a:rPr>
              <a:t>P</a:t>
            </a:r>
            <a:r>
              <a:rPr lang="en-US" sz="1600" dirty="0"/>
              <a:t> = Pressure</a:t>
            </a:r>
          </a:p>
          <a:p>
            <a:pPr marL="0" lvl="1" eaLnBrk="1" hangingPunct="1">
              <a:buNone/>
              <a:tabLst>
                <a:tab pos="0" algn="l"/>
                <a:tab pos="457200" algn="l"/>
              </a:tabLst>
            </a:pPr>
            <a:r>
              <a:rPr lang="en-US" sz="1600" dirty="0"/>
              <a:t>		</a:t>
            </a:r>
          </a:p>
          <a:p>
            <a:pPr marL="0" eaLnBrk="1" hangingPunct="1">
              <a:buNone/>
              <a:tabLst>
                <a:tab pos="0" algn="l"/>
              </a:tabLst>
            </a:pPr>
            <a:r>
              <a:rPr lang="en-US" b="1" dirty="0"/>
              <a:t>Equations of state</a:t>
            </a:r>
            <a:endParaRPr lang="en-US" dirty="0"/>
          </a:p>
          <a:p>
            <a:pPr marL="0" lvl="1" eaLnBrk="1" hangingPunct="1">
              <a:buNone/>
              <a:tabLst>
                <a:tab pos="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0" algn="l"/>
              </a:tabLst>
            </a:pPr>
            <a:r>
              <a:rPr lang="en-US" dirty="0"/>
              <a:t>Ideal Gases:			</a:t>
            </a:r>
          </a:p>
          <a:p>
            <a:pPr marL="0" lvl="1" eaLnBrk="1" hangingPunct="1">
              <a:buNone/>
              <a:tabLst>
                <a:tab pos="0" algn="l"/>
              </a:tabLst>
            </a:pPr>
            <a:r>
              <a:rPr lang="en-US" dirty="0"/>
              <a:t>				</a:t>
            </a:r>
            <a:r>
              <a:rPr lang="en-US" sz="2400" dirty="0"/>
              <a:t>PV = </a:t>
            </a:r>
            <a:r>
              <a:rPr lang="en-US" sz="2400" dirty="0" err="1"/>
              <a:t>nRT</a:t>
            </a:r>
            <a:endParaRPr lang="en-US" dirty="0"/>
          </a:p>
          <a:p>
            <a:pPr marL="0" lvl="1" eaLnBrk="1" hangingPunct="1">
              <a:buNone/>
              <a:tabLst>
                <a:tab pos="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0" algn="l"/>
              </a:tabLst>
            </a:pPr>
            <a:r>
              <a:rPr lang="en-US" dirty="0"/>
              <a:t>	Van der Waals equation for nonideal gases</a:t>
            </a:r>
          </a:p>
          <a:p>
            <a:pPr marL="0" lvl="1" eaLnBrk="1" hangingPunct="1">
              <a:buNone/>
              <a:tabLst>
                <a:tab pos="0" algn="l"/>
              </a:tabLst>
            </a:pPr>
            <a:r>
              <a:rPr lang="en-US" dirty="0"/>
              <a:t>		</a:t>
            </a:r>
          </a:p>
          <a:p>
            <a:pPr marL="0" lvl="1" eaLnBrk="1" hangingPunct="1">
              <a:buNone/>
              <a:tabLst>
                <a:tab pos="0" algn="l"/>
              </a:tabLst>
            </a:pPr>
            <a:r>
              <a:rPr lang="en-US" dirty="0"/>
              <a:t>		Other equations for solids and liquids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1744" y="2185869"/>
            <a:ext cx="377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Depend</a:t>
            </a:r>
            <a:r>
              <a:rPr lang="en-CA" dirty="0"/>
              <a:t> on the size of the system </a:t>
            </a:r>
          </a:p>
          <a:p>
            <a:r>
              <a:rPr lang="en-CA" dirty="0"/>
              <a:t>	(extensive)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3752" y="2768473"/>
            <a:ext cx="4330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Independent </a:t>
            </a:r>
            <a:r>
              <a:rPr lang="en-CA" dirty="0"/>
              <a:t>of the size of the system </a:t>
            </a:r>
          </a:p>
          <a:p>
            <a:r>
              <a:rPr lang="en-CA" dirty="0"/>
              <a:t>	(intensive)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60296" y="1944886"/>
            <a:ext cx="2808312" cy="2924274"/>
            <a:chOff x="6444208" y="3723272"/>
            <a:chExt cx="1584176" cy="18002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444208" y="3723272"/>
              <a:ext cx="1584176" cy="1800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2240" y="3861048"/>
              <a:ext cx="252469" cy="359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b="1" dirty="0"/>
                <a:t>n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08304" y="4005064"/>
              <a:ext cx="393056" cy="359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b="1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2240" y="4653136"/>
              <a:ext cx="256086" cy="359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b="1" dirty="0">
                  <a:solidFill>
                    <a:srgbClr val="002060"/>
                  </a:solidFill>
                </a:rPr>
                <a:t>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80312" y="4725144"/>
              <a:ext cx="246139" cy="359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b="1" dirty="0">
                  <a:solidFill>
                    <a:srgbClr val="00B0F0"/>
                  </a:solidFill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680" y="72181"/>
            <a:ext cx="5077246" cy="5507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2</a:t>
            </a:r>
            <a:r>
              <a:rPr lang="en-US" baseline="30000" dirty="0">
                <a:solidFill>
                  <a:srgbClr val="002060"/>
                </a:solidFill>
              </a:rPr>
              <a:t>nd</a:t>
            </a:r>
            <a:r>
              <a:rPr lang="en-US" dirty="0">
                <a:solidFill>
                  <a:srgbClr val="002060"/>
                </a:solidFill>
              </a:rPr>
              <a:t> Law of Thermodynamics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578" y="1433192"/>
            <a:ext cx="10961038" cy="2427856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1800" dirty="0"/>
              <a:t>A </a:t>
            </a:r>
            <a:r>
              <a:rPr lang="en-US" b="1" dirty="0"/>
              <a:t>spontaneous</a:t>
            </a:r>
            <a:r>
              <a:rPr lang="en-US" sz="1800" dirty="0"/>
              <a:t> process is </a:t>
            </a:r>
            <a:r>
              <a:rPr lang="en-US" sz="1800" b="1" dirty="0"/>
              <a:t>thermodynamically favored</a:t>
            </a:r>
            <a:r>
              <a:rPr lang="en-US" sz="1800" dirty="0"/>
              <a:t> along some path.  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1" dirty="0"/>
              <a:t>	Ex)</a:t>
            </a:r>
            <a:r>
              <a:rPr lang="en-US" sz="1800" dirty="0"/>
              <a:t>	The reaction of H</a:t>
            </a:r>
            <a:r>
              <a:rPr lang="en-US" sz="1800" baseline="-25000" dirty="0"/>
              <a:t>2</a:t>
            </a:r>
            <a:r>
              <a:rPr lang="en-US" sz="1800" dirty="0"/>
              <a:t>(g) and O</a:t>
            </a:r>
            <a:r>
              <a:rPr lang="en-US" sz="1800" baseline="-25000" dirty="0"/>
              <a:t>2</a:t>
            </a:r>
            <a:r>
              <a:rPr lang="en-US" sz="1800" dirty="0"/>
              <a:t>(g) to make H</a:t>
            </a:r>
            <a:r>
              <a:rPr lang="en-US" sz="1800" baseline="-25000" dirty="0"/>
              <a:t>2</a:t>
            </a:r>
            <a:r>
              <a:rPr lang="en-US" sz="1800" dirty="0"/>
              <a:t>O(g) is </a:t>
            </a:r>
            <a:r>
              <a:rPr lang="en-US" sz="1800" b="1" dirty="0"/>
              <a:t>spontaneous</a:t>
            </a:r>
            <a:r>
              <a:rPr lang="en-US" sz="1800" dirty="0"/>
              <a:t>; (however, it needs a spark)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1" dirty="0" err="1"/>
              <a:t>S</a:t>
            </a:r>
            <a:r>
              <a:rPr lang="en-US" sz="1800" b="1" baseline="-25000" dirty="0" err="1"/>
              <a:t>universe</a:t>
            </a:r>
            <a:r>
              <a:rPr lang="en-US" sz="1800" dirty="0"/>
              <a:t> must </a:t>
            </a:r>
            <a:r>
              <a:rPr lang="en-US" sz="1800" b="1" dirty="0"/>
              <a:t>increase</a:t>
            </a:r>
            <a:r>
              <a:rPr lang="en-US" sz="1800" dirty="0"/>
              <a:t> for a </a:t>
            </a:r>
            <a:r>
              <a:rPr lang="en-US" sz="1800" b="1" dirty="0"/>
              <a:t>spontaneous</a:t>
            </a:r>
            <a:r>
              <a:rPr lang="en-US" sz="1800" dirty="0"/>
              <a:t> process.  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/>
              <a:t>Hence a process with a </a:t>
            </a:r>
            <a:r>
              <a:rPr lang="en-US" sz="1800" b="1" dirty="0"/>
              <a:t>negative </a:t>
            </a:r>
            <a:r>
              <a:rPr lang="en-US" sz="1800" dirty="0"/>
              <a:t>entropy could be favored </a:t>
            </a:r>
            <a:r>
              <a:rPr lang="en-US" sz="1800" b="1" u="sng" dirty="0"/>
              <a:t>if</a:t>
            </a:r>
            <a:r>
              <a:rPr lang="en-US" sz="1800" dirty="0"/>
              <a:t>  the </a:t>
            </a:r>
            <a:r>
              <a:rPr lang="en-US" sz="1800" b="1" dirty="0" err="1"/>
              <a:t>S</a:t>
            </a:r>
            <a:r>
              <a:rPr lang="en-US" sz="1800" b="1" baseline="-25000" dirty="0" err="1"/>
              <a:t>surroundings</a:t>
            </a:r>
            <a:r>
              <a:rPr lang="en-US" sz="1800" dirty="0"/>
              <a:t> increases as a result.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1055440" y="796642"/>
            <a:ext cx="9909700" cy="461665"/>
          </a:xfrm>
          <a:prstGeom prst="rect">
            <a:avLst/>
          </a:prstGeom>
          <a:noFill/>
          <a:ln w="889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“The entropy of the universe </a:t>
            </a:r>
            <a:r>
              <a:rPr lang="en-US" sz="2400" b="1" dirty="0"/>
              <a:t>increases</a:t>
            </a:r>
            <a:r>
              <a:rPr lang="en-US" sz="2400" dirty="0"/>
              <a:t> in any </a:t>
            </a:r>
            <a:r>
              <a:rPr lang="en-US" sz="2400" b="1" dirty="0"/>
              <a:t>spontaneous</a:t>
            </a:r>
            <a:r>
              <a:rPr lang="en-US" sz="2400" dirty="0"/>
              <a:t> process.”</a:t>
            </a:r>
            <a:endParaRPr lang="en-US" sz="2000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74769"/>
              </p:ext>
            </p:extLst>
          </p:nvPr>
        </p:nvGraphicFramePr>
        <p:xfrm>
          <a:off x="3503712" y="3645024"/>
          <a:ext cx="576271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45960" imgH="241200" progId="Equation.3">
                  <p:embed/>
                </p:oleObj>
              </mc:Choice>
              <mc:Fallback>
                <p:oleObj name="Equation" r:id="rId3" imgW="21459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712" y="3645024"/>
                        <a:ext cx="576271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5400" y="4653136"/>
            <a:ext cx="10441160" cy="202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r>
              <a:rPr lang="en-US" sz="1600" b="1" kern="0" dirty="0">
                <a:latin typeface="+mn-lt"/>
              </a:rPr>
              <a:t>	</a:t>
            </a:r>
            <a:r>
              <a:rPr lang="en-US" b="1" kern="0" dirty="0">
                <a:latin typeface="+mn-lt"/>
              </a:rPr>
              <a:t>Ex)</a:t>
            </a:r>
            <a:r>
              <a:rPr lang="en-US" kern="0" dirty="0">
                <a:latin typeface="+mn-lt"/>
              </a:rPr>
              <a:t>  </a:t>
            </a:r>
            <a:r>
              <a:rPr lang="en-US" b="1" kern="0" dirty="0" err="1">
                <a:latin typeface="Symbol" panose="05050102010706020507" pitchFamily="18" charset="2"/>
              </a:rPr>
              <a:t>D</a:t>
            </a:r>
            <a:r>
              <a:rPr lang="en-US" b="1" kern="0" dirty="0" err="1">
                <a:latin typeface="+mn-lt"/>
              </a:rPr>
              <a:t>S</a:t>
            </a:r>
            <a:r>
              <a:rPr lang="en-US" b="1" kern="0" baseline="-25000" dirty="0" err="1">
                <a:latin typeface="+mn-lt"/>
              </a:rPr>
              <a:t>freezing</a:t>
            </a:r>
            <a:r>
              <a:rPr lang="en-US" kern="0" dirty="0">
                <a:latin typeface="+mn-lt"/>
              </a:rPr>
              <a:t> for water in a -20</a:t>
            </a:r>
            <a:r>
              <a:rPr lang="en-US" kern="0" dirty="0">
                <a:latin typeface="+mn-lt"/>
                <a:cs typeface="Tahoma" pitchFamily="34" charset="0"/>
              </a:rPr>
              <a:t> ºC freezer is:  </a:t>
            </a:r>
            <a:r>
              <a:rPr lang="en-US" b="1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-23.74 J/</a:t>
            </a:r>
            <a:r>
              <a:rPr lang="en-US" b="1" kern="0" dirty="0" err="1">
                <a:solidFill>
                  <a:srgbClr val="C00000"/>
                </a:solidFill>
                <a:latin typeface="+mn-lt"/>
                <a:cs typeface="Tahoma" pitchFamily="34" charset="0"/>
              </a:rPr>
              <a:t>molK</a:t>
            </a:r>
            <a:r>
              <a:rPr lang="en-US" kern="0" dirty="0">
                <a:latin typeface="+mn-lt"/>
                <a:cs typeface="Tahoma" pitchFamily="34" charset="0"/>
              </a:rPr>
              <a:t> </a:t>
            </a:r>
            <a:r>
              <a:rPr lang="en-US" b="1" kern="0" dirty="0">
                <a:solidFill>
                  <a:srgbClr val="FF0000"/>
                </a:solidFill>
                <a:latin typeface="+mn-lt"/>
                <a:cs typeface="Tahoma" pitchFamily="34" charset="0"/>
              </a:rPr>
              <a:t>??</a:t>
            </a:r>
            <a:r>
              <a:rPr lang="en-US" kern="0" dirty="0">
                <a:latin typeface="+mn-lt"/>
                <a:cs typeface="Tahoma" pitchFamily="34" charset="0"/>
              </a:rPr>
              <a:t>  </a:t>
            </a: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endParaRPr lang="en-US" kern="0" dirty="0">
              <a:latin typeface="+mn-lt"/>
              <a:cs typeface="Tahoma" pitchFamily="34" charset="0"/>
            </a:endParaRP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r>
              <a:rPr lang="en-US" kern="0" dirty="0">
                <a:latin typeface="+mn-lt"/>
                <a:cs typeface="Tahoma" pitchFamily="34" charset="0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+mn-lt"/>
                <a:cs typeface="Tahoma" pitchFamily="34" charset="0"/>
              </a:rPr>
              <a:t>Yet, we know that water freezes at this temperature!</a:t>
            </a:r>
            <a:r>
              <a:rPr lang="en-US" kern="0" dirty="0">
                <a:latin typeface="+mn-lt"/>
                <a:cs typeface="Tahoma" pitchFamily="34" charset="0"/>
              </a:rPr>
              <a:t>  </a:t>
            </a: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endParaRPr lang="en-US" kern="0" dirty="0">
              <a:latin typeface="+mn-lt"/>
              <a:cs typeface="Tahoma" pitchFamily="34" charset="0"/>
            </a:endParaRP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r>
              <a:rPr lang="en-US" kern="0" dirty="0">
                <a:latin typeface="+mn-lt"/>
                <a:cs typeface="Tahoma" pitchFamily="34" charset="0"/>
              </a:rPr>
              <a:t>		when factoring in the entropy change for the surroundings as well: </a:t>
            </a: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endParaRPr lang="en-US" kern="0" dirty="0">
              <a:latin typeface="+mn-lt"/>
              <a:cs typeface="Tahoma" pitchFamily="34" charset="0"/>
            </a:endParaRP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r>
              <a:rPr lang="en-US" kern="0" dirty="0">
                <a:latin typeface="+mn-lt"/>
                <a:cs typeface="Tahoma" pitchFamily="34" charset="0"/>
              </a:rPr>
              <a:t>				     </a:t>
            </a:r>
            <a:r>
              <a:rPr lang="en-US" sz="2400" kern="0" dirty="0" err="1">
                <a:solidFill>
                  <a:schemeClr val="accent5">
                    <a:lumMod val="25000"/>
                  </a:schemeClr>
                </a:solidFill>
                <a:latin typeface="Symbol" panose="05050102010706020507" pitchFamily="18" charset="2"/>
                <a:cs typeface="Tahoma" pitchFamily="34" charset="0"/>
              </a:rPr>
              <a:t>D</a:t>
            </a:r>
            <a:r>
              <a:rPr lang="en-US" sz="2400" i="1" kern="0" dirty="0" err="1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S</a:t>
            </a:r>
            <a:r>
              <a:rPr lang="en-US" sz="2400" i="1" kern="0" baseline="-25000" dirty="0" err="1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freezer</a:t>
            </a:r>
            <a:r>
              <a:rPr lang="en-US" sz="2400" kern="0" dirty="0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2400" b="1" kern="0" dirty="0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&gt; 23.74 J/</a:t>
            </a:r>
            <a:r>
              <a:rPr lang="en-US" sz="2400" b="1" kern="0" dirty="0" err="1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molK</a:t>
            </a:r>
            <a:r>
              <a:rPr lang="en-US" sz="2400" b="1" kern="0" dirty="0">
                <a:solidFill>
                  <a:schemeClr val="accent5">
                    <a:lumMod val="25000"/>
                  </a:schemeClr>
                </a:solidFill>
                <a:latin typeface="+mn-lt"/>
                <a:cs typeface="Tahoma" pitchFamily="34" charset="0"/>
              </a:rPr>
              <a:t>.</a:t>
            </a: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  <a:p>
            <a:pPr indent="-342900" eaLnBrk="1" hangingPunct="1">
              <a:spcBef>
                <a:spcPts val="0"/>
              </a:spcBef>
              <a:buClr>
                <a:schemeClr val="folHlink"/>
              </a:buClr>
              <a:buSzPct val="60000"/>
              <a:tabLst>
                <a:tab pos="457200" algn="l"/>
              </a:tabLst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-2058"/>
            <a:ext cx="7793037" cy="7667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The Third Law of Thermodynamics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872208"/>
            <a:ext cx="10945216" cy="5013176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1" dirty="0"/>
              <a:t>Absolute entropy scale</a:t>
            </a:r>
            <a:r>
              <a:rPr lang="en-US" sz="1800" dirty="0"/>
              <a:t> is defined with respect to </a:t>
            </a:r>
            <a:r>
              <a:rPr lang="en-US" sz="1800" b="1" dirty="0" err="1"/>
              <a:t>S</a:t>
            </a:r>
            <a:r>
              <a:rPr lang="en-US" sz="1800" b="1" baseline="-25000" dirty="0" err="1"/>
              <a:t>perfect</a:t>
            </a:r>
            <a:r>
              <a:rPr lang="en-US" sz="1800" b="1" baseline="-25000" dirty="0"/>
              <a:t> crystal</a:t>
            </a:r>
            <a:r>
              <a:rPr lang="en-US" sz="1800" b="1" dirty="0"/>
              <a:t> at 0 K</a:t>
            </a:r>
            <a:r>
              <a:rPr lang="en-US" sz="1800" dirty="0"/>
              <a:t> as: </a:t>
            </a: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/>
              <a:t>As </a:t>
            </a:r>
            <a:r>
              <a:rPr lang="en-US" sz="1800" b="1" dirty="0"/>
              <a:t>S</a:t>
            </a:r>
            <a:r>
              <a:rPr lang="en-US" sz="1800" dirty="0"/>
              <a:t> of a substance </a:t>
            </a:r>
            <a:r>
              <a:rPr lang="en-US" sz="1800" b="1" dirty="0"/>
              <a:t>increases</a:t>
            </a:r>
            <a:r>
              <a:rPr lang="en-US" sz="1800" dirty="0"/>
              <a:t> with </a:t>
            </a:r>
            <a:r>
              <a:rPr lang="en-US" sz="1800" b="1" dirty="0"/>
              <a:t>T</a:t>
            </a:r>
            <a:r>
              <a:rPr lang="en-US" sz="1800" dirty="0"/>
              <a:t>, </a:t>
            </a:r>
            <a:r>
              <a:rPr lang="en-US" sz="1800" b="1" dirty="0"/>
              <a:t>all </a:t>
            </a:r>
            <a:r>
              <a:rPr lang="en-US" sz="1800" dirty="0"/>
              <a:t>pure substances have </a:t>
            </a:r>
            <a:r>
              <a:rPr lang="en-US" sz="1800" b="1" dirty="0"/>
              <a:t>S </a:t>
            </a:r>
            <a:r>
              <a:rPr lang="en-CA" sz="1800" b="1" dirty="0"/>
              <a:t>&gt; 0, at T &gt; 0 K.</a:t>
            </a:r>
            <a:r>
              <a:rPr lang="en-US" sz="1800" dirty="0"/>
              <a:t>  </a:t>
            </a: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i="1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i="1" dirty="0"/>
              <a:t> </a:t>
            </a:r>
            <a:r>
              <a:rPr lang="en-US" sz="1800" b="1" dirty="0"/>
              <a:t>Note:</a:t>
            </a:r>
            <a:r>
              <a:rPr lang="en-US" sz="1800" i="1" dirty="0"/>
              <a:t> </a:t>
            </a:r>
            <a:r>
              <a:rPr lang="en-US" sz="1800" dirty="0"/>
              <a:t>For </a:t>
            </a:r>
            <a:r>
              <a:rPr lang="en-US" sz="1800" b="1" dirty="0"/>
              <a:t>solvated</a:t>
            </a:r>
            <a:r>
              <a:rPr lang="en-US" sz="1800" b="1" i="1" dirty="0"/>
              <a:t> </a:t>
            </a:r>
            <a:r>
              <a:rPr lang="en-US" sz="1800" dirty="0"/>
              <a:t>species sometimes </a:t>
            </a:r>
            <a:r>
              <a:rPr lang="en-US" sz="1800" b="1" dirty="0"/>
              <a:t>S &lt; 0</a:t>
            </a:r>
            <a:r>
              <a:rPr lang="en-US" sz="1800" dirty="0"/>
              <a:t>.  (S incorporates the reorganization of the solvent)</a:t>
            </a:r>
            <a:endParaRPr lang="en-US" sz="1800" i="1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1" dirty="0"/>
              <a:t>S values</a:t>
            </a:r>
            <a:r>
              <a:rPr lang="en-US" sz="1800" dirty="0"/>
              <a:t> for substances in their </a:t>
            </a:r>
            <a:r>
              <a:rPr lang="en-US" sz="1800" b="1" dirty="0"/>
              <a:t>standard state </a:t>
            </a:r>
            <a:r>
              <a:rPr lang="en-US" sz="1800" dirty="0"/>
              <a:t>(1 bar, 25</a:t>
            </a:r>
            <a:r>
              <a:rPr lang="en-US" sz="1800" dirty="0">
                <a:cs typeface="Tahoma" pitchFamily="34" charset="0"/>
              </a:rPr>
              <a:t> ºC</a:t>
            </a:r>
            <a:r>
              <a:rPr lang="en-US" sz="1800" dirty="0"/>
              <a:t>) are often tabulated and used to calculate the </a:t>
            </a:r>
            <a:r>
              <a:rPr lang="en-US" sz="1800" b="1" dirty="0"/>
              <a:t>change</a:t>
            </a:r>
            <a:r>
              <a:rPr lang="en-US" sz="1800" dirty="0"/>
              <a:t> in </a:t>
            </a:r>
            <a:r>
              <a:rPr lang="en-US" sz="1800" b="1" dirty="0"/>
              <a:t>S</a:t>
            </a:r>
            <a:r>
              <a:rPr lang="en-US" sz="1800" dirty="0"/>
              <a:t> for a processes.  </a:t>
            </a: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i="1" dirty="0"/>
              <a:t>	</a:t>
            </a: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i="1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i="1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b="1" i="1" dirty="0">
              <a:solidFill>
                <a:srgbClr val="FF0000"/>
              </a:solidFill>
            </a:endParaRPr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1" i="1" dirty="0">
                <a:solidFill>
                  <a:srgbClr val="FF0000"/>
                </a:solidFill>
              </a:rPr>
              <a:t>				             Remember stoichiometry!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199456" y="836712"/>
            <a:ext cx="10200456" cy="461665"/>
          </a:xfrm>
          <a:prstGeom prst="rect">
            <a:avLst/>
          </a:prstGeom>
          <a:noFill/>
          <a:ln w="889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“ </a:t>
            </a:r>
            <a:r>
              <a:rPr lang="en-US" sz="2400" b="1" dirty="0"/>
              <a:t>S</a:t>
            </a:r>
            <a:r>
              <a:rPr lang="en-US" sz="2400" dirty="0"/>
              <a:t> of a </a:t>
            </a:r>
            <a:r>
              <a:rPr lang="en-US" sz="2400" b="1" dirty="0"/>
              <a:t>perfect crystal</a:t>
            </a:r>
            <a:r>
              <a:rPr lang="en-US" sz="2400" dirty="0"/>
              <a:t> approaches 0 as </a:t>
            </a:r>
            <a:r>
              <a:rPr lang="en-US" sz="2400" b="1" dirty="0"/>
              <a:t>T</a:t>
            </a:r>
            <a:r>
              <a:rPr lang="en-US" sz="2400" dirty="0"/>
              <a:t> approaches absolute 0 K.”</a:t>
            </a:r>
            <a:endParaRPr lang="en-US" sz="2000" dirty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511263"/>
              </p:ext>
            </p:extLst>
          </p:nvPr>
        </p:nvGraphicFramePr>
        <p:xfrm>
          <a:off x="8904312" y="1772816"/>
          <a:ext cx="236000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406080" progId="Equation.3">
                  <p:embed/>
                </p:oleObj>
              </mc:Choice>
              <mc:Fallback>
                <p:oleObj name="Equation" r:id="rId3" imgW="9522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4312" y="1772816"/>
                        <a:ext cx="2360004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35860"/>
              </p:ext>
            </p:extLst>
          </p:nvPr>
        </p:nvGraphicFramePr>
        <p:xfrm>
          <a:off x="2135560" y="5445224"/>
          <a:ext cx="7523976" cy="75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9800" imgH="253800" progId="Equation.3">
                  <p:embed/>
                </p:oleObj>
              </mc:Choice>
              <mc:Fallback>
                <p:oleObj name="Equation" r:id="rId5" imgW="25398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445224"/>
                        <a:ext cx="7523976" cy="753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44624"/>
            <a:ext cx="7793037" cy="7667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The Third Law of Thermodynamics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490" y="956796"/>
            <a:ext cx="11377133" cy="3120276"/>
          </a:xfrm>
        </p:spPr>
        <p:txBody>
          <a:bodyPr/>
          <a:lstStyle/>
          <a:p>
            <a:pPr eaLnBrk="1" hangingPunct="1">
              <a:buNone/>
              <a:tabLst>
                <a:tab pos="914400" algn="l"/>
                <a:tab pos="1371600" algn="l"/>
              </a:tabLst>
            </a:pPr>
            <a:r>
              <a:rPr lang="en-US" sz="1800" dirty="0"/>
              <a:t>Ex) </a:t>
            </a:r>
            <a:r>
              <a:rPr lang="en-US" sz="1800" b="1" dirty="0"/>
              <a:t>Propane</a:t>
            </a:r>
            <a:r>
              <a:rPr lang="en-US" sz="1800" dirty="0"/>
              <a:t> (C</a:t>
            </a:r>
            <a:r>
              <a:rPr lang="en-US" sz="1800" baseline="-25000" dirty="0"/>
              <a:t>3</a:t>
            </a:r>
            <a:r>
              <a:rPr lang="en-US" sz="1800" dirty="0"/>
              <a:t>H</a:t>
            </a:r>
            <a:r>
              <a:rPr lang="en-US" sz="1800" baseline="-25000" dirty="0"/>
              <a:t>8</a:t>
            </a:r>
            <a:r>
              <a:rPr lang="en-US" sz="1800" dirty="0"/>
              <a:t>) is burned near room temperature so that the </a:t>
            </a:r>
            <a:r>
              <a:rPr lang="en-US" sz="1800" b="1" dirty="0"/>
              <a:t>water</a:t>
            </a:r>
            <a:r>
              <a:rPr lang="en-US" sz="1800" dirty="0"/>
              <a:t> produced is </a:t>
            </a:r>
            <a:r>
              <a:rPr lang="en-US" sz="1800" b="1" dirty="0"/>
              <a:t>liquid</a:t>
            </a:r>
            <a:r>
              <a:rPr lang="en-US" sz="1800" dirty="0"/>
              <a:t>. </a:t>
            </a:r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r>
              <a:rPr lang="en-US" sz="1800" dirty="0"/>
              <a:t>	</a:t>
            </a:r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r>
              <a:rPr lang="en-US" sz="1800" dirty="0"/>
              <a:t>	Calculate the entropy change for this reaction. </a:t>
            </a:r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endParaRPr lang="en-US" sz="1800" dirty="0"/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endParaRPr lang="en-US" sz="1800" dirty="0"/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r>
              <a:rPr lang="en-US" sz="1800" dirty="0"/>
              <a:t>									</a:t>
            </a: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CA" sz="1800" dirty="0">
                <a:latin typeface="Symbol" panose="05050102010706020507" pitchFamily="18" charset="2"/>
              </a:rPr>
              <a:t> 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  <a:latin typeface="Symbol" panose="05050102010706020507" pitchFamily="18" charset="2"/>
              </a:rPr>
              <a:t>D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</a:rPr>
              <a:t>S</a:t>
            </a:r>
            <a:r>
              <a:rPr lang="en-CA" sz="1800" baseline="30000" dirty="0" err="1">
                <a:solidFill>
                  <a:schemeClr val="accent5">
                    <a:lumMod val="25000"/>
                  </a:schemeClr>
                </a:solidFill>
              </a:rPr>
              <a:t>o</a:t>
            </a:r>
            <a:r>
              <a:rPr lang="en-CA" sz="1800" dirty="0">
                <a:solidFill>
                  <a:schemeClr val="accent5">
                    <a:lumMod val="25000"/>
                  </a:schemeClr>
                </a:solidFill>
              </a:rPr>
              <a:t> (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</a:rPr>
              <a:t>rxn</a:t>
            </a:r>
            <a:r>
              <a:rPr lang="en-CA" sz="1800" dirty="0">
                <a:solidFill>
                  <a:schemeClr val="accent5">
                    <a:lumMod val="25000"/>
                  </a:schemeClr>
                </a:solidFill>
              </a:rPr>
              <a:t>) =</a:t>
            </a:r>
            <a:r>
              <a:rPr lang="en-CA" sz="1800" dirty="0"/>
              <a:t> </a:t>
            </a: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</a:rPr>
              <a:t>-375.06 J/</a:t>
            </a:r>
            <a:r>
              <a:rPr lang="en-US" sz="1800" b="1" dirty="0" err="1">
                <a:solidFill>
                  <a:schemeClr val="accent5">
                    <a:lumMod val="25000"/>
                  </a:schemeClr>
                </a:solidFill>
              </a:rPr>
              <a:t>molK</a:t>
            </a:r>
            <a:endParaRPr lang="en-US" sz="1800" b="1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None/>
              <a:tabLst>
                <a:tab pos="914400" algn="l"/>
                <a:tab pos="1371600" algn="l"/>
              </a:tabLst>
            </a:pPr>
            <a:endParaRPr lang="en-US" sz="1800" dirty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770182"/>
              </p:ext>
            </p:extLst>
          </p:nvPr>
        </p:nvGraphicFramePr>
        <p:xfrm>
          <a:off x="1225550" y="2159124"/>
          <a:ext cx="487045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16040" imgH="1041120" progId="Equation.3">
                  <p:embed/>
                </p:oleObj>
              </mc:Choice>
              <mc:Fallback>
                <p:oleObj name="Equation" r:id="rId3" imgW="3416040" imgH="1041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159124"/>
                        <a:ext cx="487045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23392" y="4094077"/>
            <a:ext cx="11232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r>
              <a:rPr lang="en-US" dirty="0"/>
              <a:t>However one would </a:t>
            </a:r>
            <a:r>
              <a:rPr lang="en-US" b="1" dirty="0"/>
              <a:t>predict </a:t>
            </a:r>
            <a:r>
              <a:rPr lang="en-US" dirty="0"/>
              <a:t>that the combustion of propane is </a:t>
            </a:r>
            <a:r>
              <a:rPr lang="en-US" b="1" dirty="0"/>
              <a:t>spontaneous</a:t>
            </a:r>
            <a:r>
              <a:rPr lang="en-US" dirty="0"/>
              <a:t> (even at room temperature)??  This is correct !!!  </a:t>
            </a:r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endParaRPr lang="en-US" dirty="0"/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r>
              <a:rPr lang="en-US" dirty="0"/>
              <a:t>		What is contributing to the </a:t>
            </a:r>
            <a:r>
              <a:rPr lang="en-US" b="1" dirty="0"/>
              <a:t>negative entropy</a:t>
            </a:r>
            <a:r>
              <a:rPr lang="en-US" dirty="0"/>
              <a:t> change?</a:t>
            </a:r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endParaRPr lang="en-US" dirty="0"/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endParaRPr lang="en-US" dirty="0"/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r>
              <a:rPr lang="en-US" b="1" dirty="0"/>
              <a:t>How</a:t>
            </a:r>
            <a:r>
              <a:rPr lang="en-US" dirty="0"/>
              <a:t> can the reaction be </a:t>
            </a:r>
            <a:r>
              <a:rPr lang="en-US" b="1" dirty="0"/>
              <a:t>spontaneous</a:t>
            </a:r>
            <a:r>
              <a:rPr lang="en-US" dirty="0"/>
              <a:t> if it has a negative entropy change?</a:t>
            </a:r>
            <a:r>
              <a:rPr lang="en-US" dirty="0">
                <a:cs typeface="Tahoma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tabLst>
                <a:tab pos="457200" algn="l"/>
              </a:tabLst>
            </a:pPr>
            <a:endParaRPr lang="en-US" dirty="0"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5799B8-E123-4CFF-9BFD-8CB42358F0E9}"/>
              </a:ext>
            </a:extLst>
          </p:cNvPr>
          <p:cNvSpPr txBox="1"/>
          <p:nvPr/>
        </p:nvSpPr>
        <p:spPr>
          <a:xfrm>
            <a:off x="2207569" y="6325017"/>
            <a:ext cx="306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</a:t>
            </a:r>
            <a:r>
              <a:rPr lang="en-CA" baseline="30000" dirty="0"/>
              <a:t>o</a:t>
            </a:r>
            <a:r>
              <a:rPr lang="en-CA" dirty="0"/>
              <a:t>(H</a:t>
            </a:r>
            <a:r>
              <a:rPr lang="en-CA" baseline="-25000" dirty="0"/>
              <a:t>2</a:t>
            </a:r>
            <a:r>
              <a:rPr lang="en-CA" dirty="0"/>
              <a:t>O(g)) = 188.83 J/</a:t>
            </a:r>
            <a:r>
              <a:rPr lang="en-CA" dirty="0" err="1"/>
              <a:t>molK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B0166E-C299-4679-93E2-75AAA525A3F0}"/>
              </a:ext>
            </a:extLst>
          </p:cNvPr>
          <p:cNvSpPr txBox="1"/>
          <p:nvPr/>
        </p:nvSpPr>
        <p:spPr>
          <a:xfrm>
            <a:off x="5908595" y="6325017"/>
            <a:ext cx="2820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latin typeface="Symbol" panose="05050102010706020507" pitchFamily="18" charset="2"/>
              </a:rPr>
              <a:t>D</a:t>
            </a:r>
            <a:r>
              <a:rPr lang="en-CA" dirty="0" err="1"/>
              <a:t>S</a:t>
            </a:r>
            <a:r>
              <a:rPr lang="en-CA" baseline="30000" dirty="0" err="1"/>
              <a:t>o</a:t>
            </a:r>
            <a:r>
              <a:rPr lang="en-CA" dirty="0"/>
              <a:t> (</a:t>
            </a:r>
            <a:r>
              <a:rPr lang="en-CA" dirty="0" err="1"/>
              <a:t>rxn</a:t>
            </a:r>
            <a:r>
              <a:rPr lang="en-CA" dirty="0"/>
              <a:t>) =100.62 J/</a:t>
            </a:r>
            <a:r>
              <a:rPr lang="en-CA" dirty="0" err="1"/>
              <a:t>molK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-27384"/>
            <a:ext cx="7793037" cy="7667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The Third Law of Thermodynamics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352" y="980728"/>
            <a:ext cx="11665296" cy="532765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/>
              <a:t>We have to be careful when we use our </a:t>
            </a:r>
            <a:r>
              <a:rPr lang="en-US" sz="1800" b="1" dirty="0"/>
              <a:t>intuition</a:t>
            </a:r>
            <a:r>
              <a:rPr lang="en-US" sz="1800" dirty="0"/>
              <a:t> to predict whether an entropy change will be </a:t>
            </a:r>
            <a:r>
              <a:rPr lang="en-US" sz="1800" b="1" dirty="0"/>
              <a:t>positive</a:t>
            </a:r>
            <a:r>
              <a:rPr lang="en-US" sz="1800" dirty="0"/>
              <a:t> or </a:t>
            </a:r>
            <a:r>
              <a:rPr lang="en-US" sz="1800" b="1" dirty="0"/>
              <a:t>negative</a:t>
            </a:r>
            <a:r>
              <a:rPr lang="en-US" sz="1800" dirty="0"/>
              <a:t>. 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/>
              <a:t>Ex) Consider the reaction in which</a:t>
            </a:r>
            <a:r>
              <a:rPr lang="en-US" sz="1800" b="1" dirty="0"/>
              <a:t> MgF</a:t>
            </a:r>
            <a:r>
              <a:rPr lang="en-US" sz="1800" b="1" baseline="-25000" dirty="0"/>
              <a:t>2(s) </a:t>
            </a:r>
            <a:r>
              <a:rPr lang="en-US" sz="1800" dirty="0"/>
              <a:t>is </a:t>
            </a:r>
            <a:r>
              <a:rPr lang="en-US" sz="1800" b="1" dirty="0"/>
              <a:t>dissolved</a:t>
            </a:r>
            <a:r>
              <a:rPr lang="en-US" sz="1800" dirty="0"/>
              <a:t> in water.  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/>
              <a:t>	Calculate the entropy change for this reaction then rationalize the sign of the entropy 	change.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						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  <a:latin typeface="Symbol" panose="05050102010706020507" pitchFamily="18" charset="2"/>
              </a:rPr>
              <a:t>D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</a:rPr>
              <a:t>S</a:t>
            </a:r>
            <a:r>
              <a:rPr lang="en-CA" sz="1800" baseline="30000" dirty="0" err="1">
                <a:solidFill>
                  <a:schemeClr val="accent5">
                    <a:lumMod val="25000"/>
                  </a:schemeClr>
                </a:solidFill>
              </a:rPr>
              <a:t>o</a:t>
            </a:r>
            <a:r>
              <a:rPr lang="en-CA" sz="1800" dirty="0">
                <a:solidFill>
                  <a:schemeClr val="accent5">
                    <a:lumMod val="25000"/>
                  </a:schemeClr>
                </a:solidFill>
              </a:rPr>
              <a:t> (</a:t>
            </a:r>
            <a:r>
              <a:rPr lang="en-CA" sz="1800" dirty="0" err="1">
                <a:solidFill>
                  <a:schemeClr val="accent5">
                    <a:lumMod val="25000"/>
                  </a:schemeClr>
                </a:solidFill>
              </a:rPr>
              <a:t>rxn</a:t>
            </a:r>
            <a:r>
              <a:rPr lang="en-CA" sz="1800" dirty="0">
                <a:solidFill>
                  <a:schemeClr val="accent5">
                    <a:lumMod val="25000"/>
                  </a:schemeClr>
                </a:solidFill>
              </a:rPr>
              <a:t>) =</a:t>
            </a:r>
            <a:r>
              <a:rPr lang="en-CA" sz="1800" dirty="0"/>
              <a:t> </a:t>
            </a: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  <a:cs typeface="Tahoma" pitchFamily="34" charset="0"/>
              </a:rPr>
              <a:t>-222.74 </a:t>
            </a:r>
            <a:r>
              <a:rPr lang="en-US" sz="1800" b="1" dirty="0" err="1">
                <a:solidFill>
                  <a:schemeClr val="accent5">
                    <a:lumMod val="25000"/>
                  </a:schemeClr>
                </a:solidFill>
                <a:cs typeface="Tahoma" pitchFamily="34" charset="0"/>
              </a:rPr>
              <a:t>J.molK</a:t>
            </a:r>
            <a:endParaRPr lang="en-US" sz="1800" b="1" dirty="0">
              <a:solidFill>
                <a:schemeClr val="accent5">
                  <a:lumMod val="25000"/>
                </a:schemeClr>
              </a:solidFill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8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855122"/>
              </p:ext>
            </p:extLst>
          </p:nvPr>
        </p:nvGraphicFramePr>
        <p:xfrm>
          <a:off x="1363664" y="3356992"/>
          <a:ext cx="2622550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04760" imgH="1231560" progId="Equation.3">
                  <p:embed/>
                </p:oleObj>
              </mc:Choice>
              <mc:Fallback>
                <p:oleObj name="Equation" r:id="rId3" imgW="1904760" imgH="1231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4" y="3356992"/>
                        <a:ext cx="2622550" cy="169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50" y="44625"/>
            <a:ext cx="3997126" cy="478383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002060"/>
                </a:solidFill>
              </a:rPr>
              <a:t>Microscopic Systems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856" y="576064"/>
            <a:ext cx="8334464" cy="6093296"/>
          </a:xfrm>
        </p:spPr>
        <p:txBody>
          <a:bodyPr/>
          <a:lstStyle/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b="1" dirty="0"/>
              <a:t>Microscopic state</a:t>
            </a:r>
            <a:r>
              <a:rPr lang="en-US" sz="1600" dirty="0"/>
              <a:t> (</a:t>
            </a:r>
            <a:r>
              <a:rPr lang="en-US" sz="1600" b="1" dirty="0"/>
              <a:t>Microstate</a:t>
            </a:r>
            <a:r>
              <a:rPr lang="en-US" sz="1600" dirty="0"/>
              <a:t>):  Small number of particles </a:t>
            </a:r>
            <a:r>
              <a:rPr lang="en-US" sz="1600" b="1" dirty="0"/>
              <a:t>n</a:t>
            </a:r>
            <a:r>
              <a:rPr lang="en-US" sz="1600" dirty="0"/>
              <a:t>, where </a:t>
            </a:r>
            <a:r>
              <a:rPr lang="en-US" sz="1600" dirty="0" err="1"/>
              <a:t>i</a:t>
            </a:r>
            <a:r>
              <a:rPr lang="en-US" sz="1600" dirty="0"/>
              <a:t> = 1…n (index)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b="1" dirty="0" err="1"/>
              <a:t>r</a:t>
            </a:r>
            <a:r>
              <a:rPr lang="en-US" sz="1600" b="1" baseline="-25000" dirty="0" err="1"/>
              <a:t>i</a:t>
            </a:r>
            <a:r>
              <a:rPr lang="en-US" sz="1600" dirty="0"/>
              <a:t>  = Position of each particle (</a:t>
            </a:r>
            <a:r>
              <a:rPr lang="en-US" sz="1600" dirty="0" err="1"/>
              <a:t>i</a:t>
            </a:r>
            <a:r>
              <a:rPr lang="en-US" sz="1600" dirty="0"/>
              <a:t>)  (</a:t>
            </a:r>
            <a:r>
              <a:rPr lang="en-US" sz="1600" b="1" dirty="0"/>
              <a:t>r</a:t>
            </a:r>
            <a:r>
              <a:rPr lang="en-US" sz="1600" dirty="0"/>
              <a:t> =[</a:t>
            </a:r>
            <a:r>
              <a:rPr lang="en-US" sz="1600" dirty="0" err="1"/>
              <a:t>x,y,z</a:t>
            </a:r>
            <a:r>
              <a:rPr lang="en-US" sz="1600" dirty="0"/>
              <a:t>])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b="1" dirty="0"/>
              <a:t>p</a:t>
            </a:r>
            <a:r>
              <a:rPr lang="en-US" sz="1600" baseline="-25000" dirty="0"/>
              <a:t>i</a:t>
            </a:r>
            <a:r>
              <a:rPr lang="en-US" sz="1600" dirty="0"/>
              <a:t> = Momentum of each particle (</a:t>
            </a:r>
            <a:r>
              <a:rPr lang="en-US" sz="1600" b="1" dirty="0"/>
              <a:t>p</a:t>
            </a:r>
            <a:r>
              <a:rPr lang="en-US" sz="1600" dirty="0"/>
              <a:t> = </a:t>
            </a:r>
            <a:r>
              <a:rPr lang="en-US" sz="1600" dirty="0" err="1"/>
              <a:t>m</a:t>
            </a:r>
            <a:r>
              <a:rPr lang="en-US" sz="1600" b="1" dirty="0" err="1"/>
              <a:t>v</a:t>
            </a:r>
            <a:r>
              <a:rPr lang="en-US" sz="1600" dirty="0"/>
              <a:t> = [</a:t>
            </a:r>
            <a:r>
              <a:rPr lang="en-US" sz="1600" dirty="0" err="1"/>
              <a:t>p</a:t>
            </a:r>
            <a:r>
              <a:rPr lang="en-US" sz="1600" baseline="-25000" dirty="0" err="1"/>
              <a:t>x</a:t>
            </a:r>
            <a:r>
              <a:rPr lang="en-US" sz="1600" dirty="0" err="1"/>
              <a:t>,p</a:t>
            </a:r>
            <a:r>
              <a:rPr lang="en-US" sz="1600" baseline="-25000" dirty="0" err="1"/>
              <a:t>y</a:t>
            </a:r>
            <a:r>
              <a:rPr lang="en-US" sz="1600" dirty="0" err="1"/>
              <a:t>,p</a:t>
            </a:r>
            <a:r>
              <a:rPr lang="en-US" sz="1600" baseline="-25000" dirty="0" err="1"/>
              <a:t>z</a:t>
            </a:r>
            <a:r>
              <a:rPr lang="en-US" sz="1600" dirty="0"/>
              <a:t>])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dirty="0" err="1"/>
              <a:t>E</a:t>
            </a:r>
            <a:r>
              <a:rPr lang="en-US" sz="1600" baseline="-25000" dirty="0" err="1"/>
              <a:t>i</a:t>
            </a:r>
            <a:r>
              <a:rPr lang="en-US" sz="1600" baseline="-25000" dirty="0"/>
              <a:t> </a:t>
            </a:r>
            <a:r>
              <a:rPr lang="en-US" sz="1600" dirty="0"/>
              <a:t>= Energy for each particle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b="1" dirty="0"/>
              <a:t>	Total energy</a:t>
            </a:r>
            <a:r>
              <a:rPr lang="en-US" sz="1600" dirty="0"/>
              <a:t> is the only cumulative measure that has meaning. 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	On this scale </a:t>
            </a:r>
            <a:r>
              <a:rPr lang="en-US" sz="1600" b="1" dirty="0"/>
              <a:t>T</a:t>
            </a:r>
            <a:r>
              <a:rPr lang="en-US" sz="1600" dirty="0"/>
              <a:t>emperature, </a:t>
            </a:r>
            <a:r>
              <a:rPr lang="en-US" sz="1600" b="1" dirty="0"/>
              <a:t>P</a:t>
            </a:r>
            <a:r>
              <a:rPr lang="en-US" sz="1600" dirty="0"/>
              <a:t>ressure and </a:t>
            </a:r>
            <a:r>
              <a:rPr lang="en-US" sz="1600" b="1" dirty="0"/>
              <a:t>V</a:t>
            </a:r>
            <a:r>
              <a:rPr lang="en-US" sz="1600" dirty="0"/>
              <a:t>olume have </a:t>
            </a:r>
            <a:r>
              <a:rPr lang="en-US" sz="1600" b="1" dirty="0"/>
              <a:t>no meaning</a:t>
            </a:r>
            <a:r>
              <a:rPr lang="en-US" sz="1600" dirty="0"/>
              <a:t>.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	This would be a </a:t>
            </a:r>
            <a:r>
              <a:rPr lang="en-US" sz="1600" b="1" dirty="0"/>
              <a:t>lot</a:t>
            </a:r>
            <a:r>
              <a:rPr lang="en-US" sz="1600" dirty="0"/>
              <a:t> of variables if each particle was considered independently.  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	Each particle has </a:t>
            </a:r>
            <a:r>
              <a:rPr lang="en-US" sz="1600" b="1" dirty="0"/>
              <a:t>6 variables</a:t>
            </a:r>
            <a:r>
              <a:rPr lang="en-US" sz="1600" dirty="0"/>
              <a:t>!! 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i="1" dirty="0"/>
              <a:t>i.e. </a:t>
            </a:r>
            <a:r>
              <a:rPr lang="en-US" sz="1600" dirty="0"/>
              <a:t>~1 mg H</a:t>
            </a:r>
            <a:r>
              <a:rPr lang="en-US" sz="1600" baseline="-25000" dirty="0"/>
              <a:t>2 </a:t>
            </a:r>
            <a:r>
              <a:rPr lang="en-US" sz="1600" dirty="0"/>
              <a:t>will contains 3*10</a:t>
            </a:r>
            <a:r>
              <a:rPr lang="en-US" sz="1600" baseline="30000" dirty="0"/>
              <a:t>20 </a:t>
            </a:r>
            <a:r>
              <a:rPr lang="en-US" sz="1600" dirty="0"/>
              <a:t>molecules hence 1.8*10</a:t>
            </a:r>
            <a:r>
              <a:rPr lang="en-US" sz="1600" baseline="30000" dirty="0"/>
              <a:t>21</a:t>
            </a:r>
            <a:r>
              <a:rPr lang="en-US" sz="1600" dirty="0"/>
              <a:t> variables. </a:t>
            </a:r>
            <a:r>
              <a:rPr lang="en-US" sz="1600" b="1" dirty="0">
                <a:solidFill>
                  <a:srgbClr val="C00000"/>
                </a:solidFill>
              </a:rPr>
              <a:t>good luck!!</a:t>
            </a:r>
            <a:endParaRPr lang="en-US" sz="1600" baseline="30000" dirty="0"/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How do you </a:t>
            </a:r>
            <a:r>
              <a:rPr lang="en-US" sz="1600" b="1" dirty="0"/>
              <a:t>relate </a:t>
            </a:r>
            <a:r>
              <a:rPr lang="en-US" sz="1600" dirty="0"/>
              <a:t>the microstate to the </a:t>
            </a:r>
            <a:r>
              <a:rPr lang="en-US" sz="1600" dirty="0" err="1"/>
              <a:t>macrostate</a:t>
            </a:r>
            <a:r>
              <a:rPr lang="en-US" sz="1600" dirty="0"/>
              <a:t>?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b="1" dirty="0"/>
              <a:t>Statistical</a:t>
            </a:r>
            <a:r>
              <a:rPr lang="en-US" sz="1600" dirty="0"/>
              <a:t> approach to thermodynamics: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600" dirty="0"/>
              <a:t>	The system (</a:t>
            </a:r>
            <a:r>
              <a:rPr lang="en-US" sz="1600" b="1" dirty="0"/>
              <a:t>ensemble</a:t>
            </a:r>
            <a:r>
              <a:rPr lang="en-US" sz="1600" dirty="0"/>
              <a:t>) is represented by </a:t>
            </a:r>
            <a:r>
              <a:rPr lang="en-US" sz="1600" b="1" dirty="0"/>
              <a:t>average </a:t>
            </a:r>
            <a:r>
              <a:rPr lang="en-US" sz="1600" dirty="0"/>
              <a:t>particles, which have average 	properties, (</a:t>
            </a:r>
            <a:r>
              <a:rPr lang="en-US" sz="1600" b="1" dirty="0"/>
              <a:t>ensemble average</a:t>
            </a:r>
            <a:r>
              <a:rPr lang="en-US" sz="1600" dirty="0"/>
              <a:t>).</a:t>
            </a:r>
            <a:endParaRPr lang="en-US" sz="1600" i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8472263" y="1412776"/>
            <a:ext cx="3371470" cy="3240360"/>
            <a:chOff x="6948264" y="1196752"/>
            <a:chExt cx="2016224" cy="2088232"/>
          </a:xfrm>
        </p:grpSpPr>
        <p:sp>
          <p:nvSpPr>
            <p:cNvPr id="5" name="Rectangle 4"/>
            <p:cNvSpPr/>
            <p:nvPr/>
          </p:nvSpPr>
          <p:spPr bwMode="auto">
            <a:xfrm>
              <a:off x="6948264" y="1196752"/>
              <a:ext cx="2016224" cy="20882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 sz="2400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460704" y="2492896"/>
              <a:ext cx="45719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 sz="240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8270697" y="1781200"/>
              <a:ext cx="45719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 sz="240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558729" y="2420888"/>
              <a:ext cx="45719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 sz="240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60704" y="1781200"/>
              <a:ext cx="45719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CA" sz="240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V="1">
              <a:off x="7308304" y="1772816"/>
              <a:ext cx="432048" cy="720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8244408" y="1556792"/>
              <a:ext cx="72008" cy="6480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308304" y="2420888"/>
              <a:ext cx="360040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8388424" y="2348880"/>
              <a:ext cx="360040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300936" y="1340768"/>
              <a:ext cx="257107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r</a:t>
              </a:r>
              <a:r>
                <a:rPr lang="en-CA" sz="2400" baseline="-25000" dirty="0"/>
                <a:t>1</a:t>
              </a:r>
              <a:endParaRPr lang="en-CA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32984" y="1493168"/>
              <a:ext cx="293535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p</a:t>
              </a:r>
              <a:r>
                <a:rPr lang="en-CA" sz="2400" baseline="-25000" dirty="0"/>
                <a:t>1</a:t>
              </a:r>
              <a:endParaRPr lang="en-CA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36296" y="2483604"/>
              <a:ext cx="257107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r</a:t>
              </a:r>
              <a:r>
                <a:rPr lang="en-CA" sz="2400" baseline="-25000" dirty="0"/>
                <a:t>2</a:t>
              </a:r>
              <a:endParaRPr lang="en-CA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86496" y="2492896"/>
              <a:ext cx="293535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p</a:t>
              </a:r>
              <a:r>
                <a:rPr lang="en-CA" sz="2400" baseline="-25000" dirty="0"/>
                <a:t>2</a:t>
              </a:r>
              <a:endParaRPr lang="en-CA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60432" y="2420888"/>
              <a:ext cx="257107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r</a:t>
              </a:r>
              <a:r>
                <a:rPr lang="en-CA" sz="2400" baseline="-25000" dirty="0"/>
                <a:t>3</a:t>
              </a:r>
              <a:endParaRPr lang="en-CA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622600" y="1916832"/>
              <a:ext cx="293535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p</a:t>
              </a:r>
              <a:r>
                <a:rPr lang="en-CA" sz="2400" baseline="-25000" dirty="0"/>
                <a:t>3</a:t>
              </a:r>
              <a:endParaRPr lang="en-CA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09048" y="1628800"/>
              <a:ext cx="257107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r</a:t>
              </a:r>
              <a:r>
                <a:rPr lang="en-CA" sz="2400" baseline="-25000" dirty="0"/>
                <a:t>4</a:t>
              </a:r>
              <a:endParaRPr lang="en-CA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6536" y="2123564"/>
              <a:ext cx="293535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/>
                <a:t>p</a:t>
              </a:r>
              <a:r>
                <a:rPr lang="en-CA" sz="2400" baseline="-25000" dirty="0"/>
                <a:t>4</a:t>
              </a:r>
              <a:endParaRPr lang="en-CA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760" y="116633"/>
            <a:ext cx="4501182" cy="47838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Entropy: From Statistics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0" y="836712"/>
            <a:ext cx="11953328" cy="576064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b="1" dirty="0"/>
              <a:t>The second law of thermodynamics: </a:t>
            </a:r>
            <a:r>
              <a:rPr lang="en-US" sz="1600" dirty="0"/>
              <a:t> The entropy of the universe </a:t>
            </a:r>
            <a:r>
              <a:rPr lang="en-US" sz="1600" b="1" dirty="0"/>
              <a:t>increases</a:t>
            </a:r>
            <a:r>
              <a:rPr lang="en-US" sz="1600" dirty="0"/>
              <a:t> spontaneously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dirty="0"/>
              <a:t>				Sure. What’s </a:t>
            </a:r>
            <a:r>
              <a:rPr lang="en-US" sz="1600" b="1" dirty="0"/>
              <a:t>entropy</a:t>
            </a:r>
            <a:r>
              <a:rPr lang="en-US" sz="1600" dirty="0"/>
              <a:t>?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b="1" dirty="0"/>
              <a:t>Entropy</a:t>
            </a:r>
            <a:r>
              <a:rPr lang="en-US" sz="1600" dirty="0"/>
              <a:t> (S):	A measure of the </a:t>
            </a:r>
            <a:r>
              <a:rPr lang="en-US" sz="1600" b="1" dirty="0"/>
              <a:t>number</a:t>
            </a:r>
            <a:r>
              <a:rPr lang="en-US" sz="1600" dirty="0"/>
              <a:t> of different microscopic </a:t>
            </a:r>
            <a:r>
              <a:rPr lang="en-US" sz="1600" b="1" dirty="0"/>
              <a:t>states</a:t>
            </a:r>
            <a:r>
              <a:rPr lang="en-US" sz="1600" dirty="0"/>
              <a:t> that can represent to a given macroscopic state.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dirty="0"/>
              <a:t>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b="1" dirty="0"/>
              <a:t>	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b="1" dirty="0"/>
              <a:t>			</a:t>
            </a:r>
            <a:r>
              <a:rPr lang="en-US" b="1" dirty="0" err="1"/>
              <a:t>k</a:t>
            </a:r>
            <a:r>
              <a:rPr lang="en-US" b="1" baseline="-25000" dirty="0" err="1"/>
              <a:t>B</a:t>
            </a:r>
            <a:r>
              <a:rPr lang="en-US" sz="1600" dirty="0"/>
              <a:t> is the Boltzmann constant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b="1" dirty="0">
                <a:sym typeface="Symbol" pitchFamily="18" charset="2"/>
              </a:rPr>
              <a:t>			</a:t>
            </a:r>
            <a:r>
              <a:rPr lang="en-US" sz="1600" dirty="0">
                <a:sym typeface="Symbol" pitchFamily="18" charset="2"/>
              </a:rPr>
              <a:t> is the total number of microscopic states which are consistent with a  given macroscopic state.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>
              <a:sym typeface="Symbol" pitchFamily="18" charset="2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b="1" dirty="0">
                <a:sym typeface="Symbol" pitchFamily="18" charset="2"/>
              </a:rPr>
              <a:t>High </a:t>
            </a:r>
            <a:r>
              <a:rPr lang="en-US" sz="1600" dirty="0">
                <a:sym typeface="Symbol" pitchFamily="18" charset="2"/>
              </a:rPr>
              <a:t>order:  a </a:t>
            </a:r>
            <a:r>
              <a:rPr lang="en-US" sz="1600" b="1" dirty="0">
                <a:sym typeface="Symbol" pitchFamily="18" charset="2"/>
              </a:rPr>
              <a:t>perfect crystal</a:t>
            </a:r>
            <a:r>
              <a:rPr lang="en-US" sz="1600" dirty="0">
                <a:sym typeface="Symbol" pitchFamily="18" charset="2"/>
              </a:rPr>
              <a:t> at very low temperature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>
              <a:sym typeface="Symbol" pitchFamily="18" charset="2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dirty="0">
                <a:sym typeface="Symbol" pitchFamily="18" charset="2"/>
              </a:rPr>
              <a:t>	</a:t>
            </a:r>
            <a:r>
              <a:rPr lang="en-US" sz="1600" b="1" dirty="0">
                <a:sym typeface="Symbol" pitchFamily="18" charset="2"/>
              </a:rPr>
              <a:t>Very few</a:t>
            </a:r>
            <a:r>
              <a:rPr lang="en-US" sz="1600" dirty="0">
                <a:sym typeface="Symbol" pitchFamily="18" charset="2"/>
              </a:rPr>
              <a:t> microscopic states consistent with the observed macroscopic state  -&gt; </a:t>
            </a:r>
            <a:r>
              <a:rPr lang="en-US" sz="1600" b="1" dirty="0">
                <a:sym typeface="Symbol" pitchFamily="18" charset="2"/>
              </a:rPr>
              <a:t>small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b="1" dirty="0">
                <a:sym typeface="Symbol" pitchFamily="18" charset="2"/>
              </a:rPr>
              <a:t>S</a:t>
            </a:r>
            <a:endParaRPr lang="en-US" sz="1600" dirty="0">
              <a:sym typeface="Symbol" pitchFamily="18" charset="2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>
              <a:sym typeface="Symbol" pitchFamily="18" charset="2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600" dirty="0">
              <a:sym typeface="Symbol" pitchFamily="18" charset="2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b="1" dirty="0">
                <a:sym typeface="Symbol" pitchFamily="18" charset="2"/>
              </a:rPr>
              <a:t>Low</a:t>
            </a:r>
            <a:r>
              <a:rPr lang="en-US" sz="1600" dirty="0">
                <a:sym typeface="Symbol" pitchFamily="18" charset="2"/>
              </a:rPr>
              <a:t> order:  a </a:t>
            </a:r>
            <a:r>
              <a:rPr lang="en-US" sz="1600" b="1" dirty="0">
                <a:sym typeface="Symbol" pitchFamily="18" charset="2"/>
              </a:rPr>
              <a:t>gas</a:t>
            </a:r>
            <a:r>
              <a:rPr lang="en-US" sz="1600" dirty="0">
                <a:sym typeface="Symbol" pitchFamily="18" charset="2"/>
              </a:rPr>
              <a:t> at high temperature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dirty="0">
                <a:sym typeface="Symbol" pitchFamily="18" charset="2"/>
              </a:rPr>
              <a:t>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600" dirty="0">
                <a:sym typeface="Symbol" pitchFamily="18" charset="2"/>
              </a:rPr>
              <a:t>	</a:t>
            </a:r>
            <a:r>
              <a:rPr lang="en-US" sz="1600" b="1" dirty="0">
                <a:sym typeface="Symbol" pitchFamily="18" charset="2"/>
              </a:rPr>
              <a:t>Extremely large</a:t>
            </a:r>
            <a:r>
              <a:rPr lang="en-US" sz="1600" dirty="0">
                <a:sym typeface="Symbol" pitchFamily="18" charset="2"/>
              </a:rPr>
              <a:t> number of possible microscopic states available  -&gt; </a:t>
            </a:r>
            <a:r>
              <a:rPr lang="en-US" sz="1600" b="1" dirty="0">
                <a:sym typeface="Symbol" pitchFamily="18" charset="2"/>
              </a:rPr>
              <a:t>large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b="1" dirty="0">
                <a:sym typeface="Symbol" pitchFamily="18" charset="2"/>
              </a:rPr>
              <a:t>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39816" y="2564904"/>
          <a:ext cx="17732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6" y="2564904"/>
                        <a:ext cx="17732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5298" y="2422630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C00000"/>
                </a:solidFill>
              </a:rPr>
              <a:t>Mathematical Concept</a:t>
            </a:r>
          </a:p>
          <a:p>
            <a:r>
              <a:rPr lang="en-CA" dirty="0"/>
              <a:t>     (</a:t>
            </a:r>
            <a:r>
              <a:rPr lang="en-CA" dirty="0" err="1"/>
              <a:t>Combinatorics</a:t>
            </a:r>
            <a:r>
              <a:rPr lang="en-CA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9856" y="-27384"/>
            <a:ext cx="1872208" cy="762000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Entropy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906016"/>
            <a:ext cx="10585176" cy="1370856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600" b="1" dirty="0"/>
              <a:t>Entropy</a:t>
            </a:r>
            <a:r>
              <a:rPr lang="en-US" sz="1600" dirty="0"/>
              <a:t> : A measure of the </a:t>
            </a:r>
            <a:r>
              <a:rPr lang="en-US" sz="1600" b="1" dirty="0"/>
              <a:t>amount of information</a:t>
            </a:r>
            <a:r>
              <a:rPr lang="en-US" sz="1600" dirty="0"/>
              <a:t> needed to reconstruct the microstates.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600" dirty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/>
              <a:t>Ex)  The game of </a:t>
            </a:r>
            <a:r>
              <a:rPr lang="en-US" sz="1600" b="1" dirty="0"/>
              <a:t>Craps</a:t>
            </a:r>
            <a:r>
              <a:rPr lang="en-US" sz="1600" dirty="0"/>
              <a:t>. 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/>
              <a:t>	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/>
              <a:t>	Consider the </a:t>
            </a:r>
            <a:r>
              <a:rPr lang="en-US" sz="1600" b="1" dirty="0"/>
              <a:t>odds </a:t>
            </a:r>
            <a:r>
              <a:rPr lang="en-US" sz="1600" dirty="0"/>
              <a:t>of rolling 2 to 12.   They are </a:t>
            </a:r>
            <a:r>
              <a:rPr lang="en-US" sz="1600" b="1" dirty="0"/>
              <a:t>not</a:t>
            </a:r>
            <a:r>
              <a:rPr lang="en-US" sz="1600" dirty="0"/>
              <a:t> the same. </a:t>
            </a:r>
            <a:r>
              <a:rPr lang="en-US" sz="1600" b="1" dirty="0">
                <a:solidFill>
                  <a:srgbClr val="FF0000"/>
                </a:solidFill>
              </a:rPr>
              <a:t>Why?</a:t>
            </a:r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600" dirty="0"/>
          </a:p>
          <a:p>
            <a:pPr marL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endParaRPr lang="en-US" sz="1600" dirty="0"/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2207568" y="2348881"/>
            <a:ext cx="71786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>
                <a:latin typeface="Arial" charset="0"/>
              </a:rPr>
              <a:t>#	Combinations			# of combs.</a:t>
            </a:r>
          </a:p>
          <a:p>
            <a:pPr marL="342900" indent="-342900"/>
            <a:r>
              <a:rPr lang="en-US" dirty="0">
                <a:latin typeface="Arial" charset="0"/>
              </a:rPr>
              <a:t>2	1&amp;1					1	</a:t>
            </a:r>
          </a:p>
          <a:p>
            <a:pPr marL="342900" indent="-342900"/>
            <a:r>
              <a:rPr lang="en-US" dirty="0">
                <a:latin typeface="Arial" charset="0"/>
              </a:rPr>
              <a:t>3	1&amp;2, 2&amp;1				2	</a:t>
            </a:r>
          </a:p>
          <a:p>
            <a:pPr marL="342900" indent="-342900"/>
            <a:r>
              <a:rPr lang="en-US" dirty="0">
                <a:latin typeface="Arial" charset="0"/>
              </a:rPr>
              <a:t>4	1&amp;3, 2&amp;2, 3&amp;1				3	</a:t>
            </a:r>
          </a:p>
          <a:p>
            <a:pPr marL="342900" indent="-342900"/>
            <a:r>
              <a:rPr lang="en-US" dirty="0">
                <a:latin typeface="Arial" charset="0"/>
              </a:rPr>
              <a:t>5	1&amp;4, 2&amp;3, 3&amp;2, 4&amp;1			4	</a:t>
            </a:r>
          </a:p>
          <a:p>
            <a:pPr marL="342900" indent="-342900"/>
            <a:r>
              <a:rPr lang="en-US" dirty="0">
                <a:latin typeface="Arial" charset="0"/>
              </a:rPr>
              <a:t>6	1&amp;5, 2&amp;4, 3&amp;3, 4&amp;2, 5&amp;1		5</a:t>
            </a:r>
          </a:p>
          <a:p>
            <a:pPr marL="342900" indent="-342900"/>
            <a:r>
              <a:rPr lang="en-US" b="1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dirty="0">
                <a:latin typeface="Arial" charset="0"/>
              </a:rPr>
              <a:t>	1&amp;6, 2&amp;5, 3&amp;4, 4&amp;3, 5&amp;2, 6&amp;1		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6</a:t>
            </a:r>
          </a:p>
          <a:p>
            <a:pPr marL="342900" indent="-342900"/>
            <a:r>
              <a:rPr lang="en-US" dirty="0">
                <a:latin typeface="Arial" charset="0"/>
              </a:rPr>
              <a:t>8	 2&amp;6, 3&amp;5,4&amp;4, 5&amp;3, 6&amp;2		5</a:t>
            </a:r>
          </a:p>
          <a:p>
            <a:pPr marL="342900" indent="-342900">
              <a:buFontTx/>
              <a:buAutoNum type="arabicPlain" startAt="9"/>
            </a:pPr>
            <a:r>
              <a:rPr lang="en-US" dirty="0">
                <a:latin typeface="Arial" charset="0"/>
              </a:rPr>
              <a:t> 3&amp;6, 4&amp;5,5&amp;4, 6&amp;3			4</a:t>
            </a:r>
          </a:p>
          <a:p>
            <a:pPr marL="342900" indent="-342900">
              <a:buFontTx/>
              <a:buAutoNum type="arabicPlain" startAt="10"/>
            </a:pPr>
            <a:r>
              <a:rPr lang="en-US" dirty="0">
                <a:latin typeface="Arial" charset="0"/>
              </a:rPr>
              <a:t> 4&amp;6, 5&amp;5,6&amp;4				3</a:t>
            </a:r>
          </a:p>
          <a:p>
            <a:pPr marL="342900" indent="-342900">
              <a:buFontTx/>
              <a:buAutoNum type="arabicPlain" startAt="11"/>
            </a:pPr>
            <a:r>
              <a:rPr lang="en-US" dirty="0">
                <a:latin typeface="Arial" charset="0"/>
              </a:rPr>
              <a:t> 5&amp;6, 6&amp;5				2</a:t>
            </a:r>
          </a:p>
          <a:p>
            <a:pPr marL="342900" indent="-342900"/>
            <a:r>
              <a:rPr lang="en-US" dirty="0">
                <a:latin typeface="Arial" charset="0"/>
              </a:rPr>
              <a:t>12	 6&amp;6					1</a:t>
            </a:r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911424" y="6165305"/>
            <a:ext cx="10585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The chance of getting </a:t>
            </a:r>
            <a:r>
              <a:rPr lang="en-US" sz="1600" b="1" dirty="0"/>
              <a:t>7</a:t>
            </a:r>
            <a:r>
              <a:rPr lang="en-US" sz="1600" dirty="0"/>
              <a:t> is the </a:t>
            </a:r>
            <a:r>
              <a:rPr lang="en-US" sz="1600" b="1" dirty="0"/>
              <a:t>greatest</a:t>
            </a:r>
            <a:r>
              <a:rPr lang="en-US" sz="1600" dirty="0"/>
              <a:t> because it can happen by the most combinations, </a:t>
            </a:r>
            <a:r>
              <a:rPr lang="en-US" sz="1600" i="1" dirty="0"/>
              <a:t>i.e.</a:t>
            </a:r>
            <a:r>
              <a:rPr lang="en-US" sz="1600" dirty="0"/>
              <a:t> 6 out of a </a:t>
            </a:r>
            <a:r>
              <a:rPr lang="en-US" sz="1600" b="1" dirty="0"/>
              <a:t>total</a:t>
            </a:r>
            <a:r>
              <a:rPr lang="en-US" sz="1600" dirty="0"/>
              <a:t> of 36 combinations, which is a 1 in 6 </a:t>
            </a:r>
            <a:r>
              <a:rPr lang="en-US" sz="1600" b="1" dirty="0"/>
              <a:t>probability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1" grpId="0"/>
      <p:bldP spid="3747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720" y="-27384"/>
            <a:ext cx="4608512" cy="7667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Entropy: Example CO</a:t>
            </a:r>
          </a:p>
        </p:txBody>
      </p:sp>
      <p:sp>
        <p:nvSpPr>
          <p:cNvPr id="2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344" y="936774"/>
            <a:ext cx="12241360" cy="6380658"/>
          </a:xfrm>
        </p:spPr>
        <p:txBody>
          <a:bodyPr/>
          <a:lstStyle/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CO is a slightly </a:t>
            </a:r>
            <a:r>
              <a:rPr lang="en-US" sz="1800" b="1" dirty="0"/>
              <a:t>polar</a:t>
            </a:r>
            <a:r>
              <a:rPr lang="en-US" sz="1800" dirty="0"/>
              <a:t> molecule; therefore </a:t>
            </a:r>
            <a:r>
              <a:rPr lang="en-US" sz="1800" b="1" dirty="0"/>
              <a:t>difference</a:t>
            </a:r>
            <a:r>
              <a:rPr lang="en-US" sz="1800" dirty="0"/>
              <a:t> in energy between:</a:t>
            </a:r>
          </a:p>
          <a:p>
            <a:pPr marL="0" eaLnBrk="1" hangingPunct="1">
              <a:spcBef>
                <a:spcPct val="60000"/>
              </a:spcBef>
              <a:buNone/>
              <a:tabLst>
                <a:tab pos="457200" algn="l"/>
              </a:tabLst>
            </a:pPr>
            <a:r>
              <a:rPr lang="en-US" sz="1800" dirty="0"/>
              <a:t>		                        </a:t>
            </a:r>
          </a:p>
          <a:p>
            <a:pPr marL="0" eaLnBrk="1" hangingPunct="1">
              <a:spcBef>
                <a:spcPct val="60000"/>
              </a:spcBef>
              <a:buNone/>
              <a:tabLst>
                <a:tab pos="457200" algn="l"/>
              </a:tabLst>
            </a:pPr>
            <a:r>
              <a:rPr lang="en-US" sz="1800" dirty="0"/>
              <a:t>			           and		             or      	                        Is very small!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When CO is frozen the molecules assemble essentially randomly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  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Thus each CO molecule has </a:t>
            </a:r>
            <a:r>
              <a:rPr lang="en-US" sz="1800" b="1" dirty="0">
                <a:cs typeface="Tahoma" pitchFamily="34" charset="0"/>
              </a:rPr>
              <a:t>two</a:t>
            </a:r>
            <a:r>
              <a:rPr lang="en-US" sz="1800" dirty="0">
                <a:cs typeface="Tahoma" pitchFamily="34" charset="0"/>
              </a:rPr>
              <a:t> possible orientations:                 or                with essentially the </a:t>
            </a:r>
            <a:r>
              <a:rPr lang="en-US" sz="1800" b="1" dirty="0">
                <a:cs typeface="Tahoma" pitchFamily="34" charset="0"/>
              </a:rPr>
              <a:t>same</a:t>
            </a:r>
            <a:r>
              <a:rPr lang="en-US" sz="1800" dirty="0">
                <a:cs typeface="Tahoma" pitchFamily="34" charset="0"/>
              </a:rPr>
              <a:t> probability.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The </a:t>
            </a:r>
            <a:r>
              <a:rPr lang="en-US" sz="1800" b="1" dirty="0">
                <a:cs typeface="Tahoma" pitchFamily="34" charset="0"/>
              </a:rPr>
              <a:t>number</a:t>
            </a:r>
            <a:r>
              <a:rPr lang="en-US" sz="1800" dirty="0">
                <a:cs typeface="Tahoma" pitchFamily="34" charset="0"/>
              </a:rPr>
              <a:t> of microscopic states, </a:t>
            </a:r>
            <a:r>
              <a:rPr lang="en-US" sz="2400" b="1" dirty="0">
                <a:latin typeface="Symbol" pitchFamily="18" charset="2"/>
                <a:cs typeface="Tahoma" pitchFamily="34" charset="0"/>
              </a:rPr>
              <a:t>W</a:t>
            </a:r>
            <a:r>
              <a:rPr lang="en-US" sz="1800" dirty="0">
                <a:cs typeface="Tahoma" pitchFamily="34" charset="0"/>
              </a:rPr>
              <a:t>, for </a:t>
            </a:r>
            <a:r>
              <a:rPr lang="en-US" sz="1800" b="1" i="1" dirty="0">
                <a:cs typeface="Tahoma" pitchFamily="34" charset="0"/>
              </a:rPr>
              <a:t>N</a:t>
            </a:r>
            <a:r>
              <a:rPr lang="en-US" sz="1800" b="1" dirty="0">
                <a:cs typeface="Tahoma" pitchFamily="34" charset="0"/>
              </a:rPr>
              <a:t>  </a:t>
            </a:r>
            <a:r>
              <a:rPr lang="en-US" sz="1800" dirty="0">
                <a:cs typeface="Tahoma" pitchFamily="34" charset="0"/>
              </a:rPr>
              <a:t>molecules is: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							</a:t>
            </a:r>
            <a:r>
              <a:rPr lang="en-US" dirty="0">
                <a:cs typeface="Tahoma" pitchFamily="34" charset="0"/>
              </a:rPr>
              <a:t>2</a:t>
            </a:r>
            <a:r>
              <a:rPr lang="en-US" baseline="30000" dirty="0">
                <a:cs typeface="Tahoma" pitchFamily="34" charset="0"/>
              </a:rPr>
              <a:t>N</a:t>
            </a:r>
            <a:endParaRPr lang="en-US" sz="1800" baseline="30000" dirty="0">
              <a:cs typeface="Tahoma" pitchFamily="34" charset="0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The associated entropy, </a:t>
            </a:r>
            <a:r>
              <a:rPr lang="en-US" sz="2400" b="1" dirty="0">
                <a:cs typeface="Tahoma" pitchFamily="34" charset="0"/>
              </a:rPr>
              <a:t>S</a:t>
            </a:r>
            <a:r>
              <a:rPr lang="en-US" sz="1800" dirty="0">
                <a:cs typeface="Tahoma" pitchFamily="34" charset="0"/>
              </a:rPr>
              <a:t>, for N molecules:		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					</a:t>
            </a:r>
            <a:r>
              <a:rPr lang="en-US" dirty="0">
                <a:cs typeface="Tahoma" pitchFamily="34" charset="0"/>
              </a:rPr>
              <a:t> k</a:t>
            </a:r>
            <a:r>
              <a:rPr lang="en-US" baseline="-25000" dirty="0">
                <a:cs typeface="Tahoma" pitchFamily="34" charset="0"/>
              </a:rPr>
              <a:t>b*</a:t>
            </a:r>
            <a:r>
              <a:rPr lang="en-US" dirty="0">
                <a:cs typeface="Tahoma" pitchFamily="34" charset="0"/>
              </a:rPr>
              <a:t>ln(2</a:t>
            </a:r>
            <a:r>
              <a:rPr lang="en-US" baseline="30000" dirty="0">
                <a:cs typeface="Tahoma" pitchFamily="34" charset="0"/>
              </a:rPr>
              <a:t>N</a:t>
            </a:r>
            <a:r>
              <a:rPr lang="en-US" dirty="0">
                <a:cs typeface="Tahoma" pitchFamily="34" charset="0"/>
              </a:rPr>
              <a:t>) = k</a:t>
            </a:r>
            <a:r>
              <a:rPr lang="en-US" baseline="-25000" dirty="0">
                <a:cs typeface="Tahoma" pitchFamily="34" charset="0"/>
              </a:rPr>
              <a:t>b</a:t>
            </a:r>
            <a:r>
              <a:rPr lang="en-US" dirty="0">
                <a:cs typeface="Tahoma" pitchFamily="34" charset="0"/>
              </a:rPr>
              <a:t>*N*ln(2)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The molar entropy </a:t>
            </a:r>
            <a:r>
              <a:rPr lang="en-US" sz="2400" b="1" dirty="0" err="1">
                <a:cs typeface="Tahoma" pitchFamily="34" charset="0"/>
              </a:rPr>
              <a:t>S</a:t>
            </a:r>
            <a:r>
              <a:rPr lang="en-US" sz="2400" baseline="-25000" dirty="0" err="1">
                <a:cs typeface="Tahoma" pitchFamily="34" charset="0"/>
              </a:rPr>
              <a:t>m</a:t>
            </a:r>
            <a:r>
              <a:rPr lang="en-US" sz="1800" dirty="0">
                <a:cs typeface="Tahoma" pitchFamily="34" charset="0"/>
              </a:rPr>
              <a:t> is																	</a:t>
            </a:r>
            <a:r>
              <a:rPr lang="en-US" dirty="0">
                <a:cs typeface="Tahoma" pitchFamily="34" charset="0"/>
              </a:rPr>
              <a:t>R*ln(2) = 5.76 J/</a:t>
            </a:r>
            <a:r>
              <a:rPr lang="en-US" dirty="0" err="1">
                <a:cs typeface="Tahoma" pitchFamily="34" charset="0"/>
              </a:rPr>
              <a:t>molK</a:t>
            </a:r>
            <a:r>
              <a:rPr lang="en-US" dirty="0">
                <a:cs typeface="Tahoma" pitchFamily="34" charset="0"/>
              </a:rPr>
              <a:t>	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  <a:sym typeface="Symbol" pitchFamily="18" charset="2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  <a:sym typeface="Symbol" pitchFamily="18" charset="2"/>
              </a:rPr>
              <a:t>	</a:t>
            </a:r>
            <a:endParaRPr lang="en-US" sz="1800" dirty="0">
              <a:sym typeface="Symbol" pitchFamily="18" charset="2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951714"/>
              </p:ext>
            </p:extLst>
          </p:nvPr>
        </p:nvGraphicFramePr>
        <p:xfrm>
          <a:off x="767408" y="1812181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0560" imgH="177480" progId="Equation.3">
                  <p:embed/>
                </p:oleObj>
              </mc:Choice>
              <mc:Fallback>
                <p:oleObj name="Equation" r:id="rId3" imgW="5205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08" y="1812181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458728"/>
              </p:ext>
            </p:extLst>
          </p:nvPr>
        </p:nvGraphicFramePr>
        <p:xfrm>
          <a:off x="1703513" y="1812181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0560" imgH="177480" progId="Equation.3">
                  <p:embed/>
                </p:oleObj>
              </mc:Choice>
              <mc:Fallback>
                <p:oleObj name="Equation" r:id="rId5" imgW="52056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3" y="1812181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100953"/>
              </p:ext>
            </p:extLst>
          </p:nvPr>
        </p:nvGraphicFramePr>
        <p:xfrm>
          <a:off x="3503192" y="1884189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560" imgH="177480" progId="Equation.3">
                  <p:embed/>
                </p:oleObj>
              </mc:Choice>
              <mc:Fallback>
                <p:oleObj name="Equation" r:id="rId7" imgW="5205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192" y="1884189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648857"/>
              </p:ext>
            </p:extLst>
          </p:nvPr>
        </p:nvGraphicFramePr>
        <p:xfrm>
          <a:off x="4511303" y="1884189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560" imgH="177480" progId="Equation.3">
                  <p:embed/>
                </p:oleObj>
              </mc:Choice>
              <mc:Fallback>
                <p:oleObj name="Equation" r:id="rId8" imgW="5205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303" y="1884189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91258"/>
              </p:ext>
            </p:extLst>
          </p:nvPr>
        </p:nvGraphicFramePr>
        <p:xfrm>
          <a:off x="7175599" y="1844824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560" imgH="177480" progId="Equation.3">
                  <p:embed/>
                </p:oleObj>
              </mc:Choice>
              <mc:Fallback>
                <p:oleObj name="Equation" r:id="rId10" imgW="5205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99" y="1844824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923655"/>
              </p:ext>
            </p:extLst>
          </p:nvPr>
        </p:nvGraphicFramePr>
        <p:xfrm>
          <a:off x="6311503" y="1844824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20560" imgH="177480" progId="Equation.3">
                  <p:embed/>
                </p:oleObj>
              </mc:Choice>
              <mc:Fallback>
                <p:oleObj name="Equation" r:id="rId11" imgW="520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503" y="1844824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83064"/>
              </p:ext>
            </p:extLst>
          </p:nvPr>
        </p:nvGraphicFramePr>
        <p:xfrm>
          <a:off x="5951984" y="3468365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20560" imgH="177480" progId="Equation.3">
                  <p:embed/>
                </p:oleObj>
              </mc:Choice>
              <mc:Fallback>
                <p:oleObj name="Equation" r:id="rId13" imgW="52056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984" y="3468365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77419"/>
              </p:ext>
            </p:extLst>
          </p:nvPr>
        </p:nvGraphicFramePr>
        <p:xfrm>
          <a:off x="7320136" y="3468365"/>
          <a:ext cx="9366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20560" imgH="177480" progId="Equation.3">
                  <p:embed/>
                </p:oleObj>
              </mc:Choice>
              <mc:Fallback>
                <p:oleObj name="Equation" r:id="rId14" imgW="5205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136" y="3468365"/>
                        <a:ext cx="9366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647728" y="-1785"/>
            <a:ext cx="4896543" cy="7667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Properties of Entropy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312" y="980728"/>
            <a:ext cx="11496319" cy="5688632"/>
          </a:xfrm>
        </p:spPr>
        <p:txBody>
          <a:bodyPr/>
          <a:lstStyle/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A given macroscopic </a:t>
            </a:r>
            <a:r>
              <a:rPr lang="en-US" b="1" dirty="0"/>
              <a:t>state</a:t>
            </a:r>
            <a:r>
              <a:rPr lang="en-US" dirty="0"/>
              <a:t> has a </a:t>
            </a:r>
            <a:r>
              <a:rPr lang="en-US" b="1" dirty="0"/>
              <a:t>fixed number</a:t>
            </a:r>
            <a:r>
              <a:rPr lang="en-US" dirty="0"/>
              <a:t> of microscopic states associated with it.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  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Thus, the </a:t>
            </a:r>
            <a:r>
              <a:rPr lang="en-US" b="1" dirty="0"/>
              <a:t>entropy </a:t>
            </a:r>
            <a:r>
              <a:rPr lang="en-US" dirty="0"/>
              <a:t>of a given macroscopic state is </a:t>
            </a:r>
            <a:r>
              <a:rPr lang="en-US" b="1" dirty="0"/>
              <a:t>fixed</a:t>
            </a:r>
            <a:r>
              <a:rPr lang="en-US" dirty="0"/>
              <a:t>.  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	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Which means that such, </a:t>
            </a:r>
            <a:r>
              <a:rPr lang="en-US" b="1" dirty="0"/>
              <a:t>entropy</a:t>
            </a:r>
            <a:r>
              <a:rPr lang="en-US" dirty="0"/>
              <a:t> is a </a:t>
            </a:r>
            <a:r>
              <a:rPr lang="en-US" b="1" dirty="0"/>
              <a:t>state function</a:t>
            </a:r>
            <a:r>
              <a:rPr lang="en-US" dirty="0"/>
              <a:t>.  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	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i="1" dirty="0"/>
              <a:t>		i.e.) </a:t>
            </a:r>
            <a:r>
              <a:rPr lang="en-US" dirty="0"/>
              <a:t>It </a:t>
            </a:r>
            <a:r>
              <a:rPr lang="en-US" b="1" dirty="0"/>
              <a:t>depends</a:t>
            </a:r>
            <a:r>
              <a:rPr lang="en-US" dirty="0"/>
              <a:t> only on the macroscopic </a:t>
            </a:r>
            <a:r>
              <a:rPr lang="en-US" b="1" dirty="0"/>
              <a:t>state</a:t>
            </a:r>
            <a:r>
              <a:rPr lang="en-US" dirty="0"/>
              <a:t> of the system.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45720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The </a:t>
            </a:r>
            <a:r>
              <a:rPr lang="en-US" b="1" dirty="0"/>
              <a:t>change</a:t>
            </a:r>
            <a:r>
              <a:rPr lang="en-US" dirty="0"/>
              <a:t> in entropy depends only on the </a:t>
            </a:r>
            <a:r>
              <a:rPr lang="en-US" b="1" dirty="0"/>
              <a:t>initial</a:t>
            </a:r>
            <a:r>
              <a:rPr lang="en-US" dirty="0"/>
              <a:t> and </a:t>
            </a:r>
            <a:r>
              <a:rPr lang="en-US" b="1" dirty="0"/>
              <a:t>final</a:t>
            </a:r>
            <a:r>
              <a:rPr lang="en-US" dirty="0"/>
              <a:t> </a:t>
            </a:r>
            <a:r>
              <a:rPr lang="en-US" b="1" dirty="0"/>
              <a:t>states</a:t>
            </a:r>
            <a:r>
              <a:rPr lang="en-US" dirty="0"/>
              <a:t>.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It is </a:t>
            </a:r>
            <a:r>
              <a:rPr lang="en-US" b="1" dirty="0"/>
              <a:t>independent </a:t>
            </a:r>
            <a:r>
              <a:rPr lang="en-US" dirty="0"/>
              <a:t>of the </a:t>
            </a:r>
            <a:r>
              <a:rPr lang="en-US" b="1" dirty="0"/>
              <a:t>path</a:t>
            </a:r>
            <a:r>
              <a:rPr lang="en-US" dirty="0"/>
              <a:t> taken - This is the </a:t>
            </a:r>
            <a:r>
              <a:rPr lang="en-US" b="1" dirty="0"/>
              <a:t>definition</a:t>
            </a:r>
            <a:r>
              <a:rPr lang="en-US" dirty="0"/>
              <a:t> of a state function.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endParaRPr lang="en-US" dirty="0"/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/>
              <a:t>	If a system has </a:t>
            </a:r>
            <a:r>
              <a:rPr lang="en-US" sz="2400" b="1" dirty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 possible microstates then </a:t>
            </a:r>
            <a:r>
              <a:rPr lang="en-US" b="1" dirty="0">
                <a:sym typeface="Symbol" pitchFamily="18" charset="2"/>
              </a:rPr>
              <a:t>doubling the size </a:t>
            </a:r>
            <a:r>
              <a:rPr lang="en-US" dirty="0">
                <a:sym typeface="Symbol" pitchFamily="18" charset="2"/>
              </a:rPr>
              <a:t>of the system will </a:t>
            </a:r>
            <a:r>
              <a:rPr lang="en-US" b="1" dirty="0">
                <a:sym typeface="Symbol" pitchFamily="18" charset="2"/>
              </a:rPr>
              <a:t>double the entropy</a:t>
            </a:r>
            <a:r>
              <a:rPr lang="en-US" dirty="0">
                <a:sym typeface="Symbol" pitchFamily="18" charset="2"/>
              </a:rPr>
              <a:t> 	(by increasing the number of possible microstates to 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).  </a:t>
            </a:r>
          </a:p>
          <a:p>
            <a:pPr marL="0" lvl="1" eaLnBrk="1" hangingPunct="1">
              <a:buNone/>
              <a:tabLst>
                <a:tab pos="457200" algn="l"/>
              </a:tabLst>
            </a:pPr>
            <a:endParaRPr lang="en-US" dirty="0">
              <a:sym typeface="Symbol" pitchFamily="18" charset="2"/>
            </a:endParaRPr>
          </a:p>
          <a:p>
            <a:pPr marL="0" lvl="1" eaLnBrk="1" hangingPunct="1">
              <a:buNone/>
              <a:tabLst>
                <a:tab pos="457200" algn="l"/>
              </a:tabLst>
            </a:pPr>
            <a:r>
              <a:rPr lang="en-US" dirty="0">
                <a:sym typeface="Symbol" pitchFamily="18" charset="2"/>
              </a:rPr>
              <a:t>		Thus, entropy is an </a:t>
            </a:r>
            <a:r>
              <a:rPr lang="en-US" b="1" dirty="0">
                <a:sym typeface="Symbol" pitchFamily="18" charset="2"/>
              </a:rPr>
              <a:t>extensive property</a:t>
            </a:r>
            <a:r>
              <a:rPr lang="en-US" dirty="0">
                <a:sym typeface="Symbol" pitchFamily="18" charset="2"/>
              </a:rPr>
              <a:t>.  It depends on sample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479428" y="44624"/>
            <a:ext cx="7793037" cy="7667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Reversibility and Reaction Paths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85" y="1012206"/>
            <a:ext cx="11596255" cy="5585146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While entropy is a </a:t>
            </a:r>
            <a:r>
              <a:rPr lang="en-US" sz="1800" b="1" dirty="0"/>
              <a:t>state </a:t>
            </a:r>
            <a:r>
              <a:rPr lang="en-US" sz="1800" dirty="0"/>
              <a:t>function, </a:t>
            </a:r>
            <a:r>
              <a:rPr lang="en-US" sz="1800" b="1" dirty="0"/>
              <a:t>heat</a:t>
            </a:r>
            <a:r>
              <a:rPr lang="en-US" sz="1800" dirty="0"/>
              <a:t> (q) and </a:t>
            </a:r>
            <a:r>
              <a:rPr lang="en-US" sz="1800" b="1" dirty="0"/>
              <a:t>work</a:t>
            </a:r>
            <a:r>
              <a:rPr lang="en-US" sz="1800" dirty="0"/>
              <a:t> (w) are </a:t>
            </a:r>
            <a:r>
              <a:rPr lang="en-US" sz="1800" b="1" dirty="0"/>
              <a:t>path </a:t>
            </a:r>
            <a:r>
              <a:rPr lang="en-US" sz="1800" dirty="0"/>
              <a:t>functions. 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The amount of </a:t>
            </a:r>
            <a:r>
              <a:rPr lang="en-US" sz="1800" b="1" dirty="0"/>
              <a:t>heat</a:t>
            </a:r>
            <a:r>
              <a:rPr lang="en-US" sz="1800" dirty="0"/>
              <a:t> delivered to a system (or </a:t>
            </a:r>
            <a:r>
              <a:rPr lang="en-US" sz="1800" b="1" dirty="0"/>
              <a:t>work</a:t>
            </a:r>
            <a:r>
              <a:rPr lang="en-US" sz="1800" dirty="0"/>
              <a:t> done on a system) </a:t>
            </a:r>
            <a:r>
              <a:rPr lang="en-US" sz="1800" b="1" dirty="0"/>
              <a:t>depends</a:t>
            </a:r>
            <a:r>
              <a:rPr lang="en-US" sz="1800" dirty="0"/>
              <a:t> on the </a:t>
            </a:r>
            <a:r>
              <a:rPr lang="en-US" sz="1800" b="1" dirty="0"/>
              <a:t>path</a:t>
            </a:r>
            <a:r>
              <a:rPr lang="en-US" sz="1800" dirty="0"/>
              <a:t> taken to carry out the process. 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b="1" dirty="0"/>
              <a:t>Reversible paths:</a:t>
            </a:r>
            <a:r>
              <a:rPr lang="en-US" sz="1800" dirty="0"/>
              <a:t>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A </a:t>
            </a:r>
            <a:r>
              <a:rPr lang="en-US" sz="1800" b="1" dirty="0"/>
              <a:t>reversible</a:t>
            </a:r>
            <a:r>
              <a:rPr lang="en-US" sz="1800" dirty="0"/>
              <a:t> process is one during which the system and its surroundings are constantly in </a:t>
            </a:r>
            <a:r>
              <a:rPr lang="en-US" sz="1800" b="1" dirty="0"/>
              <a:t>equilibrium </a:t>
            </a:r>
            <a:r>
              <a:rPr lang="en-US" sz="1800" dirty="0"/>
              <a:t>(</a:t>
            </a:r>
            <a:r>
              <a:rPr lang="en-US" sz="1800" i="1" dirty="0"/>
              <a:t>i.e.</a:t>
            </a:r>
            <a:r>
              <a:rPr lang="en-US" sz="1800" dirty="0"/>
              <a:t> where the state functions can be determined, are constant and uniform throughout the system.) 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	ex)	Reversible </a:t>
            </a:r>
            <a:r>
              <a:rPr lang="en-US" sz="1800" b="1" dirty="0"/>
              <a:t>heat transfer</a:t>
            </a:r>
            <a:endParaRPr lang="en-US" sz="1800" dirty="0"/>
          </a:p>
          <a:p>
            <a:pPr marL="0" lvl="1" eaLnBrk="1" hangingPunct="1">
              <a:lnSpc>
                <a:spcPct val="9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dirty="0"/>
              <a:t>	</a:t>
            </a:r>
          </a:p>
          <a:p>
            <a:pPr marL="0" lvl="1" eaLnBrk="1" hangingPunct="1">
              <a:lnSpc>
                <a:spcPct val="9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dirty="0"/>
              <a:t>	ex)	Reversible </a:t>
            </a:r>
            <a:r>
              <a:rPr lang="en-US" b="1" dirty="0"/>
              <a:t>expansion</a:t>
            </a:r>
            <a:r>
              <a:rPr lang="en-US" dirty="0"/>
              <a:t> of a gas</a:t>
            </a:r>
          </a:p>
          <a:p>
            <a:pPr marL="0" eaLnBrk="1" hangingPunct="1">
              <a:lnSpc>
                <a:spcPct val="9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	</a:t>
            </a:r>
            <a:r>
              <a:rPr lang="en-US" sz="1800" b="1" dirty="0"/>
              <a:t>Deviations</a:t>
            </a:r>
            <a:r>
              <a:rPr lang="en-US" sz="1800" dirty="0"/>
              <a:t> from </a:t>
            </a:r>
            <a:r>
              <a:rPr lang="en-US" sz="1800" b="1" dirty="0"/>
              <a:t>equilibrium</a:t>
            </a:r>
            <a:r>
              <a:rPr lang="en-US" sz="1800" dirty="0"/>
              <a:t> must be sufficiently </a:t>
            </a:r>
            <a:r>
              <a:rPr lang="en-US" sz="1800" b="1" dirty="0"/>
              <a:t>small</a:t>
            </a:r>
            <a:r>
              <a:rPr lang="en-US" sz="1800" dirty="0"/>
              <a:t> throughout the process.  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en-US" sz="1800" dirty="0"/>
              <a:t>	If deviations are </a:t>
            </a:r>
            <a:r>
              <a:rPr lang="en-US" sz="1800" b="1" dirty="0"/>
              <a:t>small enough</a:t>
            </a:r>
            <a:r>
              <a:rPr lang="en-US" sz="1800" dirty="0"/>
              <a:t>, the concept of a reversible process is a very useful one.</a:t>
            </a:r>
          </a:p>
          <a:p>
            <a:pPr marL="0" eaLnBrk="1" hangingPunct="1">
              <a:lnSpc>
                <a:spcPct val="90000"/>
              </a:lnSpc>
              <a:buNone/>
              <a:tabLst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188640"/>
            <a:ext cx="7793037" cy="64807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Entropy, A Thermodynamic Approach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980728"/>
            <a:ext cx="12025336" cy="5327650"/>
          </a:xfrm>
        </p:spPr>
        <p:txBody>
          <a:bodyPr/>
          <a:lstStyle/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Classical thermodynamics allows us to calculate the </a:t>
            </a:r>
            <a:r>
              <a:rPr lang="en-US" sz="1800" b="1" dirty="0"/>
              <a:t>change</a:t>
            </a:r>
            <a:r>
              <a:rPr lang="en-US" sz="1800" dirty="0"/>
              <a:t> in </a:t>
            </a:r>
            <a:r>
              <a:rPr lang="en-US" sz="1800" b="1" dirty="0"/>
              <a:t>entropy</a:t>
            </a:r>
            <a:r>
              <a:rPr lang="en-US" sz="1800" dirty="0"/>
              <a:t> for a process.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For</a:t>
            </a:r>
            <a:r>
              <a:rPr lang="en-US" sz="1800" b="1" dirty="0"/>
              <a:t> </a:t>
            </a:r>
            <a:r>
              <a:rPr lang="en-US" sz="1800" dirty="0"/>
              <a:t>an</a:t>
            </a:r>
            <a:r>
              <a:rPr lang="en-US" sz="1800" b="1" dirty="0"/>
              <a:t> isothermal</a:t>
            </a:r>
            <a:r>
              <a:rPr lang="en-US" sz="1800" dirty="0"/>
              <a:t> processes (T constant):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When the temperature does change, we add up in incremental temperature dependent heat transfers at each temperature along the way: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  </a:t>
            </a: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	For example: if T</a:t>
            </a:r>
            <a:r>
              <a:rPr lang="en-US" sz="1800" baseline="-25000" dirty="0"/>
              <a:t>1</a:t>
            </a:r>
            <a:r>
              <a:rPr lang="en-US" sz="1800" dirty="0"/>
              <a:t> is changed to T</a:t>
            </a:r>
            <a:r>
              <a:rPr lang="en-US" sz="1800" baseline="-25000" dirty="0"/>
              <a:t>n</a:t>
            </a:r>
            <a:r>
              <a:rPr lang="en-US" sz="1800" dirty="0"/>
              <a:t> in n reversible steps (path).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latin typeface="Symbol" panose="05050102010706020507" pitchFamily="18" charset="2"/>
              </a:rPr>
              <a:t>    			D</a:t>
            </a:r>
            <a:r>
              <a:rPr lang="en-US" sz="1800" dirty="0"/>
              <a:t>S = </a:t>
            </a:r>
            <a:r>
              <a:rPr lang="en-US" sz="1800" dirty="0" err="1">
                <a:latin typeface="Symbol" panose="05050102010706020507" pitchFamily="18" charset="2"/>
              </a:rPr>
              <a:t>D</a:t>
            </a:r>
            <a:r>
              <a:rPr lang="en-US" sz="1800" dirty="0" err="1"/>
              <a:t>q</a:t>
            </a:r>
            <a:r>
              <a:rPr lang="en-CA" sz="1800" baseline="-25000" dirty="0"/>
              <a:t>1</a:t>
            </a:r>
            <a:r>
              <a:rPr lang="en-US" sz="1800" dirty="0">
                <a:latin typeface="Symbol" panose="05050102010706020507" pitchFamily="18" charset="2"/>
              </a:rPr>
              <a:t> </a:t>
            </a:r>
            <a:r>
              <a:rPr lang="en-CA" sz="1800" dirty="0"/>
              <a:t>/T</a:t>
            </a:r>
            <a:r>
              <a:rPr lang="en-CA" sz="1800" baseline="-25000" dirty="0"/>
              <a:t>1</a:t>
            </a:r>
            <a:r>
              <a:rPr lang="en-CA" sz="1800" dirty="0"/>
              <a:t>+</a:t>
            </a:r>
            <a:r>
              <a:rPr lang="en-US" sz="1800" dirty="0">
                <a:latin typeface="Symbol" panose="05050102010706020507" pitchFamily="18" charset="2"/>
              </a:rPr>
              <a:t> </a:t>
            </a:r>
            <a:r>
              <a:rPr lang="en-US" sz="1800" dirty="0" err="1">
                <a:latin typeface="Symbol" panose="05050102010706020507" pitchFamily="18" charset="2"/>
              </a:rPr>
              <a:t>D</a:t>
            </a:r>
            <a:r>
              <a:rPr lang="en-US" sz="1800" dirty="0" err="1"/>
              <a:t>q</a:t>
            </a:r>
            <a:r>
              <a:rPr lang="en-CA" sz="1800" baseline="-25000" dirty="0"/>
              <a:t>2</a:t>
            </a:r>
            <a:r>
              <a:rPr lang="en-US" sz="1800" dirty="0">
                <a:latin typeface="Symbol" panose="05050102010706020507" pitchFamily="18" charset="2"/>
              </a:rPr>
              <a:t> </a:t>
            </a:r>
            <a:r>
              <a:rPr lang="en-CA" sz="1800" dirty="0"/>
              <a:t>/T</a:t>
            </a:r>
            <a:r>
              <a:rPr lang="en-CA" sz="1800" baseline="-25000" dirty="0"/>
              <a:t>2</a:t>
            </a:r>
            <a:r>
              <a:rPr lang="en-US" sz="1800" dirty="0">
                <a:latin typeface="Symbol" panose="05050102010706020507" pitchFamily="18" charset="2"/>
              </a:rPr>
              <a:t> + </a:t>
            </a:r>
            <a:r>
              <a:rPr lang="en-US" sz="1800" dirty="0" err="1">
                <a:latin typeface="Symbol" panose="05050102010706020507" pitchFamily="18" charset="2"/>
              </a:rPr>
              <a:t>D</a:t>
            </a:r>
            <a:r>
              <a:rPr lang="en-US" sz="1800" dirty="0" err="1"/>
              <a:t>q</a:t>
            </a:r>
            <a:r>
              <a:rPr lang="en-CA" sz="1800" baseline="-25000" dirty="0"/>
              <a:t>3</a:t>
            </a:r>
            <a:r>
              <a:rPr lang="en-US" sz="1800" dirty="0">
                <a:latin typeface="Symbol" panose="05050102010706020507" pitchFamily="18" charset="2"/>
              </a:rPr>
              <a:t> </a:t>
            </a:r>
            <a:r>
              <a:rPr lang="en-CA" sz="1800" dirty="0"/>
              <a:t>/T</a:t>
            </a:r>
            <a:r>
              <a:rPr lang="en-CA" sz="1800" baseline="-25000" dirty="0"/>
              <a:t>3 </a:t>
            </a:r>
            <a:r>
              <a:rPr lang="en-CA" sz="1800" dirty="0"/>
              <a:t>+ …….+ </a:t>
            </a:r>
            <a:r>
              <a:rPr lang="en-US" sz="1800" dirty="0" err="1">
                <a:latin typeface="Symbol" panose="05050102010706020507" pitchFamily="18" charset="2"/>
              </a:rPr>
              <a:t>D</a:t>
            </a:r>
            <a:r>
              <a:rPr lang="en-US" sz="1800" dirty="0" err="1"/>
              <a:t>q</a:t>
            </a:r>
            <a:r>
              <a:rPr lang="en-CA" sz="1800" baseline="-25000" dirty="0"/>
              <a:t>n</a:t>
            </a:r>
            <a:r>
              <a:rPr lang="en-US" sz="1800" dirty="0">
                <a:latin typeface="Symbol" panose="05050102010706020507" pitchFamily="18" charset="2"/>
              </a:rPr>
              <a:t> </a:t>
            </a:r>
            <a:r>
              <a:rPr lang="en-CA" sz="1800" dirty="0"/>
              <a:t>/T</a:t>
            </a:r>
            <a:r>
              <a:rPr lang="en-CA" sz="1800" baseline="-25000" dirty="0"/>
              <a:t>n</a:t>
            </a:r>
            <a:endParaRPr lang="en-CA" sz="1800" dirty="0"/>
          </a:p>
          <a:p>
            <a:pPr marL="0" eaLnBrk="1" hangingPunct="1">
              <a:buNone/>
              <a:tabLst>
                <a:tab pos="457200" algn="l"/>
              </a:tabLst>
            </a:pPr>
            <a:endParaRPr lang="en-CA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CA" sz="1800" dirty="0"/>
              <a:t>Using a path with infinite steps with infinitely small temperature changes:</a:t>
            </a: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	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/>
              <a:t>where </a:t>
            </a:r>
            <a:r>
              <a:rPr lang="en-US" sz="1800" b="1" dirty="0" err="1"/>
              <a:t>q</a:t>
            </a:r>
            <a:r>
              <a:rPr lang="en-US" sz="1800" b="1" baseline="-25000" dirty="0" err="1"/>
              <a:t>rev</a:t>
            </a:r>
            <a:r>
              <a:rPr lang="en-US" sz="1800" dirty="0"/>
              <a:t> (T) is the </a:t>
            </a:r>
            <a:r>
              <a:rPr lang="en-US" sz="1800" b="1" dirty="0"/>
              <a:t>heat</a:t>
            </a:r>
            <a:r>
              <a:rPr lang="en-US" sz="1800" dirty="0"/>
              <a:t> for the process along a </a:t>
            </a:r>
            <a:r>
              <a:rPr lang="en-US" sz="1800" b="1" dirty="0"/>
              <a:t>reversible path</a:t>
            </a:r>
            <a:r>
              <a:rPr lang="en-US" sz="1800" dirty="0"/>
              <a:t> and </a:t>
            </a:r>
            <a:r>
              <a:rPr lang="en-US" sz="1800" b="1" dirty="0"/>
              <a:t>T</a:t>
            </a:r>
            <a:r>
              <a:rPr lang="en-US" sz="1800" dirty="0"/>
              <a:t> is temperature (K).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b="1" dirty="0"/>
              <a:t>	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077585"/>
              </p:ext>
            </p:extLst>
          </p:nvPr>
        </p:nvGraphicFramePr>
        <p:xfrm>
          <a:off x="8958708" y="4725144"/>
          <a:ext cx="16017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3" imgW="876240" imgH="406080" progId="">
                  <p:embed/>
                </p:oleObj>
              </mc:Choice>
              <mc:Fallback>
                <p:oleObj name="Microsoft Equation 3.0" r:id="rId3" imgW="876240" imgH="4060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8708" y="4725144"/>
                        <a:ext cx="16017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176240"/>
              </p:ext>
            </p:extLst>
          </p:nvPr>
        </p:nvGraphicFramePr>
        <p:xfrm>
          <a:off x="6384032" y="1556792"/>
          <a:ext cx="12763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400" imgH="406080" progId="Equation.3">
                  <p:embed/>
                </p:oleObj>
              </mc:Choice>
              <mc:Fallback>
                <p:oleObj name="Equation" r:id="rId5" imgW="6984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2" y="1556792"/>
                        <a:ext cx="12763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44624"/>
            <a:ext cx="8548439" cy="766762"/>
          </a:xfrm>
        </p:spPr>
        <p:txBody>
          <a:bodyPr/>
          <a:lstStyle/>
          <a:p>
            <a:pPr eaLnBrk="1" hangingPunct="1">
              <a:tabLst>
                <a:tab pos="457200" algn="l"/>
              </a:tabLst>
            </a:pPr>
            <a:r>
              <a:rPr lang="en-US" sz="2800" dirty="0"/>
              <a:t>Entropy change associated with a phase change</a:t>
            </a:r>
            <a:r>
              <a:rPr lang="en-US" sz="2400" dirty="0"/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7" y="1115759"/>
            <a:ext cx="11162125" cy="5327650"/>
          </a:xfrm>
        </p:spPr>
        <p:txBody>
          <a:bodyPr/>
          <a:lstStyle/>
          <a:p>
            <a:pPr marL="0" eaLnBrk="1" hangingPunct="1">
              <a:buNone/>
              <a:tabLst>
                <a:tab pos="457200" algn="l"/>
              </a:tabLst>
            </a:pPr>
            <a:endParaRPr lang="en-US" sz="1800" dirty="0"/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b="1" dirty="0"/>
              <a:t>Ex)</a:t>
            </a:r>
            <a:r>
              <a:rPr lang="en-US" sz="1800" dirty="0"/>
              <a:t>  At atmospheric pressure, water </a:t>
            </a:r>
            <a:r>
              <a:rPr lang="en-US" sz="1800" b="1" dirty="0"/>
              <a:t>freezes</a:t>
            </a:r>
            <a:r>
              <a:rPr lang="en-US" sz="1800" dirty="0"/>
              <a:t> at 0 </a:t>
            </a:r>
            <a:r>
              <a:rPr lang="en-US" sz="1800" dirty="0">
                <a:cs typeface="Tahoma" pitchFamily="34" charset="0"/>
              </a:rPr>
              <a:t>ºC. 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The </a:t>
            </a:r>
            <a:r>
              <a:rPr lang="en-US" sz="1800" b="1" dirty="0">
                <a:cs typeface="Tahoma" pitchFamily="34" charset="0"/>
              </a:rPr>
              <a:t>molar heat of fusion </a:t>
            </a:r>
            <a:r>
              <a:rPr lang="en-US" sz="1800" dirty="0">
                <a:cs typeface="Tahoma" pitchFamily="34" charset="0"/>
              </a:rPr>
              <a:t>(melting) for water at </a:t>
            </a:r>
            <a:r>
              <a:rPr lang="en-US" sz="1800" dirty="0"/>
              <a:t>0 </a:t>
            </a:r>
            <a:r>
              <a:rPr lang="en-US" sz="1800" dirty="0">
                <a:cs typeface="Tahoma" pitchFamily="34" charset="0"/>
              </a:rPr>
              <a:t>ºC is  6007 J/mol.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(a)  Do you expect ice melting to have a positive or negative  entropy change?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</a:t>
            </a: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  <a:cs typeface="Tahoma" pitchFamily="34" charset="0"/>
              </a:rPr>
              <a:t>Positive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(b)  Calculate the entropy change for ice melting at 0 ºC.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</a:t>
            </a: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  <a:cs typeface="Tahoma" pitchFamily="34" charset="0"/>
              </a:rPr>
              <a:t>22 J/</a:t>
            </a:r>
            <a:r>
              <a:rPr lang="en-US" sz="1800" b="1" dirty="0" err="1">
                <a:solidFill>
                  <a:schemeClr val="accent5">
                    <a:lumMod val="25000"/>
                  </a:schemeClr>
                </a:solidFill>
                <a:cs typeface="Tahoma" pitchFamily="34" charset="0"/>
              </a:rPr>
              <a:t>molK</a:t>
            </a:r>
            <a:endParaRPr lang="en-US" sz="1800" b="1" dirty="0">
              <a:solidFill>
                <a:schemeClr val="accent5">
                  <a:lumMod val="25000"/>
                </a:schemeClr>
              </a:solidFill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(c)  Calculate the entropy change for water freezing at 0 ºC. </a:t>
            </a:r>
          </a:p>
          <a:p>
            <a:pPr marL="0" eaLnBrk="1" hangingPunct="1">
              <a:buNone/>
              <a:tabLst>
                <a:tab pos="457200" algn="l"/>
              </a:tabLst>
            </a:pPr>
            <a:endParaRPr lang="en-US" sz="1800" dirty="0">
              <a:cs typeface="Tahoma" pitchFamily="34" charset="0"/>
            </a:endParaRPr>
          </a:p>
          <a:p>
            <a:pPr marL="0" eaLnBrk="1" hangingPunct="1">
              <a:buNone/>
              <a:tabLst>
                <a:tab pos="457200" algn="l"/>
              </a:tabLst>
            </a:pPr>
            <a:r>
              <a:rPr lang="en-US" sz="1800" dirty="0">
                <a:cs typeface="Tahoma" pitchFamily="34" charset="0"/>
              </a:rPr>
              <a:t>		</a:t>
            </a:r>
            <a:r>
              <a:rPr lang="en-US" sz="1800" b="1" dirty="0">
                <a:solidFill>
                  <a:srgbClr val="C00000"/>
                </a:solidFill>
                <a:cs typeface="Tahoma" pitchFamily="34" charset="0"/>
              </a:rPr>
              <a:t>-22 J/</a:t>
            </a:r>
            <a:r>
              <a:rPr lang="en-US" sz="1800" b="1" dirty="0" err="1">
                <a:solidFill>
                  <a:srgbClr val="C00000"/>
                </a:solidFill>
                <a:cs typeface="Tahoma" pitchFamily="34" charset="0"/>
              </a:rPr>
              <a:t>molK</a:t>
            </a:r>
            <a:r>
              <a:rPr lang="en-US" sz="1800" b="1" dirty="0">
                <a:solidFill>
                  <a:srgbClr val="C00000"/>
                </a:solidFill>
                <a:cs typeface="Tahoma" pitchFamily="34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17217</TotalTime>
  <Words>1784</Words>
  <Application>Microsoft Office PowerPoint</Application>
  <PresentationFormat>Widescreen</PresentationFormat>
  <Paragraphs>260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Tahoma</vt:lpstr>
      <vt:lpstr>Wingdings</vt:lpstr>
      <vt:lpstr>Blends</vt:lpstr>
      <vt:lpstr>Equation</vt:lpstr>
      <vt:lpstr>Microsoft Equation 3.0</vt:lpstr>
      <vt:lpstr>Macroscopic System</vt:lpstr>
      <vt:lpstr>Microscopic Systems</vt:lpstr>
      <vt:lpstr>Entropy: From Statistics</vt:lpstr>
      <vt:lpstr>Entropy</vt:lpstr>
      <vt:lpstr>Entropy: Example CO</vt:lpstr>
      <vt:lpstr>Properties of Entropy</vt:lpstr>
      <vt:lpstr>Reversibility and Reaction Paths</vt:lpstr>
      <vt:lpstr>Entropy, A Thermodynamic Approach</vt:lpstr>
      <vt:lpstr>Entropy change associated with a phase change.</vt:lpstr>
      <vt:lpstr>2nd Law of Thermodynamics</vt:lpstr>
      <vt:lpstr>The Third Law of Thermodynamics</vt:lpstr>
      <vt:lpstr>The Third Law of Thermodynamics</vt:lpstr>
      <vt:lpstr>The Third Law of Thermodynamics</vt:lpstr>
    </vt:vector>
  </TitlesOfParts>
  <Company>The University of Lethbridge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1000</dc:title>
  <dc:creator>Susan Lait</dc:creator>
  <cp:lastModifiedBy>Hazendonk, Paul</cp:lastModifiedBy>
  <cp:revision>338</cp:revision>
  <dcterms:created xsi:type="dcterms:W3CDTF">2007-06-04T17:34:20Z</dcterms:created>
  <dcterms:modified xsi:type="dcterms:W3CDTF">2023-02-03T14:12:07Z</dcterms:modified>
</cp:coreProperties>
</file>